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68" r:id="rId3"/>
    <p:sldId id="257" r:id="rId4"/>
    <p:sldId id="261" r:id="rId5"/>
    <p:sldId id="264" r:id="rId6"/>
    <p:sldId id="265" r:id="rId7"/>
    <p:sldId id="259" r:id="rId8"/>
    <p:sldId id="262" r:id="rId9"/>
    <p:sldId id="266" r:id="rId10"/>
    <p:sldId id="260" r:id="rId11"/>
    <p:sldId id="263"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ato" panose="020B0604020202020204" charset="0"/>
      <p:regular r:id="rId19"/>
      <p:bold r:id="rId20"/>
      <p:italic r:id="rId21"/>
      <p:boldItalic r:id="rId22"/>
    </p:embeddedFont>
    <p:embeddedFont>
      <p:font typeface="Playfair Display"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54" autoAdjust="0"/>
  </p:normalViewPr>
  <p:slideViewPr>
    <p:cSldViewPr snapToGrid="0">
      <p:cViewPr varScale="1">
        <p:scale>
          <a:sx n="90" d="100"/>
          <a:sy n="90" d="100"/>
        </p:scale>
        <p:origin x="82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Raise your hand if you are a member of a church or faith based organization?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grew in san Antonio Texas. My dad finished off is air force career in this town and when we got there in 1997 the first thing my parents did was find a church home. It was a </a:t>
            </a:r>
            <a:r>
              <a:rPr lang="en-US" dirty="0" err="1"/>
              <a:t>predominantely</a:t>
            </a:r>
            <a:r>
              <a:rPr lang="en-US" dirty="0"/>
              <a:t> African American church with a pretty large military presence named </a:t>
            </a:r>
            <a:r>
              <a:rPr lang="en-US" dirty="0" err="1"/>
              <a:t>Gracce</a:t>
            </a:r>
            <a:r>
              <a:rPr lang="en-US" dirty="0"/>
              <a:t> Frist Baptist Church where my Pastor was Rev. Dr. Walter L Starks</a:t>
            </a:r>
          </a:p>
          <a:p>
            <a:r>
              <a:rPr lang="en-US" dirty="0"/>
              <a:t>The community of the black church</a:t>
            </a:r>
          </a:p>
          <a:p>
            <a:r>
              <a:rPr lang="en-US" dirty="0" err="1"/>
              <a:t>Graduted</a:t>
            </a:r>
            <a:r>
              <a:rPr lang="en-US" dirty="0"/>
              <a:t> went to school and began to notice that there was Certain topics that just didn’t get brought up in my started to learn the role that your community plays in health outcomes became fascinated with programs that </a:t>
            </a:r>
            <a:r>
              <a:rPr lang="en-US" dirty="0" err="1"/>
              <a:t>toom</a:t>
            </a:r>
            <a:r>
              <a:rPr lang="en-US" dirty="0"/>
              <a:t> place in the faith based setting and in that process started to notice that there were certain topics that didn’t get discussed at church or in the black community broadly </a:t>
            </a:r>
          </a:p>
          <a:p>
            <a:endParaRPr lang="en-US" dirty="0"/>
          </a:p>
        </p:txBody>
      </p:sp>
    </p:spTree>
    <p:extLst>
      <p:ext uri="{BB962C8B-B14F-4D97-AF65-F5344CB8AC3E}">
        <p14:creationId xmlns:p14="http://schemas.microsoft.com/office/powerpoint/2010/main" val="353706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Community </a:t>
            </a:r>
            <a:r>
              <a:rPr lang="en-US" dirty="0" err="1"/>
              <a:t>hs</a:t>
            </a:r>
            <a:r>
              <a:rPr lang="en-US" dirty="0"/>
              <a:t> the opportunity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Depression is one of America’s most common mental disorders</a:t>
            </a:r>
          </a:p>
          <a:p>
            <a:r>
              <a:rPr lang="en-US" dirty="0"/>
              <a:t>African Americans are disproportionately affected my diagnosed depression in addition to symptoms od depression</a:t>
            </a:r>
          </a:p>
          <a:p>
            <a:r>
              <a:rPr lang="en-US" dirty="0"/>
              <a:t>Risk factors for mental illness like racism, discrimination, low economic status seen more in AA communities</a:t>
            </a:r>
          </a:p>
          <a:p>
            <a:r>
              <a:rPr lang="en-US" dirty="0"/>
              <a:t>AA that suffer from mental illness also face chronic disease and disability at higher rates</a:t>
            </a:r>
          </a:p>
          <a:p>
            <a:r>
              <a:rPr lang="en-US" dirty="0"/>
              <a:t>Stigma in African American community around mental illness Led to decrease treatment, lower quality of life</a:t>
            </a:r>
          </a:p>
          <a:p>
            <a:r>
              <a:rPr lang="en-US" dirty="0"/>
              <a:t>Attitude often not accepting of those with mental illness or depression</a:t>
            </a:r>
          </a:p>
          <a:p>
            <a:r>
              <a:rPr lang="en-US" dirty="0"/>
              <a:t>Topic of depression not discussed.</a:t>
            </a:r>
          </a:p>
          <a:p>
            <a:r>
              <a:rPr lang="en-US" dirty="0"/>
              <a:t>Stereotypes of the “strong black woman, strong black man” feed into existing issue</a:t>
            </a:r>
          </a:p>
          <a:p>
            <a:endParaRPr lang="en-US" dirty="0"/>
          </a:p>
          <a:p>
            <a:endParaRPr lang="en-US" dirty="0"/>
          </a:p>
          <a:p>
            <a:endParaRPr lang="en-US" dirty="0"/>
          </a:p>
        </p:txBody>
      </p:sp>
    </p:spTree>
    <p:extLst>
      <p:ext uri="{BB962C8B-B14F-4D97-AF65-F5344CB8AC3E}">
        <p14:creationId xmlns:p14="http://schemas.microsoft.com/office/powerpoint/2010/main" val="226260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Methodology</a:t>
            </a:r>
          </a:p>
        </p:txBody>
      </p:sp>
    </p:spTree>
    <p:extLst>
      <p:ext uri="{BB962C8B-B14F-4D97-AF65-F5344CB8AC3E}">
        <p14:creationId xmlns:p14="http://schemas.microsoft.com/office/powerpoint/2010/main" val="127436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health issue</a:t>
            </a:r>
          </a:p>
        </p:txBody>
      </p:sp>
    </p:spTree>
    <p:extLst>
      <p:ext uri="{BB962C8B-B14F-4D97-AF65-F5344CB8AC3E}">
        <p14:creationId xmlns:p14="http://schemas.microsoft.com/office/powerpoint/2010/main" val="186047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18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1.xml"/><Relationship Id="rId7"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slide" Target="slide9.xm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More Than Just The Blues</a:t>
            </a:r>
            <a:endParaRPr/>
          </a:p>
        </p:txBody>
      </p:sp>
      <p:sp>
        <p:nvSpPr>
          <p:cNvPr id="60" name="Shape 60"/>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Proposal of a Mental Health Toolkit for Faith Based Organizations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17271" y="64859"/>
            <a:ext cx="8124900" cy="1798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u="sng" dirty="0"/>
              <a:t>Evaluation Method</a:t>
            </a:r>
            <a:endParaRPr u="sng" dirty="0"/>
          </a:p>
        </p:txBody>
      </p:sp>
      <p:graphicFrame>
        <p:nvGraphicFramePr>
          <p:cNvPr id="3" name="Table 2">
            <a:extLst>
              <a:ext uri="{FF2B5EF4-FFF2-40B4-BE49-F238E27FC236}">
                <a16:creationId xmlns:a16="http://schemas.microsoft.com/office/drawing/2014/main" id="{02F75584-B354-4EF7-BEF3-3C0D2E7DC2B4}"/>
              </a:ext>
            </a:extLst>
          </p:cNvPr>
          <p:cNvGraphicFramePr>
            <a:graphicFrameLocks noGrp="1"/>
          </p:cNvGraphicFramePr>
          <p:nvPr>
            <p:extLst>
              <p:ext uri="{D42A27DB-BD31-4B8C-83A1-F6EECF244321}">
                <p14:modId xmlns:p14="http://schemas.microsoft.com/office/powerpoint/2010/main" val="1274002527"/>
              </p:ext>
            </p:extLst>
          </p:nvPr>
        </p:nvGraphicFramePr>
        <p:xfrm>
          <a:off x="377505" y="1140129"/>
          <a:ext cx="8164666" cy="3788404"/>
        </p:xfrm>
        <a:graphic>
          <a:graphicData uri="http://schemas.openxmlformats.org/drawingml/2006/table">
            <a:tbl>
              <a:tblPr firstRow="1" firstCol="1" bandRow="1">
                <a:tableStyleId>{793D81CF-94F2-401A-BA57-92F5A7B2D0C5}</a:tableStyleId>
              </a:tblPr>
              <a:tblGrid>
                <a:gridCol w="1216403">
                  <a:extLst>
                    <a:ext uri="{9D8B030D-6E8A-4147-A177-3AD203B41FA5}">
                      <a16:colId xmlns:a16="http://schemas.microsoft.com/office/drawing/2014/main" val="1106538978"/>
                    </a:ext>
                  </a:extLst>
                </a:gridCol>
                <a:gridCol w="1073791">
                  <a:extLst>
                    <a:ext uri="{9D8B030D-6E8A-4147-A177-3AD203B41FA5}">
                      <a16:colId xmlns:a16="http://schemas.microsoft.com/office/drawing/2014/main" val="560969851"/>
                    </a:ext>
                  </a:extLst>
                </a:gridCol>
                <a:gridCol w="2659310">
                  <a:extLst>
                    <a:ext uri="{9D8B030D-6E8A-4147-A177-3AD203B41FA5}">
                      <a16:colId xmlns:a16="http://schemas.microsoft.com/office/drawing/2014/main" val="2347059989"/>
                    </a:ext>
                  </a:extLst>
                </a:gridCol>
                <a:gridCol w="1241571">
                  <a:extLst>
                    <a:ext uri="{9D8B030D-6E8A-4147-A177-3AD203B41FA5}">
                      <a16:colId xmlns:a16="http://schemas.microsoft.com/office/drawing/2014/main" val="3562605879"/>
                    </a:ext>
                  </a:extLst>
                </a:gridCol>
                <a:gridCol w="1082180">
                  <a:extLst>
                    <a:ext uri="{9D8B030D-6E8A-4147-A177-3AD203B41FA5}">
                      <a16:colId xmlns:a16="http://schemas.microsoft.com/office/drawing/2014/main" val="3305554181"/>
                    </a:ext>
                  </a:extLst>
                </a:gridCol>
                <a:gridCol w="891411">
                  <a:extLst>
                    <a:ext uri="{9D8B030D-6E8A-4147-A177-3AD203B41FA5}">
                      <a16:colId xmlns:a16="http://schemas.microsoft.com/office/drawing/2014/main" val="1978577397"/>
                    </a:ext>
                  </a:extLst>
                </a:gridCol>
              </a:tblGrid>
              <a:tr h="426617">
                <a:tc>
                  <a:txBody>
                    <a:bodyPr/>
                    <a:lstStyle/>
                    <a:p>
                      <a:pPr marL="0" marR="0">
                        <a:lnSpc>
                          <a:spcPct val="107000"/>
                        </a:lnSpc>
                        <a:spcBef>
                          <a:spcPts val="0"/>
                        </a:spcBef>
                        <a:spcAft>
                          <a:spcPts val="0"/>
                        </a:spcAft>
                      </a:pPr>
                      <a:r>
                        <a:rPr lang="en-US" sz="1000" dirty="0">
                          <a:effectLst/>
                          <a:latin typeface="Lato" panose="020B0604020202020204" charset="0"/>
                        </a:rPr>
                        <a:t>Inputs</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Lato" panose="020B0604020202020204" charset="0"/>
                        </a:rPr>
                        <a:t>Activities</a:t>
                      </a:r>
                      <a:endParaRPr lang="en-US" sz="90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Lato" panose="020B0604020202020204" charset="0"/>
                        </a:rPr>
                        <a:t>Measured Outputs</a:t>
                      </a:r>
                      <a:endParaRPr lang="en-US" sz="16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Lato" panose="020B0604020202020204" charset="0"/>
                        </a:rPr>
                        <a:t>Short Term Goals (constructs)</a:t>
                      </a:r>
                      <a:endParaRPr lang="en-US" sz="90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Lato" panose="020B0604020202020204" charset="0"/>
                        </a:rPr>
                        <a:t>Intermediate Goals (behaviors)</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Lato" panose="020B0604020202020204" charset="0"/>
                        </a:rPr>
                        <a:t>Long Term Goals</a:t>
                      </a:r>
                      <a:endParaRPr lang="en-US" sz="90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95638"/>
                  </a:ext>
                </a:extLst>
              </a:tr>
              <a:tr h="3361787">
                <a:tc>
                  <a:txBody>
                    <a:bodyPr/>
                    <a:lstStyle/>
                    <a:p>
                      <a:pPr marL="0" marR="0">
                        <a:lnSpc>
                          <a:spcPct val="107000"/>
                        </a:lnSpc>
                        <a:spcBef>
                          <a:spcPts val="0"/>
                        </a:spcBef>
                        <a:spcAft>
                          <a:spcPts val="0"/>
                        </a:spcAft>
                      </a:pPr>
                      <a:r>
                        <a:rPr lang="en-US" sz="1000" dirty="0">
                          <a:effectLst/>
                          <a:latin typeface="Lato" panose="020B0604020202020204" charset="0"/>
                        </a:rPr>
                        <a:t>-Implementation Staff</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Relationships with faith-based organization and health care networks</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Mental health professional relationship</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-Paper resources</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u="none" dirty="0">
                          <a:effectLst/>
                          <a:latin typeface="Lato" panose="020B0604020202020204" charset="0"/>
                        </a:rPr>
                        <a:t>Outlined in Mental Health Toolkit</a:t>
                      </a:r>
                      <a:endParaRPr lang="en-US" sz="900" u="none"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Lato" panose="020B0604020202020204" charset="0"/>
                        </a:rPr>
                        <a:t>-# of faith-based organizations reached out to</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of faith-based organizations participating</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of individuals screened</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of individuals educated</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individuals diagnosed with clinical depression or depressive symptoms </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that sought follow up treatment</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of mental health events within the year</a:t>
                      </a:r>
                      <a:endParaRPr lang="en-US" sz="1100" b="1" dirty="0">
                        <a:effectLst/>
                        <a:latin typeface="Lato" panose="020B0604020202020204" charset="0"/>
                      </a:endParaRPr>
                    </a:p>
                    <a:p>
                      <a:pPr marL="0" marR="0">
                        <a:lnSpc>
                          <a:spcPct val="107000"/>
                        </a:lnSpc>
                        <a:spcBef>
                          <a:spcPts val="0"/>
                        </a:spcBef>
                        <a:spcAft>
                          <a:spcPts val="0"/>
                        </a:spcAft>
                      </a:pPr>
                      <a:r>
                        <a:rPr lang="en-US" sz="1200" b="1" dirty="0">
                          <a:effectLst/>
                          <a:latin typeface="Lato" panose="020B0604020202020204" charset="0"/>
                        </a:rPr>
                        <a:t> </a:t>
                      </a:r>
                      <a:endParaRPr lang="en-US" sz="1100" b="1"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Lato" panose="020B0604020202020204" charset="0"/>
                        </a:rPr>
                        <a:t>-Increase knowledge of depression symptoms, prevalence, screening &amp; treatment</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SECONDARY: Improve attitude related to stigmatization of depression/mental health diagnosis and treatment</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Lato" panose="020B0604020202020204" charset="0"/>
                        </a:rPr>
                        <a:t>PRIMARY: Increase screening &amp; follow up treatment for AA adults with depression</a:t>
                      </a:r>
                      <a:endParaRPr lang="en-US" sz="900" dirty="0">
                        <a:effectLst/>
                        <a:latin typeface="Lato" panose="020B0604020202020204" charset="0"/>
                      </a:endParaRPr>
                    </a:p>
                    <a:p>
                      <a:pPr marL="0" marR="0">
                        <a:lnSpc>
                          <a:spcPct val="107000"/>
                        </a:lnSpc>
                        <a:spcBef>
                          <a:spcPts val="0"/>
                        </a:spcBef>
                        <a:spcAft>
                          <a:spcPts val="0"/>
                        </a:spcAft>
                      </a:pPr>
                      <a:r>
                        <a:rPr lang="en-US" sz="1000" dirty="0">
                          <a:effectLst/>
                          <a:latin typeface="Lato" panose="020B0604020202020204" charset="0"/>
                        </a:rPr>
                        <a:t> </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Lato" panose="020B0604020202020204" charset="0"/>
                        </a:rPr>
                        <a:t>Improve quality of life for those with Depressive symptoms</a:t>
                      </a:r>
                      <a:endParaRPr lang="en-US" sz="900" dirty="0">
                        <a:solidFill>
                          <a:schemeClr val="bg1"/>
                        </a:solidFill>
                        <a:effectLst/>
                        <a:latin typeface="Lato" panose="020B0604020202020204" charset="0"/>
                        <a:ea typeface="Calibri" panose="020F0502020204030204" pitchFamily="34" charset="0"/>
                        <a:cs typeface="Times New Roman" panose="02020603050405020304" pitchFamily="18" charset="0"/>
                      </a:endParaRPr>
                    </a:p>
                  </a:txBody>
                  <a:tcPr marL="45475" marR="454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71749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022B2868-5210-4831-B8C9-560D8A977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934" y="379095"/>
            <a:ext cx="6812132" cy="438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1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DB1A-2CBB-474D-B824-BD4EC828E5E0}"/>
              </a:ext>
            </a:extLst>
          </p:cNvPr>
          <p:cNvSpPr>
            <a:spLocks noGrp="1"/>
          </p:cNvSpPr>
          <p:nvPr>
            <p:ph type="title"/>
          </p:nvPr>
        </p:nvSpPr>
        <p:spPr/>
        <p:txBody>
          <a:bodyPr/>
          <a:lstStyle/>
          <a:p>
            <a:r>
              <a:rPr lang="en-US" dirty="0"/>
              <a:t>HUGE </a:t>
            </a:r>
            <a:br>
              <a:rPr lang="en-US" dirty="0"/>
            </a:br>
            <a:r>
              <a:rPr lang="en-US" dirty="0"/>
              <a:t>Thank You</a:t>
            </a:r>
          </a:p>
        </p:txBody>
      </p:sp>
      <p:sp>
        <p:nvSpPr>
          <p:cNvPr id="4" name="Subtitle 3">
            <a:extLst>
              <a:ext uri="{FF2B5EF4-FFF2-40B4-BE49-F238E27FC236}">
                <a16:creationId xmlns:a16="http://schemas.microsoft.com/office/drawing/2014/main" id="{5F2D9016-BB53-40DA-90DD-4E282608E67C}"/>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989F8ABA-CBED-451D-9275-02476BBECD1C}"/>
              </a:ext>
            </a:extLst>
          </p:cNvPr>
          <p:cNvSpPr>
            <a:spLocks noGrp="1"/>
          </p:cNvSpPr>
          <p:nvPr>
            <p:ph type="body" idx="2"/>
          </p:nvPr>
        </p:nvSpPr>
        <p:spPr>
          <a:xfrm>
            <a:off x="5168100" y="-190501"/>
            <a:ext cx="3861600" cy="4981575"/>
          </a:xfrm>
        </p:spPr>
        <p:txBody>
          <a:bodyPr/>
          <a:lstStyle/>
          <a:p>
            <a:r>
              <a:rPr lang="en-US" sz="2400" dirty="0"/>
              <a:t>Derrick Neal</a:t>
            </a:r>
          </a:p>
          <a:p>
            <a:pPr marL="114300" indent="0">
              <a:buNone/>
            </a:pPr>
            <a:r>
              <a:rPr lang="en-US" dirty="0"/>
              <a:t>Executive Director of the Victoria County Public Health Department</a:t>
            </a:r>
          </a:p>
          <a:p>
            <a:pPr marL="114300" indent="0">
              <a:buNone/>
            </a:pPr>
            <a:r>
              <a:rPr lang="en-US" dirty="0"/>
              <a:t>Mentor &amp; Project Sponsor</a:t>
            </a:r>
          </a:p>
          <a:p>
            <a:pPr marL="114300" indent="0">
              <a:buNone/>
            </a:pPr>
            <a:endParaRPr lang="en-US" dirty="0"/>
          </a:p>
          <a:p>
            <a:r>
              <a:rPr lang="en-US" sz="2400" dirty="0"/>
              <a:t>Gwen Sims</a:t>
            </a:r>
            <a:endParaRPr lang="en-US" dirty="0"/>
          </a:p>
          <a:p>
            <a:pPr marL="114300" indent="0">
              <a:buNone/>
            </a:pPr>
            <a:r>
              <a:rPr lang="en-US" dirty="0"/>
              <a:t>Director of Nutrition and Chronic Disease for Harris County Public Health</a:t>
            </a:r>
          </a:p>
          <a:p>
            <a:pPr marL="114300" indent="0">
              <a:buNone/>
            </a:pPr>
            <a:endParaRPr lang="en-US" dirty="0"/>
          </a:p>
          <a:p>
            <a:r>
              <a:rPr lang="en-US" sz="2400" dirty="0"/>
              <a:t>Dr. Sherri </a:t>
            </a:r>
            <a:r>
              <a:rPr lang="en-US" sz="2400" dirty="0" err="1"/>
              <a:t>Onyiego</a:t>
            </a:r>
            <a:endParaRPr lang="en-US" sz="2400" dirty="0"/>
          </a:p>
          <a:p>
            <a:pPr marL="114300" indent="0">
              <a:buNone/>
            </a:pPr>
            <a:r>
              <a:rPr lang="en-US" dirty="0"/>
              <a:t>Chronic Disease Physician for Harris County Public Health</a:t>
            </a:r>
          </a:p>
        </p:txBody>
      </p:sp>
    </p:spTree>
    <p:extLst>
      <p:ext uri="{BB962C8B-B14F-4D97-AF65-F5344CB8AC3E}">
        <p14:creationId xmlns:p14="http://schemas.microsoft.com/office/powerpoint/2010/main" val="324516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5AE42-1B1B-4CA7-B222-0F51F7237537}"/>
              </a:ext>
            </a:extLst>
          </p:cNvPr>
          <p:cNvPicPr>
            <a:picLocks noChangeAspect="1"/>
          </p:cNvPicPr>
          <p:nvPr/>
        </p:nvPicPr>
        <p:blipFill>
          <a:blip r:embed="rId3"/>
          <a:stretch>
            <a:fillRect/>
          </a:stretch>
        </p:blipFill>
        <p:spPr>
          <a:xfrm>
            <a:off x="930349" y="185355"/>
            <a:ext cx="7170388" cy="4772789"/>
          </a:xfrm>
          <a:prstGeom prst="rect">
            <a:avLst/>
          </a:prstGeom>
        </p:spPr>
      </p:pic>
    </p:spTree>
    <p:extLst>
      <p:ext uri="{BB962C8B-B14F-4D97-AF65-F5344CB8AC3E}">
        <p14:creationId xmlns:p14="http://schemas.microsoft.com/office/powerpoint/2010/main" val="338386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If you were to tell a member of your church or FBO that you thought you were struggling with depression what response would you get?</a:t>
            </a:r>
            <a:endParaRPr dirty="0"/>
          </a:p>
        </p:txBody>
      </p:sp>
      <p:sp>
        <p:nvSpPr>
          <p:cNvPr id="66" name="Shape 66"/>
          <p:cNvSpPr txBox="1">
            <a:spLocks noGrp="1"/>
          </p:cNvSpPr>
          <p:nvPr>
            <p:ph type="body" idx="1"/>
          </p:nvPr>
        </p:nvSpPr>
        <p:spPr>
          <a:xfrm>
            <a:off x="311700" y="2459285"/>
            <a:ext cx="8520600" cy="2482900"/>
          </a:xfrm>
          <a:prstGeom prst="rect">
            <a:avLst/>
          </a:prstGeom>
        </p:spPr>
        <p:txBody>
          <a:bodyPr spcFirstLastPara="1" wrap="square" lIns="91425" tIns="91425" rIns="91425" bIns="91425" anchor="t" anchorCtr="0">
            <a:noAutofit/>
          </a:bodyPr>
          <a:lstStyle/>
          <a:p>
            <a:pPr marL="285750" indent="-285750">
              <a:spcAft>
                <a:spcPts val="1600"/>
              </a:spcAft>
            </a:pPr>
            <a:r>
              <a:rPr lang="en-US" dirty="0"/>
              <a:t>Prayer </a:t>
            </a:r>
          </a:p>
          <a:p>
            <a:pPr marL="285750" indent="-285750">
              <a:spcAft>
                <a:spcPts val="1600"/>
              </a:spcAft>
            </a:pPr>
            <a:r>
              <a:rPr lang="en-US" dirty="0"/>
              <a:t>Encouragement</a:t>
            </a:r>
          </a:p>
          <a:p>
            <a:pPr marL="285750" indent="-285750">
              <a:spcAft>
                <a:spcPts val="1600"/>
              </a:spcAft>
            </a:pPr>
            <a:r>
              <a:rPr lang="en-US" dirty="0"/>
              <a:t>Doubt</a:t>
            </a:r>
          </a:p>
          <a:p>
            <a:pPr marL="285750" indent="-285750">
              <a:spcAft>
                <a:spcPts val="1600"/>
              </a:spcAft>
            </a:pPr>
            <a:r>
              <a:rPr lang="en-US" dirty="0"/>
              <a:t>Judgement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E36340-B320-47EC-8D07-1E33EA979F71}"/>
              </a:ext>
            </a:extLst>
          </p:cNvPr>
          <p:cNvSpPr>
            <a:spLocks noGrp="1"/>
          </p:cNvSpPr>
          <p:nvPr>
            <p:ph type="title"/>
          </p:nvPr>
        </p:nvSpPr>
        <p:spPr/>
        <p:txBody>
          <a:bodyPr/>
          <a:lstStyle/>
          <a:p>
            <a:endParaRPr lang="en-US" dirty="0"/>
          </a:p>
        </p:txBody>
      </p:sp>
      <p:pic>
        <p:nvPicPr>
          <p:cNvPr id="1026" name="Picture 2" descr="Prevalence Mental Health Issues Black and African Americans">
            <a:extLst>
              <a:ext uri="{FF2B5EF4-FFF2-40B4-BE49-F238E27FC236}">
                <a16:creationId xmlns:a16="http://schemas.microsoft.com/office/drawing/2014/main" id="{A27A9570-8270-4C81-88F9-089D0578F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50" y="526350"/>
            <a:ext cx="5369012" cy="451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4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402F-1655-4531-B5C1-85B79F434D99}"/>
              </a:ext>
            </a:extLst>
          </p:cNvPr>
          <p:cNvSpPr>
            <a:spLocks noGrp="1"/>
          </p:cNvSpPr>
          <p:nvPr>
            <p:ph type="title"/>
          </p:nvPr>
        </p:nvSpPr>
        <p:spPr/>
        <p:txBody>
          <a:bodyPr/>
          <a:lstStyle/>
          <a:p>
            <a:r>
              <a:rPr lang="en-US" dirty="0"/>
              <a:t>Goals</a:t>
            </a:r>
          </a:p>
        </p:txBody>
      </p:sp>
      <p:sp>
        <p:nvSpPr>
          <p:cNvPr id="4" name="Subtitle 3">
            <a:extLst>
              <a:ext uri="{FF2B5EF4-FFF2-40B4-BE49-F238E27FC236}">
                <a16:creationId xmlns:a16="http://schemas.microsoft.com/office/drawing/2014/main" id="{88767808-0FEF-4FF2-8D4D-F9C1FD10A173}"/>
              </a:ext>
            </a:extLst>
          </p:cNvPr>
          <p:cNvSpPr>
            <a:spLocks noGrp="1"/>
          </p:cNvSpPr>
          <p:nvPr>
            <p:ph type="subTitle" idx="1"/>
          </p:nvPr>
        </p:nvSpPr>
        <p:spPr/>
        <p:txBody>
          <a:bodyPr/>
          <a:lstStyle/>
          <a:p>
            <a:endParaRPr lang="en-US" dirty="0"/>
          </a:p>
        </p:txBody>
      </p:sp>
      <p:sp>
        <p:nvSpPr>
          <p:cNvPr id="3" name="Text Placeholder 2">
            <a:extLst>
              <a:ext uri="{FF2B5EF4-FFF2-40B4-BE49-F238E27FC236}">
                <a16:creationId xmlns:a16="http://schemas.microsoft.com/office/drawing/2014/main" id="{3596F7AA-474B-4082-810E-8381634CB522}"/>
              </a:ext>
            </a:extLst>
          </p:cNvPr>
          <p:cNvSpPr>
            <a:spLocks noGrp="1"/>
          </p:cNvSpPr>
          <p:nvPr>
            <p:ph type="body" idx="2"/>
          </p:nvPr>
        </p:nvSpPr>
        <p:spPr/>
        <p:txBody>
          <a:bodyPr/>
          <a:lstStyle/>
          <a:p>
            <a:pPr marL="114300" indent="0">
              <a:buNone/>
            </a:pPr>
            <a:r>
              <a:rPr lang="en-US" dirty="0"/>
              <a:t>Goal #1: Increase the screening and follow up treatment for African American adults with depressive symptoms </a:t>
            </a:r>
          </a:p>
          <a:p>
            <a:pPr marL="114300" indent="0">
              <a:buNone/>
            </a:pPr>
            <a:endParaRPr lang="en-US" dirty="0"/>
          </a:p>
          <a:p>
            <a:pPr marL="114300" indent="0">
              <a:buNone/>
            </a:pPr>
            <a:r>
              <a:rPr lang="en-US" dirty="0"/>
              <a:t>Goal #2:  Decrease the attitude and stigma around mental health in the African American community while embracing existing faith-based networks and practices</a:t>
            </a:r>
          </a:p>
        </p:txBody>
      </p:sp>
    </p:spTree>
    <p:extLst>
      <p:ext uri="{BB962C8B-B14F-4D97-AF65-F5344CB8AC3E}">
        <p14:creationId xmlns:p14="http://schemas.microsoft.com/office/powerpoint/2010/main" val="6807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402F-1655-4531-B5C1-85B79F434D99}"/>
              </a:ext>
            </a:extLst>
          </p:cNvPr>
          <p:cNvSpPr>
            <a:spLocks noGrp="1"/>
          </p:cNvSpPr>
          <p:nvPr>
            <p:ph type="title"/>
          </p:nvPr>
        </p:nvSpPr>
        <p:spPr/>
        <p:txBody>
          <a:bodyPr/>
          <a:lstStyle/>
          <a:p>
            <a:pPr marL="114300"/>
            <a:r>
              <a:rPr lang="en-US" sz="4000" dirty="0"/>
              <a:t>Objectives</a:t>
            </a:r>
          </a:p>
        </p:txBody>
      </p:sp>
      <p:sp>
        <p:nvSpPr>
          <p:cNvPr id="5" name="Subtitle 4">
            <a:extLst>
              <a:ext uri="{FF2B5EF4-FFF2-40B4-BE49-F238E27FC236}">
                <a16:creationId xmlns:a16="http://schemas.microsoft.com/office/drawing/2014/main" id="{4C5CBF4D-C05F-4511-AE50-5809BE1E2554}"/>
              </a:ext>
            </a:extLst>
          </p:cNvPr>
          <p:cNvSpPr>
            <a:spLocks noGrp="1"/>
          </p:cNvSpPr>
          <p:nvPr>
            <p:ph type="subTitle" idx="1"/>
          </p:nvPr>
        </p:nvSpPr>
        <p:spPr/>
        <p:txBody>
          <a:bodyPr/>
          <a:lstStyle/>
          <a:p>
            <a:endParaRPr lang="en-US" dirty="0"/>
          </a:p>
        </p:txBody>
      </p:sp>
      <p:sp>
        <p:nvSpPr>
          <p:cNvPr id="6" name="Text Placeholder 5">
            <a:extLst>
              <a:ext uri="{FF2B5EF4-FFF2-40B4-BE49-F238E27FC236}">
                <a16:creationId xmlns:a16="http://schemas.microsoft.com/office/drawing/2014/main" id="{61A9F49D-ACBC-4944-882B-CE119B562ED0}"/>
              </a:ext>
            </a:extLst>
          </p:cNvPr>
          <p:cNvSpPr>
            <a:spLocks noGrp="1"/>
          </p:cNvSpPr>
          <p:nvPr>
            <p:ph type="body" idx="2"/>
          </p:nvPr>
        </p:nvSpPr>
        <p:spPr>
          <a:xfrm>
            <a:off x="4833302" y="161925"/>
            <a:ext cx="3943198" cy="4257375"/>
          </a:xfrm>
        </p:spPr>
        <p:txBody>
          <a:bodyPr/>
          <a:lstStyle/>
          <a:p>
            <a:pPr>
              <a:buAutoNum type="arabicPeriod"/>
            </a:pPr>
            <a:r>
              <a:rPr lang="en-US" dirty="0"/>
              <a:t>Increase use of screening tools</a:t>
            </a:r>
          </a:p>
          <a:p>
            <a:pPr marL="114300" indent="0">
              <a:buNone/>
            </a:pPr>
            <a:br>
              <a:rPr lang="en-US" dirty="0"/>
            </a:br>
            <a:r>
              <a:rPr lang="en-US" b="1" dirty="0"/>
              <a:t>2.  </a:t>
            </a:r>
            <a:r>
              <a:rPr lang="en-US" dirty="0"/>
              <a:t>Gain support of faith-based leaders and peers</a:t>
            </a:r>
          </a:p>
          <a:p>
            <a:pPr marL="114300" indent="0">
              <a:buNone/>
            </a:pPr>
            <a:br>
              <a:rPr lang="en-US" dirty="0"/>
            </a:br>
            <a:r>
              <a:rPr lang="en-US" b="1" dirty="0"/>
              <a:t>3.  </a:t>
            </a:r>
            <a:r>
              <a:rPr lang="en-US" dirty="0"/>
              <a:t>Increase dialogue and availability of educational materials</a:t>
            </a:r>
          </a:p>
          <a:p>
            <a:pPr marL="114300" indent="0">
              <a:buNone/>
            </a:pPr>
            <a:br>
              <a:rPr lang="en-US" dirty="0"/>
            </a:br>
            <a:r>
              <a:rPr lang="en-US" b="1" dirty="0"/>
              <a:t>4. </a:t>
            </a:r>
            <a:r>
              <a:rPr lang="en-US" dirty="0"/>
              <a:t>Introduce/familiarize members with mental health professionals </a:t>
            </a:r>
          </a:p>
          <a:p>
            <a:pPr marL="114300" indent="0">
              <a:buNone/>
            </a:pPr>
            <a:br>
              <a:rPr lang="en-US" dirty="0"/>
            </a:br>
            <a:r>
              <a:rPr lang="en-US" b="1" dirty="0"/>
              <a:t>5. </a:t>
            </a:r>
            <a:r>
              <a:rPr lang="en-US" dirty="0"/>
              <a:t>Create sustainable efforts that keep the conversation going</a:t>
            </a:r>
          </a:p>
        </p:txBody>
      </p:sp>
    </p:spTree>
    <p:extLst>
      <p:ext uri="{BB962C8B-B14F-4D97-AF65-F5344CB8AC3E}">
        <p14:creationId xmlns:p14="http://schemas.microsoft.com/office/powerpoint/2010/main" val="44200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 name="Text Placeholder 1">
            <a:extLst>
              <a:ext uri="{FF2B5EF4-FFF2-40B4-BE49-F238E27FC236}">
                <a16:creationId xmlns:a16="http://schemas.microsoft.com/office/drawing/2014/main" id="{E85D175B-1DB5-4F32-864B-87866F1304DE}"/>
              </a:ext>
            </a:extLst>
          </p:cNvPr>
          <p:cNvSpPr>
            <a:spLocks noGrp="1"/>
          </p:cNvSpPr>
          <p:nvPr>
            <p:ph type="body" idx="1"/>
          </p:nvPr>
        </p:nvSpPr>
        <p:spPr/>
        <p:txBody>
          <a:bodyPr/>
          <a:lstStyle/>
          <a:p>
            <a:r>
              <a:rPr lang="en-US" sz="4000" b="1" dirty="0">
                <a:solidFill>
                  <a:schemeClr val="dk1"/>
                </a:solidFill>
                <a:latin typeface="Playfair Display"/>
                <a:sym typeface="Playfair Display"/>
              </a:rPr>
              <a:t>Toolkit Components</a:t>
            </a:r>
          </a:p>
        </p:txBody>
      </p:sp>
      <p:pic>
        <p:nvPicPr>
          <p:cNvPr id="4" name="Picture 3">
            <a:hlinkClick r:id="rId3" action="ppaction://hlinksldjump"/>
            <a:extLst>
              <a:ext uri="{FF2B5EF4-FFF2-40B4-BE49-F238E27FC236}">
                <a16:creationId xmlns:a16="http://schemas.microsoft.com/office/drawing/2014/main" id="{C072EC8D-5C5B-4F08-8364-9C84B4484A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55029" y="2281498"/>
            <a:ext cx="1770380" cy="1620520"/>
          </a:xfrm>
          <a:prstGeom prst="rect">
            <a:avLst/>
          </a:prstGeom>
          <a:noFill/>
          <a:ln>
            <a:noFill/>
          </a:ln>
        </p:spPr>
      </p:pic>
      <p:pic>
        <p:nvPicPr>
          <p:cNvPr id="6" name="Picture 5">
            <a:hlinkClick r:id="rId5" action="ppaction://hlinksldjump"/>
            <a:extLst>
              <a:ext uri="{FF2B5EF4-FFF2-40B4-BE49-F238E27FC236}">
                <a16:creationId xmlns:a16="http://schemas.microsoft.com/office/drawing/2014/main" id="{90F48691-EF19-4C57-B8D6-9F619C7A61D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25409" y="69176"/>
            <a:ext cx="1770380" cy="1830782"/>
          </a:xfrm>
          <a:prstGeom prst="rect">
            <a:avLst/>
          </a:prstGeom>
          <a:noFill/>
          <a:ln>
            <a:noFill/>
          </a:ln>
        </p:spPr>
      </p:pic>
      <p:pic>
        <p:nvPicPr>
          <p:cNvPr id="7" name="Picture 6">
            <a:hlinkClick r:id="rId7" action="ppaction://hlinksldjump"/>
            <a:extLst>
              <a:ext uri="{FF2B5EF4-FFF2-40B4-BE49-F238E27FC236}">
                <a16:creationId xmlns:a16="http://schemas.microsoft.com/office/drawing/2014/main" id="{6DBA4A3E-BCBC-444E-BDBF-307FAB8A9CD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772275" y="104456"/>
            <a:ext cx="1851343" cy="1886269"/>
          </a:xfrm>
          <a:prstGeom prst="rect">
            <a:avLst/>
          </a:prstGeom>
          <a:noFill/>
          <a:ln>
            <a:noFill/>
          </a:ln>
        </p:spPr>
      </p:pic>
      <p:pic>
        <p:nvPicPr>
          <p:cNvPr id="8" name="Picture 7">
            <a:hlinkClick r:id="rId7" action="ppaction://hlinksldjump"/>
            <a:extLst>
              <a:ext uri="{FF2B5EF4-FFF2-40B4-BE49-F238E27FC236}">
                <a16:creationId xmlns:a16="http://schemas.microsoft.com/office/drawing/2014/main" id="{EE70B632-5FCE-47FD-A59D-8097A2049A9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393740" y="1990726"/>
            <a:ext cx="1770380" cy="2102746"/>
          </a:xfrm>
          <a:prstGeom prst="rect">
            <a:avLst/>
          </a:prstGeom>
          <a:noFill/>
          <a:ln>
            <a:noFill/>
          </a:ln>
        </p:spPr>
      </p:pic>
      <p:pic>
        <p:nvPicPr>
          <p:cNvPr id="10" name="Picture 9">
            <a:hlinkClick r:id="rId10" action="ppaction://hlinksldjump"/>
            <a:extLst>
              <a:ext uri="{FF2B5EF4-FFF2-40B4-BE49-F238E27FC236}">
                <a16:creationId xmlns:a16="http://schemas.microsoft.com/office/drawing/2014/main" id="{9906281E-E20D-4865-90F2-2D63048A3DB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9500" y="174307"/>
            <a:ext cx="1648460" cy="16205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FCA9-D15B-40DF-B551-BF5736FC3F9E}"/>
              </a:ext>
            </a:extLst>
          </p:cNvPr>
          <p:cNvSpPr>
            <a:spLocks noGrp="1"/>
          </p:cNvSpPr>
          <p:nvPr>
            <p:ph type="title"/>
          </p:nvPr>
        </p:nvSpPr>
        <p:spPr/>
        <p:txBody>
          <a:bodyPr/>
          <a:lstStyle/>
          <a:p>
            <a:r>
              <a:rPr lang="en-US" dirty="0">
                <a:solidFill>
                  <a:schemeClr val="bg1"/>
                </a:solidFill>
              </a:rPr>
              <a:t>Plan</a:t>
            </a:r>
          </a:p>
        </p:txBody>
      </p:sp>
      <p:pic>
        <p:nvPicPr>
          <p:cNvPr id="7" name="Picture 6">
            <a:extLst>
              <a:ext uri="{FF2B5EF4-FFF2-40B4-BE49-F238E27FC236}">
                <a16:creationId xmlns:a16="http://schemas.microsoft.com/office/drawing/2014/main" id="{F5B86825-B28C-4347-965A-C7EDD71F6EBA}"/>
              </a:ext>
            </a:extLst>
          </p:cNvPr>
          <p:cNvPicPr>
            <a:picLocks noChangeAspect="1"/>
          </p:cNvPicPr>
          <p:nvPr/>
        </p:nvPicPr>
        <p:blipFill>
          <a:blip r:embed="rId2"/>
          <a:stretch>
            <a:fillRect/>
          </a:stretch>
        </p:blipFill>
        <p:spPr>
          <a:xfrm>
            <a:off x="151472" y="95250"/>
            <a:ext cx="4347183" cy="4883237"/>
          </a:xfrm>
          <a:prstGeom prst="rect">
            <a:avLst/>
          </a:prstGeom>
          <a:ln w="28575">
            <a:solidFill>
              <a:schemeClr val="bg1">
                <a:lumMod val="75000"/>
              </a:schemeClr>
            </a:solidFill>
          </a:ln>
        </p:spPr>
      </p:pic>
      <p:pic>
        <p:nvPicPr>
          <p:cNvPr id="9" name="Picture 8">
            <a:extLst>
              <a:ext uri="{FF2B5EF4-FFF2-40B4-BE49-F238E27FC236}">
                <a16:creationId xmlns:a16="http://schemas.microsoft.com/office/drawing/2014/main" id="{52B13B84-E3FC-4579-9192-CF2B273315D3}"/>
              </a:ext>
            </a:extLst>
          </p:cNvPr>
          <p:cNvPicPr>
            <a:picLocks noChangeAspect="1"/>
          </p:cNvPicPr>
          <p:nvPr/>
        </p:nvPicPr>
        <p:blipFill>
          <a:blip r:embed="rId3"/>
          <a:stretch>
            <a:fillRect/>
          </a:stretch>
        </p:blipFill>
        <p:spPr>
          <a:xfrm>
            <a:off x="4750122" y="95250"/>
            <a:ext cx="4210978" cy="4883237"/>
          </a:xfrm>
          <a:prstGeom prst="rect">
            <a:avLst/>
          </a:prstGeom>
          <a:ln w="28575">
            <a:solidFill>
              <a:schemeClr val="bg1">
                <a:lumMod val="75000"/>
              </a:schemeClr>
            </a:solidFill>
          </a:ln>
        </p:spPr>
      </p:pic>
    </p:spTree>
    <p:extLst>
      <p:ext uri="{BB962C8B-B14F-4D97-AF65-F5344CB8AC3E}">
        <p14:creationId xmlns:p14="http://schemas.microsoft.com/office/powerpoint/2010/main" val="280901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5ABA8D-7779-4590-ACF7-4BCBAAA30734}"/>
              </a:ext>
            </a:extLst>
          </p:cNvPr>
          <p:cNvSpPr>
            <a:spLocks noGrp="1"/>
          </p:cNvSpPr>
          <p:nvPr>
            <p:ph type="body" idx="1"/>
          </p:nvPr>
        </p:nvSpPr>
        <p:spPr>
          <a:xfrm>
            <a:off x="483151" y="1152475"/>
            <a:ext cx="2698200" cy="3416400"/>
          </a:xfrm>
          <a:ln>
            <a:solidFill>
              <a:schemeClr val="bg1">
                <a:lumMod val="75000"/>
              </a:schemeClr>
            </a:solidFill>
          </a:ln>
        </p:spPr>
        <p:txBody>
          <a:bodyPr/>
          <a:lstStyle/>
          <a:p>
            <a:pPr lvl="0"/>
            <a:r>
              <a:rPr lang="en-US" dirty="0"/>
              <a:t>Meet the Mental Health Professional Events</a:t>
            </a:r>
          </a:p>
          <a:p>
            <a:pPr lvl="0"/>
            <a:r>
              <a:rPr lang="en-US" dirty="0"/>
              <a:t>Resource Table</a:t>
            </a:r>
          </a:p>
        </p:txBody>
      </p:sp>
      <p:pic>
        <p:nvPicPr>
          <p:cNvPr id="4" name="Picture 3">
            <a:hlinkClick r:id="rId2" action="ppaction://hlinksldjump"/>
            <a:extLst>
              <a:ext uri="{FF2B5EF4-FFF2-40B4-BE49-F238E27FC236}">
                <a16:creationId xmlns:a16="http://schemas.microsoft.com/office/drawing/2014/main" id="{84F5C565-2DC1-4513-BE00-B16AF1328C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33896" y="0"/>
            <a:ext cx="1330059" cy="1137098"/>
          </a:xfrm>
          <a:prstGeom prst="rect">
            <a:avLst/>
          </a:prstGeom>
          <a:noFill/>
          <a:ln>
            <a:noFill/>
          </a:ln>
        </p:spPr>
      </p:pic>
      <p:pic>
        <p:nvPicPr>
          <p:cNvPr id="5" name="Picture 4">
            <a:hlinkClick r:id="rId4" action="ppaction://hlinksldjump"/>
            <a:extLst>
              <a:ext uri="{FF2B5EF4-FFF2-40B4-BE49-F238E27FC236}">
                <a16:creationId xmlns:a16="http://schemas.microsoft.com/office/drawing/2014/main" id="{20AD8795-12B9-4DE9-919F-BFD4B33BBDE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93966" y="0"/>
            <a:ext cx="1330058" cy="1137098"/>
          </a:xfrm>
          <a:prstGeom prst="rect">
            <a:avLst/>
          </a:prstGeom>
          <a:noFill/>
          <a:ln>
            <a:noFill/>
          </a:ln>
        </p:spPr>
      </p:pic>
      <p:pic>
        <p:nvPicPr>
          <p:cNvPr id="6" name="Picture 5">
            <a:hlinkClick r:id="rId2" action="ppaction://hlinksldjump"/>
            <a:extLst>
              <a:ext uri="{FF2B5EF4-FFF2-40B4-BE49-F238E27FC236}">
                <a16:creationId xmlns:a16="http://schemas.microsoft.com/office/drawing/2014/main" id="{12DBAE66-E00D-4A6B-AFA5-3CBCA68C84B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82765" y="-171450"/>
            <a:ext cx="1330059" cy="1445521"/>
          </a:xfrm>
          <a:prstGeom prst="rect">
            <a:avLst/>
          </a:prstGeom>
          <a:noFill/>
          <a:ln>
            <a:noFill/>
          </a:ln>
        </p:spPr>
      </p:pic>
      <p:sp>
        <p:nvSpPr>
          <p:cNvPr id="7" name="Text Placeholder 2">
            <a:extLst>
              <a:ext uri="{FF2B5EF4-FFF2-40B4-BE49-F238E27FC236}">
                <a16:creationId xmlns:a16="http://schemas.microsoft.com/office/drawing/2014/main" id="{A0ED52FD-B573-49BE-88C9-F386A6A8C552}"/>
              </a:ext>
            </a:extLst>
          </p:cNvPr>
          <p:cNvSpPr txBox="1">
            <a:spLocks/>
          </p:cNvSpPr>
          <p:nvPr/>
        </p:nvSpPr>
        <p:spPr>
          <a:xfrm>
            <a:off x="3181351" y="1152475"/>
            <a:ext cx="2698201" cy="3416400"/>
          </a:xfrm>
          <a:prstGeom prst="rect">
            <a:avLst/>
          </a:prstGeom>
          <a:noFill/>
          <a:ln>
            <a:solidFill>
              <a:schemeClr val="bg1">
                <a:lumMod val="75000"/>
              </a:schemeClr>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r>
              <a:rPr lang="en-US" dirty="0"/>
              <a:t>Depression Checks (Patient Health Questionnaire 9 (PHQ9)</a:t>
            </a:r>
          </a:p>
          <a:p>
            <a:r>
              <a:rPr lang="en-US" dirty="0"/>
              <a:t>Rely on Mental Health Professional and Community Partners</a:t>
            </a:r>
          </a:p>
        </p:txBody>
      </p:sp>
      <p:sp>
        <p:nvSpPr>
          <p:cNvPr id="8" name="Text Placeholder 2">
            <a:extLst>
              <a:ext uri="{FF2B5EF4-FFF2-40B4-BE49-F238E27FC236}">
                <a16:creationId xmlns:a16="http://schemas.microsoft.com/office/drawing/2014/main" id="{4959B216-2240-4CB2-962B-8B1CB144BDEF}"/>
              </a:ext>
            </a:extLst>
          </p:cNvPr>
          <p:cNvSpPr txBox="1">
            <a:spLocks/>
          </p:cNvSpPr>
          <p:nvPr/>
        </p:nvSpPr>
        <p:spPr>
          <a:xfrm>
            <a:off x="5879550" y="1152475"/>
            <a:ext cx="2698202" cy="3416400"/>
          </a:xfrm>
          <a:prstGeom prst="rect">
            <a:avLst/>
          </a:prstGeom>
          <a:noFill/>
          <a:ln>
            <a:solidFill>
              <a:schemeClr val="bg1">
                <a:lumMod val="75000"/>
              </a:schemeClr>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r>
              <a:rPr lang="en-US" dirty="0"/>
              <a:t>Therapy Resources</a:t>
            </a:r>
          </a:p>
          <a:p>
            <a:r>
              <a:rPr lang="en-US" dirty="0"/>
              <a:t>Prayer Group/ Small Group</a:t>
            </a:r>
          </a:p>
          <a:p>
            <a:r>
              <a:rPr lang="en-US" dirty="0"/>
              <a:t>Add mental health as a focus within health ministry</a:t>
            </a:r>
          </a:p>
          <a:p>
            <a:pPr lvl="1"/>
            <a:r>
              <a:rPr lang="en-US" dirty="0"/>
              <a:t>Create specific mental health ministry (resource available)</a:t>
            </a:r>
          </a:p>
        </p:txBody>
      </p:sp>
    </p:spTree>
    <p:extLst>
      <p:ext uri="{BB962C8B-B14F-4D97-AF65-F5344CB8AC3E}">
        <p14:creationId xmlns:p14="http://schemas.microsoft.com/office/powerpoint/2010/main" val="3355402789"/>
      </p:ext>
    </p:extLst>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599</Words>
  <Application>Microsoft Office PowerPoint</Application>
  <PresentationFormat>On-screen Show (16:9)</PresentationFormat>
  <Paragraphs>82</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Lato</vt:lpstr>
      <vt:lpstr>Times New Roman</vt:lpstr>
      <vt:lpstr>Playfair Display</vt:lpstr>
      <vt:lpstr>Arial</vt:lpstr>
      <vt:lpstr>Coral</vt:lpstr>
      <vt:lpstr>More Than Just The Blues</vt:lpstr>
      <vt:lpstr>PowerPoint Presentation</vt:lpstr>
      <vt:lpstr>If you were to tell a member of your church or FBO that you thought you were struggling with depression what response would you get?</vt:lpstr>
      <vt:lpstr>PowerPoint Presentation</vt:lpstr>
      <vt:lpstr>Goals</vt:lpstr>
      <vt:lpstr>Objectives</vt:lpstr>
      <vt:lpstr>PowerPoint Presentation</vt:lpstr>
      <vt:lpstr>Plan</vt:lpstr>
      <vt:lpstr>PowerPoint Presentation</vt:lpstr>
      <vt:lpstr>Evaluation Method</vt:lpstr>
      <vt:lpstr>PowerPoint Presentation</vt:lpstr>
      <vt:lpstr>HUGE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Just The Blues</dc:title>
  <dc:creator>Belleny, Deanna (PHES)</dc:creator>
  <cp:lastModifiedBy>Belleny, Deanna (PHES)</cp:lastModifiedBy>
  <cp:revision>22</cp:revision>
  <dcterms:modified xsi:type="dcterms:W3CDTF">2018-04-18T11:22:25Z</dcterms:modified>
</cp:coreProperties>
</file>