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charts/chart6.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7.xml" ContentType="application/vnd.openxmlformats-officedocument.drawingml.chart+xml"/>
  <Override PartName="/ppt/drawings/drawing1.xml" ContentType="application/vnd.openxmlformats-officedocument.drawingml.chartshape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2"/>
  </p:notesMasterIdLst>
  <p:sldIdLst>
    <p:sldId id="1893" r:id="rId2"/>
    <p:sldId id="1891" r:id="rId3"/>
    <p:sldId id="1892" r:id="rId4"/>
    <p:sldId id="1884" r:id="rId5"/>
    <p:sldId id="1885" r:id="rId6"/>
    <p:sldId id="1878" r:id="rId7"/>
    <p:sldId id="1882" r:id="rId8"/>
    <p:sldId id="1886" r:id="rId9"/>
    <p:sldId id="1887" r:id="rId10"/>
    <p:sldId id="1888"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2">
          <p15:clr>
            <a:srgbClr val="A4A3A4"/>
          </p15:clr>
        </p15:guide>
        <p15:guide id="2" orient="horz" pos="1265">
          <p15:clr>
            <a:srgbClr val="A4A3A4"/>
          </p15:clr>
        </p15:guide>
        <p15:guide id="3" orient="horz" pos="145">
          <p15:clr>
            <a:srgbClr val="A4A3A4"/>
          </p15:clr>
        </p15:guide>
        <p15:guide id="4" orient="horz" pos="740">
          <p15:clr>
            <a:srgbClr val="A4A3A4"/>
          </p15:clr>
        </p15:guide>
        <p15:guide id="5" orient="horz" pos="906">
          <p15:clr>
            <a:srgbClr val="A4A3A4"/>
          </p15:clr>
        </p15:guide>
        <p15:guide id="6" orient="horz" pos="4296">
          <p15:clr>
            <a:srgbClr val="A4A3A4"/>
          </p15:clr>
        </p15:guide>
        <p15:guide id="7" orient="horz" pos="1452">
          <p15:clr>
            <a:srgbClr val="A4A3A4"/>
          </p15:clr>
        </p15:guide>
        <p15:guide id="8" orient="horz" pos="570">
          <p15:clr>
            <a:srgbClr val="A4A3A4"/>
          </p15:clr>
        </p15:guide>
        <p15:guide id="9" pos="107">
          <p15:clr>
            <a:srgbClr val="A4A3A4"/>
          </p15:clr>
        </p15:guide>
        <p15:guide id="10" pos="1547">
          <p15:clr>
            <a:srgbClr val="A4A3A4"/>
          </p15:clr>
        </p15:guide>
        <p15:guide id="11" pos="5655">
          <p15:clr>
            <a:srgbClr val="A4A3A4"/>
          </p15:clr>
        </p15:guide>
        <p15:guide id="12" pos="56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47C"/>
    <a:srgbClr val="EBF5FF"/>
    <a:srgbClr val="FFCC99"/>
    <a:srgbClr val="FFFFCC"/>
    <a:srgbClr val="CCFF99"/>
    <a:srgbClr val="DAE3EE"/>
    <a:srgbClr val="1F497D"/>
    <a:srgbClr val="008000"/>
    <a:srgbClr val="339966"/>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6817" autoAdjust="0"/>
  </p:normalViewPr>
  <p:slideViewPr>
    <p:cSldViewPr snapToGrid="0">
      <p:cViewPr varScale="1">
        <p:scale>
          <a:sx n="70" d="100"/>
          <a:sy n="70" d="100"/>
        </p:scale>
        <p:origin x="1494" y="72"/>
      </p:cViewPr>
      <p:guideLst>
        <p:guide orient="horz" pos="1092"/>
        <p:guide orient="horz" pos="1265"/>
        <p:guide orient="horz" pos="145"/>
        <p:guide orient="horz" pos="740"/>
        <p:guide orient="horz" pos="906"/>
        <p:guide orient="horz" pos="4296"/>
        <p:guide orient="horz" pos="1452"/>
        <p:guide orient="horz" pos="570"/>
        <p:guide pos="107"/>
        <p:guide pos="1547"/>
        <p:guide pos="5655"/>
        <p:guide pos="5649"/>
      </p:guideLst>
    </p:cSldViewPr>
  </p:slideViewPr>
  <p:outlineViewPr>
    <p:cViewPr>
      <p:scale>
        <a:sx n="33" d="100"/>
        <a:sy n="33" d="100"/>
      </p:scale>
      <p:origin x="264" y="143940"/>
    </p:cViewPr>
  </p:outlineViewPr>
  <p:notesTextViewPr>
    <p:cViewPr>
      <p:scale>
        <a:sx n="50" d="100"/>
        <a:sy n="50" d="100"/>
      </p:scale>
      <p:origin x="0" y="0"/>
    </p:cViewPr>
  </p:notesTextViewPr>
  <p:sorterViewPr>
    <p:cViewPr>
      <p:scale>
        <a:sx n="100" d="100"/>
        <a:sy n="100" d="100"/>
      </p:scale>
      <p:origin x="0" y="11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Muni%20Finance%20US\Banking\Clients\Airports\LAX\2018_10%20Meeting\Forward%20Comps\2018_10_02%20Forward%20De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029900843387468"/>
          <c:y val="0.19981683324488833"/>
          <c:w val="0.8602729706506842"/>
          <c:h val="0.69078260380468404"/>
        </c:manualLayout>
      </c:layout>
      <c:barChart>
        <c:barDir val="col"/>
        <c:grouping val="clustered"/>
        <c:varyColors val="0"/>
        <c:ser>
          <c:idx val="0"/>
          <c:order val="0"/>
          <c:spPr>
            <a:solidFill>
              <a:srgbClr val="006600"/>
            </a:solidFill>
            <a:ln w="25400">
              <a:solidFill>
                <a:srgbClr val="1F781F"/>
              </a:solidFill>
            </a:ln>
          </c:spPr>
          <c:invertIfNegative val="1"/>
          <c:dPt>
            <c:idx val="104"/>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1-7BDE-4468-88CE-CE719C65D706}"/>
              </c:ext>
            </c:extLst>
          </c:dPt>
          <c:dPt>
            <c:idx val="112"/>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3-7BDE-4468-88CE-CE719C65D706}"/>
              </c:ext>
            </c:extLst>
          </c:dPt>
          <c:dPt>
            <c:idx val="113"/>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5-7BDE-4468-88CE-CE719C65D706}"/>
              </c:ext>
            </c:extLst>
          </c:dPt>
          <c:dPt>
            <c:idx val="114"/>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7-7BDE-4468-88CE-CE719C65D706}"/>
              </c:ext>
            </c:extLst>
          </c:dPt>
          <c:dPt>
            <c:idx val="125"/>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9-7BDE-4468-88CE-CE719C65D706}"/>
              </c:ext>
            </c:extLst>
          </c:dPt>
          <c:dPt>
            <c:idx val="143"/>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B-7BDE-4468-88CE-CE719C65D706}"/>
              </c:ext>
            </c:extLst>
          </c:dPt>
          <c:dPt>
            <c:idx val="147"/>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D-7BDE-4468-88CE-CE719C65D706}"/>
              </c:ext>
            </c:extLst>
          </c:dPt>
          <c:dPt>
            <c:idx val="152"/>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0F-7BDE-4468-88CE-CE719C65D706}"/>
              </c:ext>
            </c:extLst>
          </c:dPt>
          <c:dPt>
            <c:idx val="160"/>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1-7BDE-4468-88CE-CE719C65D706}"/>
              </c:ext>
            </c:extLst>
          </c:dPt>
          <c:dPt>
            <c:idx val="161"/>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3-7BDE-4468-88CE-CE719C65D706}"/>
              </c:ext>
            </c:extLst>
          </c:dPt>
          <c:dPt>
            <c:idx val="162"/>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5-7BDE-4468-88CE-CE719C65D706}"/>
              </c:ext>
            </c:extLst>
          </c:dPt>
          <c:dPt>
            <c:idx val="164"/>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7-7BDE-4468-88CE-CE719C65D706}"/>
              </c:ext>
            </c:extLst>
          </c:dPt>
          <c:dPt>
            <c:idx val="169"/>
            <c:invertIfNegative val="1"/>
            <c:bubble3D val="0"/>
            <c:spPr>
              <a:solidFill>
                <a:srgbClr val="C00000"/>
              </a:solidFill>
              <a:ln w="25400">
                <a:solidFill>
                  <a:srgbClr val="C00000"/>
                </a:solidFill>
              </a:ln>
            </c:spPr>
            <c:extLst xmlns:c16r2="http://schemas.microsoft.com/office/drawing/2015/06/chart">
              <c:ext xmlns:c16="http://schemas.microsoft.com/office/drawing/2014/chart" uri="{C3380CC4-5D6E-409C-BE32-E72D297353CC}">
                <c16:uniqueId val="{00000019-7BDE-4468-88CE-CE719C65D706}"/>
              </c:ext>
            </c:extLst>
          </c:dPt>
          <c:dPt>
            <c:idx val="170"/>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B-7BDE-4468-88CE-CE719C65D706}"/>
              </c:ext>
            </c:extLst>
          </c:dPt>
          <c:dPt>
            <c:idx val="171"/>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D-7BDE-4468-88CE-CE719C65D706}"/>
              </c:ext>
            </c:extLst>
          </c:dPt>
          <c:dPt>
            <c:idx val="172"/>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1F-7BDE-4468-88CE-CE719C65D706}"/>
              </c:ext>
            </c:extLst>
          </c:dPt>
          <c:dPt>
            <c:idx val="173"/>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21-7BDE-4468-88CE-CE719C65D706}"/>
              </c:ext>
            </c:extLst>
          </c:dPt>
          <c:dPt>
            <c:idx val="175"/>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23-7BDE-4468-88CE-CE719C65D706}"/>
              </c:ext>
            </c:extLst>
          </c:dPt>
          <c:dPt>
            <c:idx val="182"/>
            <c:invertIfNegative val="1"/>
            <c:bubble3D val="0"/>
            <c:extLst xmlns:c16r2="http://schemas.microsoft.com/office/drawing/2015/06/chart">
              <c:ext xmlns:c16="http://schemas.microsoft.com/office/drawing/2014/chart" uri="{C3380CC4-5D6E-409C-BE32-E72D297353CC}">
                <c16:uniqueId val="{00000024-7BDE-4468-88CE-CE719C65D706}"/>
              </c:ext>
            </c:extLst>
          </c:dPt>
          <c:dPt>
            <c:idx val="184"/>
            <c:invertIfNegative val="1"/>
            <c:bubble3D val="0"/>
            <c:extLst xmlns:c16r2="http://schemas.microsoft.com/office/drawing/2015/06/chart">
              <c:ext xmlns:c16="http://schemas.microsoft.com/office/drawing/2014/chart" uri="{C3380CC4-5D6E-409C-BE32-E72D297353CC}">
                <c16:uniqueId val="{00000025-7BDE-4468-88CE-CE719C65D706}"/>
              </c:ext>
            </c:extLst>
          </c:dPt>
          <c:dPt>
            <c:idx val="186"/>
            <c:invertIfNegative val="1"/>
            <c:bubble3D val="0"/>
            <c:extLst xmlns:c16r2="http://schemas.microsoft.com/office/drawing/2015/06/chart">
              <c:ext xmlns:c16="http://schemas.microsoft.com/office/drawing/2014/chart" uri="{C3380CC4-5D6E-409C-BE32-E72D297353CC}">
                <c16:uniqueId val="{00000026-7BDE-4468-88CE-CE719C65D706}"/>
              </c:ext>
            </c:extLst>
          </c:dPt>
          <c:dPt>
            <c:idx val="188"/>
            <c:invertIfNegative val="1"/>
            <c:bubble3D val="0"/>
            <c:extLst xmlns:c16r2="http://schemas.microsoft.com/office/drawing/2015/06/chart">
              <c:ext xmlns:c16="http://schemas.microsoft.com/office/drawing/2014/chart" uri="{C3380CC4-5D6E-409C-BE32-E72D297353CC}">
                <c16:uniqueId val="{00000027-7BDE-4468-88CE-CE719C65D706}"/>
              </c:ext>
            </c:extLst>
          </c:dPt>
          <c:dPt>
            <c:idx val="191"/>
            <c:invertIfNegative val="1"/>
            <c:bubble3D val="0"/>
            <c:extLst xmlns:c16r2="http://schemas.microsoft.com/office/drawing/2015/06/chart">
              <c:ext xmlns:c16="http://schemas.microsoft.com/office/drawing/2014/chart" uri="{C3380CC4-5D6E-409C-BE32-E72D297353CC}">
                <c16:uniqueId val="{00000028-7BDE-4468-88CE-CE719C65D706}"/>
              </c:ext>
            </c:extLst>
          </c:dPt>
          <c:dPt>
            <c:idx val="193"/>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2A-7BDE-4468-88CE-CE719C65D706}"/>
              </c:ext>
            </c:extLst>
          </c:dPt>
          <c:dPt>
            <c:idx val="194"/>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2C-7BDE-4468-88CE-CE719C65D706}"/>
              </c:ext>
            </c:extLst>
          </c:dPt>
          <c:dPt>
            <c:idx val="195"/>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2E-7BDE-4468-88CE-CE719C65D706}"/>
              </c:ext>
            </c:extLst>
          </c:dPt>
          <c:dPt>
            <c:idx val="196"/>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0-7BDE-4468-88CE-CE719C65D706}"/>
              </c:ext>
            </c:extLst>
          </c:dPt>
          <c:dPt>
            <c:idx val="197"/>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2-7BDE-4468-88CE-CE719C65D706}"/>
              </c:ext>
            </c:extLst>
          </c:dPt>
          <c:dPt>
            <c:idx val="198"/>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4-7BDE-4468-88CE-CE719C65D706}"/>
              </c:ext>
            </c:extLst>
          </c:dPt>
          <c:dPt>
            <c:idx val="199"/>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6-7BDE-4468-88CE-CE719C65D706}"/>
              </c:ext>
            </c:extLst>
          </c:dPt>
          <c:dPt>
            <c:idx val="200"/>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8-7BDE-4468-88CE-CE719C65D706}"/>
              </c:ext>
            </c:extLst>
          </c:dPt>
          <c:dPt>
            <c:idx val="201"/>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A-7BDE-4468-88CE-CE719C65D706}"/>
              </c:ext>
            </c:extLst>
          </c:dPt>
          <c:dPt>
            <c:idx val="202"/>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C-7BDE-4468-88CE-CE719C65D706}"/>
              </c:ext>
            </c:extLst>
          </c:dPt>
          <c:dPt>
            <c:idx val="203"/>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3E-7BDE-4468-88CE-CE719C65D706}"/>
              </c:ext>
            </c:extLst>
          </c:dPt>
          <c:dPt>
            <c:idx val="204"/>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40-7BDE-4468-88CE-CE719C65D706}"/>
              </c:ext>
            </c:extLst>
          </c:dPt>
          <c:dPt>
            <c:idx val="205"/>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42-7BDE-4468-88CE-CE719C65D706}"/>
              </c:ext>
            </c:extLst>
          </c:dPt>
          <c:dPt>
            <c:idx val="206"/>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44-7BDE-4468-88CE-CE719C65D706}"/>
              </c:ext>
            </c:extLst>
          </c:dPt>
          <c:dPt>
            <c:idx val="207"/>
            <c:invertIfNegative val="1"/>
            <c:bubble3D val="0"/>
            <c:extLst xmlns:c16r2="http://schemas.microsoft.com/office/drawing/2015/06/chart">
              <c:ext xmlns:c16="http://schemas.microsoft.com/office/drawing/2014/chart" uri="{C3380CC4-5D6E-409C-BE32-E72D297353CC}">
                <c16:uniqueId val="{00000045-7BDE-4468-88CE-CE719C65D706}"/>
              </c:ext>
            </c:extLst>
          </c:dPt>
          <c:dPt>
            <c:idx val="208"/>
            <c:invertIfNegative val="1"/>
            <c:bubble3D val="0"/>
            <c:spPr>
              <a:solidFill>
                <a:srgbClr val="006600"/>
              </a:solidFill>
              <a:ln w="25400">
                <a:solidFill>
                  <a:srgbClr val="C00000"/>
                </a:solidFill>
              </a:ln>
            </c:spPr>
            <c:extLst xmlns:c16r2="http://schemas.microsoft.com/office/drawing/2015/06/chart">
              <c:ext xmlns:c16="http://schemas.microsoft.com/office/drawing/2014/chart" uri="{C3380CC4-5D6E-409C-BE32-E72D297353CC}">
                <c16:uniqueId val="{00000047-7BDE-4468-88CE-CE719C65D706}"/>
              </c:ext>
            </c:extLst>
          </c:dPt>
          <c:dPt>
            <c:idx val="209"/>
            <c:invertIfNegative val="1"/>
            <c:bubble3D val="0"/>
            <c:spPr>
              <a:solidFill>
                <a:srgbClr val="1F781F"/>
              </a:solidFill>
              <a:ln w="25400">
                <a:solidFill>
                  <a:srgbClr val="1F781F"/>
                </a:solidFill>
              </a:ln>
            </c:spPr>
            <c:extLst xmlns:c16r2="http://schemas.microsoft.com/office/drawing/2015/06/chart">
              <c:ext xmlns:c16="http://schemas.microsoft.com/office/drawing/2014/chart" uri="{C3380CC4-5D6E-409C-BE32-E72D297353CC}">
                <c16:uniqueId val="{00000049-7BDE-4468-88CE-CE719C65D706}"/>
              </c:ext>
            </c:extLst>
          </c:dPt>
          <c:dPt>
            <c:idx val="210"/>
            <c:invertIfNegative val="1"/>
            <c:bubble3D val="0"/>
            <c:extLst xmlns:c16r2="http://schemas.microsoft.com/office/drawing/2015/06/chart">
              <c:ext xmlns:c16="http://schemas.microsoft.com/office/drawing/2014/chart" uri="{C3380CC4-5D6E-409C-BE32-E72D297353CC}">
                <c16:uniqueId val="{0000004A-7BDE-4468-88CE-CE719C65D706}"/>
              </c:ext>
            </c:extLst>
          </c:dPt>
          <c:cat>
            <c:numRef>
              <c:f>Sheet1!$A$368:$A$587</c:f>
              <c:numCache>
                <c:formatCode>mm/dd/yy;@</c:formatCode>
                <c:ptCount val="220"/>
                <c:pt idx="0">
                  <c:v>42005</c:v>
                </c:pt>
                <c:pt idx="1">
                  <c:v>42018</c:v>
                </c:pt>
                <c:pt idx="2">
                  <c:v>42025</c:v>
                </c:pt>
                <c:pt idx="3">
                  <c:v>42032</c:v>
                </c:pt>
                <c:pt idx="4">
                  <c:v>42039</c:v>
                </c:pt>
                <c:pt idx="5">
                  <c:v>42046</c:v>
                </c:pt>
                <c:pt idx="6">
                  <c:v>42053</c:v>
                </c:pt>
                <c:pt idx="7">
                  <c:v>42060</c:v>
                </c:pt>
                <c:pt idx="8">
                  <c:v>42067</c:v>
                </c:pt>
                <c:pt idx="9">
                  <c:v>42074</c:v>
                </c:pt>
                <c:pt idx="10">
                  <c:v>42081</c:v>
                </c:pt>
                <c:pt idx="11">
                  <c:v>42088</c:v>
                </c:pt>
                <c:pt idx="12">
                  <c:v>42095</c:v>
                </c:pt>
                <c:pt idx="13">
                  <c:v>42102</c:v>
                </c:pt>
                <c:pt idx="14">
                  <c:v>42109</c:v>
                </c:pt>
                <c:pt idx="15">
                  <c:v>42116</c:v>
                </c:pt>
                <c:pt idx="16">
                  <c:v>42123</c:v>
                </c:pt>
                <c:pt idx="17">
                  <c:v>42130</c:v>
                </c:pt>
                <c:pt idx="18">
                  <c:v>42137</c:v>
                </c:pt>
                <c:pt idx="19">
                  <c:v>42144</c:v>
                </c:pt>
                <c:pt idx="20">
                  <c:v>42151</c:v>
                </c:pt>
                <c:pt idx="21">
                  <c:v>42158</c:v>
                </c:pt>
                <c:pt idx="22">
                  <c:v>42165</c:v>
                </c:pt>
                <c:pt idx="23">
                  <c:v>42172</c:v>
                </c:pt>
                <c:pt idx="24">
                  <c:v>42179</c:v>
                </c:pt>
                <c:pt idx="25">
                  <c:v>42186</c:v>
                </c:pt>
                <c:pt idx="26">
                  <c:v>42193</c:v>
                </c:pt>
                <c:pt idx="27">
                  <c:v>42200</c:v>
                </c:pt>
                <c:pt idx="28">
                  <c:v>42207</c:v>
                </c:pt>
                <c:pt idx="29">
                  <c:v>42214</c:v>
                </c:pt>
                <c:pt idx="30">
                  <c:v>42221</c:v>
                </c:pt>
                <c:pt idx="31">
                  <c:v>42228</c:v>
                </c:pt>
                <c:pt idx="32">
                  <c:v>42235</c:v>
                </c:pt>
                <c:pt idx="33">
                  <c:v>42242</c:v>
                </c:pt>
                <c:pt idx="34">
                  <c:v>42249</c:v>
                </c:pt>
                <c:pt idx="35">
                  <c:v>42256</c:v>
                </c:pt>
                <c:pt idx="36">
                  <c:v>42263</c:v>
                </c:pt>
                <c:pt idx="37">
                  <c:v>42270</c:v>
                </c:pt>
                <c:pt idx="38">
                  <c:v>42277</c:v>
                </c:pt>
                <c:pt idx="39">
                  <c:v>42284</c:v>
                </c:pt>
                <c:pt idx="40">
                  <c:v>42291</c:v>
                </c:pt>
                <c:pt idx="41">
                  <c:v>42298</c:v>
                </c:pt>
                <c:pt idx="42">
                  <c:v>42305</c:v>
                </c:pt>
                <c:pt idx="43">
                  <c:v>42312</c:v>
                </c:pt>
                <c:pt idx="44">
                  <c:v>42319</c:v>
                </c:pt>
                <c:pt idx="45">
                  <c:v>42326</c:v>
                </c:pt>
                <c:pt idx="46">
                  <c:v>42333</c:v>
                </c:pt>
                <c:pt idx="47">
                  <c:v>42340</c:v>
                </c:pt>
                <c:pt idx="48">
                  <c:v>42347</c:v>
                </c:pt>
                <c:pt idx="49">
                  <c:v>42354</c:v>
                </c:pt>
                <c:pt idx="50">
                  <c:v>42361</c:v>
                </c:pt>
                <c:pt idx="51">
                  <c:v>42368</c:v>
                </c:pt>
                <c:pt idx="52">
                  <c:v>42375</c:v>
                </c:pt>
                <c:pt idx="53">
                  <c:v>42382</c:v>
                </c:pt>
                <c:pt idx="54">
                  <c:v>42389</c:v>
                </c:pt>
                <c:pt idx="55">
                  <c:v>42396</c:v>
                </c:pt>
                <c:pt idx="56">
                  <c:v>42403</c:v>
                </c:pt>
                <c:pt idx="57">
                  <c:v>42410</c:v>
                </c:pt>
                <c:pt idx="58">
                  <c:v>42417</c:v>
                </c:pt>
                <c:pt idx="59">
                  <c:v>42424</c:v>
                </c:pt>
                <c:pt idx="60">
                  <c:v>42431</c:v>
                </c:pt>
                <c:pt idx="61">
                  <c:v>42439</c:v>
                </c:pt>
                <c:pt idx="62">
                  <c:v>42445</c:v>
                </c:pt>
                <c:pt idx="63">
                  <c:v>42452</c:v>
                </c:pt>
                <c:pt idx="64">
                  <c:v>42459</c:v>
                </c:pt>
                <c:pt idx="65">
                  <c:v>42466</c:v>
                </c:pt>
                <c:pt idx="66">
                  <c:v>42473</c:v>
                </c:pt>
                <c:pt idx="67">
                  <c:v>42480</c:v>
                </c:pt>
                <c:pt idx="68">
                  <c:v>42487</c:v>
                </c:pt>
                <c:pt idx="69">
                  <c:v>42494</c:v>
                </c:pt>
                <c:pt idx="70">
                  <c:v>42501</c:v>
                </c:pt>
                <c:pt idx="71">
                  <c:v>42508</c:v>
                </c:pt>
                <c:pt idx="72">
                  <c:v>42515</c:v>
                </c:pt>
                <c:pt idx="73">
                  <c:v>42522</c:v>
                </c:pt>
                <c:pt idx="74">
                  <c:v>42529</c:v>
                </c:pt>
                <c:pt idx="75">
                  <c:v>42536</c:v>
                </c:pt>
                <c:pt idx="76">
                  <c:v>42543</c:v>
                </c:pt>
                <c:pt idx="77">
                  <c:v>42550</c:v>
                </c:pt>
                <c:pt idx="78">
                  <c:v>42557</c:v>
                </c:pt>
                <c:pt idx="79">
                  <c:v>42564</c:v>
                </c:pt>
                <c:pt idx="80">
                  <c:v>42571</c:v>
                </c:pt>
                <c:pt idx="81">
                  <c:v>42578</c:v>
                </c:pt>
                <c:pt idx="82">
                  <c:v>42585</c:v>
                </c:pt>
                <c:pt idx="83">
                  <c:v>42592</c:v>
                </c:pt>
                <c:pt idx="84">
                  <c:v>42599</c:v>
                </c:pt>
                <c:pt idx="85">
                  <c:v>42606</c:v>
                </c:pt>
                <c:pt idx="86">
                  <c:v>42613</c:v>
                </c:pt>
                <c:pt idx="87">
                  <c:v>42620</c:v>
                </c:pt>
                <c:pt idx="88">
                  <c:v>42627</c:v>
                </c:pt>
                <c:pt idx="89">
                  <c:v>42634</c:v>
                </c:pt>
                <c:pt idx="90">
                  <c:v>42641</c:v>
                </c:pt>
                <c:pt idx="91">
                  <c:v>42648</c:v>
                </c:pt>
                <c:pt idx="92">
                  <c:v>42655</c:v>
                </c:pt>
                <c:pt idx="93">
                  <c:v>42662</c:v>
                </c:pt>
                <c:pt idx="94">
                  <c:v>42669</c:v>
                </c:pt>
                <c:pt idx="95">
                  <c:v>42676</c:v>
                </c:pt>
                <c:pt idx="96">
                  <c:v>42683</c:v>
                </c:pt>
                <c:pt idx="97">
                  <c:v>42690</c:v>
                </c:pt>
                <c:pt idx="98">
                  <c:v>42697</c:v>
                </c:pt>
                <c:pt idx="99">
                  <c:v>42704</c:v>
                </c:pt>
                <c:pt idx="100">
                  <c:v>42711</c:v>
                </c:pt>
                <c:pt idx="101">
                  <c:v>42718</c:v>
                </c:pt>
                <c:pt idx="102">
                  <c:v>42725</c:v>
                </c:pt>
                <c:pt idx="103">
                  <c:v>42732</c:v>
                </c:pt>
                <c:pt idx="104">
                  <c:v>42739</c:v>
                </c:pt>
                <c:pt idx="105">
                  <c:v>42746</c:v>
                </c:pt>
                <c:pt idx="106">
                  <c:v>42753</c:v>
                </c:pt>
                <c:pt idx="107">
                  <c:v>42760</c:v>
                </c:pt>
                <c:pt idx="108">
                  <c:v>42767</c:v>
                </c:pt>
                <c:pt idx="109">
                  <c:v>42774</c:v>
                </c:pt>
                <c:pt idx="110">
                  <c:v>42781</c:v>
                </c:pt>
                <c:pt idx="111">
                  <c:v>42788</c:v>
                </c:pt>
                <c:pt idx="112">
                  <c:v>42795</c:v>
                </c:pt>
                <c:pt idx="113">
                  <c:v>42802</c:v>
                </c:pt>
                <c:pt idx="114">
                  <c:v>42809</c:v>
                </c:pt>
                <c:pt idx="115">
                  <c:v>42816</c:v>
                </c:pt>
                <c:pt idx="116">
                  <c:v>42823</c:v>
                </c:pt>
                <c:pt idx="117">
                  <c:v>42830</c:v>
                </c:pt>
                <c:pt idx="118">
                  <c:v>42837</c:v>
                </c:pt>
                <c:pt idx="119">
                  <c:v>42844</c:v>
                </c:pt>
                <c:pt idx="120">
                  <c:v>42851</c:v>
                </c:pt>
                <c:pt idx="121">
                  <c:v>42858</c:v>
                </c:pt>
                <c:pt idx="122">
                  <c:v>42865</c:v>
                </c:pt>
                <c:pt idx="123">
                  <c:v>42872</c:v>
                </c:pt>
                <c:pt idx="124">
                  <c:v>42879</c:v>
                </c:pt>
                <c:pt idx="125">
                  <c:v>42886</c:v>
                </c:pt>
                <c:pt idx="126">
                  <c:v>42893</c:v>
                </c:pt>
                <c:pt idx="127">
                  <c:v>42900</c:v>
                </c:pt>
                <c:pt idx="128">
                  <c:v>42907</c:v>
                </c:pt>
                <c:pt idx="129">
                  <c:v>42914</c:v>
                </c:pt>
                <c:pt idx="130">
                  <c:v>42921</c:v>
                </c:pt>
                <c:pt idx="131">
                  <c:v>42928</c:v>
                </c:pt>
                <c:pt idx="132">
                  <c:v>42935</c:v>
                </c:pt>
                <c:pt idx="133">
                  <c:v>42942</c:v>
                </c:pt>
                <c:pt idx="134">
                  <c:v>42949</c:v>
                </c:pt>
                <c:pt idx="135">
                  <c:v>42956</c:v>
                </c:pt>
                <c:pt idx="136">
                  <c:v>42963</c:v>
                </c:pt>
                <c:pt idx="137">
                  <c:v>42970</c:v>
                </c:pt>
                <c:pt idx="138">
                  <c:v>42977</c:v>
                </c:pt>
                <c:pt idx="139">
                  <c:v>42984</c:v>
                </c:pt>
                <c:pt idx="140">
                  <c:v>42991</c:v>
                </c:pt>
                <c:pt idx="141">
                  <c:v>42998</c:v>
                </c:pt>
                <c:pt idx="142">
                  <c:v>43005</c:v>
                </c:pt>
                <c:pt idx="143">
                  <c:v>43012</c:v>
                </c:pt>
                <c:pt idx="144">
                  <c:v>43019</c:v>
                </c:pt>
                <c:pt idx="145">
                  <c:v>43026</c:v>
                </c:pt>
                <c:pt idx="146">
                  <c:v>43033</c:v>
                </c:pt>
                <c:pt idx="147">
                  <c:v>43040</c:v>
                </c:pt>
                <c:pt idx="148">
                  <c:v>43047</c:v>
                </c:pt>
                <c:pt idx="149">
                  <c:v>43054</c:v>
                </c:pt>
                <c:pt idx="150">
                  <c:v>43061</c:v>
                </c:pt>
                <c:pt idx="151">
                  <c:v>43068</c:v>
                </c:pt>
                <c:pt idx="152">
                  <c:v>43075</c:v>
                </c:pt>
                <c:pt idx="153">
                  <c:v>43082</c:v>
                </c:pt>
                <c:pt idx="154">
                  <c:v>43089</c:v>
                </c:pt>
                <c:pt idx="155">
                  <c:v>43096</c:v>
                </c:pt>
                <c:pt idx="156">
                  <c:v>43103</c:v>
                </c:pt>
                <c:pt idx="157">
                  <c:v>43110</c:v>
                </c:pt>
                <c:pt idx="158">
                  <c:v>43117</c:v>
                </c:pt>
                <c:pt idx="159">
                  <c:v>43124</c:v>
                </c:pt>
                <c:pt idx="160">
                  <c:v>43131</c:v>
                </c:pt>
                <c:pt idx="161">
                  <c:v>43138</c:v>
                </c:pt>
                <c:pt idx="162">
                  <c:v>43145</c:v>
                </c:pt>
                <c:pt idx="163">
                  <c:v>43152</c:v>
                </c:pt>
                <c:pt idx="164">
                  <c:v>43159</c:v>
                </c:pt>
                <c:pt idx="165">
                  <c:v>43166</c:v>
                </c:pt>
                <c:pt idx="166">
                  <c:v>43173</c:v>
                </c:pt>
                <c:pt idx="167">
                  <c:v>43180</c:v>
                </c:pt>
                <c:pt idx="168">
                  <c:v>43187</c:v>
                </c:pt>
                <c:pt idx="169">
                  <c:v>43194</c:v>
                </c:pt>
                <c:pt idx="170">
                  <c:v>43201</c:v>
                </c:pt>
                <c:pt idx="171">
                  <c:v>43208</c:v>
                </c:pt>
                <c:pt idx="172">
                  <c:v>43215</c:v>
                </c:pt>
                <c:pt idx="173">
                  <c:v>43222</c:v>
                </c:pt>
                <c:pt idx="174">
                  <c:v>43229</c:v>
                </c:pt>
                <c:pt idx="175">
                  <c:v>43236</c:v>
                </c:pt>
                <c:pt idx="176">
                  <c:v>43243</c:v>
                </c:pt>
                <c:pt idx="177">
                  <c:v>43250</c:v>
                </c:pt>
                <c:pt idx="178">
                  <c:v>43257</c:v>
                </c:pt>
                <c:pt idx="179">
                  <c:v>43264</c:v>
                </c:pt>
                <c:pt idx="180">
                  <c:v>43271</c:v>
                </c:pt>
                <c:pt idx="181">
                  <c:v>43278</c:v>
                </c:pt>
                <c:pt idx="182">
                  <c:v>43285</c:v>
                </c:pt>
                <c:pt idx="183">
                  <c:v>43292</c:v>
                </c:pt>
                <c:pt idx="184">
                  <c:v>43299</c:v>
                </c:pt>
                <c:pt idx="185">
                  <c:v>43306</c:v>
                </c:pt>
                <c:pt idx="186">
                  <c:v>43313</c:v>
                </c:pt>
                <c:pt idx="187">
                  <c:v>43320</c:v>
                </c:pt>
                <c:pt idx="188">
                  <c:v>43327</c:v>
                </c:pt>
                <c:pt idx="189">
                  <c:v>43334</c:v>
                </c:pt>
                <c:pt idx="190">
                  <c:v>43341</c:v>
                </c:pt>
                <c:pt idx="191">
                  <c:v>43348</c:v>
                </c:pt>
                <c:pt idx="192">
                  <c:v>43355</c:v>
                </c:pt>
                <c:pt idx="193">
                  <c:v>43362</c:v>
                </c:pt>
                <c:pt idx="194">
                  <c:v>43369</c:v>
                </c:pt>
                <c:pt idx="195">
                  <c:v>43375</c:v>
                </c:pt>
                <c:pt idx="196">
                  <c:v>43383</c:v>
                </c:pt>
                <c:pt idx="197">
                  <c:v>43390</c:v>
                </c:pt>
                <c:pt idx="198">
                  <c:v>43397</c:v>
                </c:pt>
                <c:pt idx="199">
                  <c:v>43404</c:v>
                </c:pt>
                <c:pt idx="200">
                  <c:v>43411</c:v>
                </c:pt>
                <c:pt idx="201">
                  <c:v>43418</c:v>
                </c:pt>
                <c:pt idx="202">
                  <c:v>43425</c:v>
                </c:pt>
                <c:pt idx="203">
                  <c:v>43431</c:v>
                </c:pt>
                <c:pt idx="204">
                  <c:v>43439</c:v>
                </c:pt>
                <c:pt idx="205">
                  <c:v>43446</c:v>
                </c:pt>
                <c:pt idx="206">
                  <c:v>43453</c:v>
                </c:pt>
                <c:pt idx="207">
                  <c:v>43462</c:v>
                </c:pt>
                <c:pt idx="208">
                  <c:v>43467</c:v>
                </c:pt>
                <c:pt idx="209">
                  <c:v>43474</c:v>
                </c:pt>
                <c:pt idx="210">
                  <c:v>43481</c:v>
                </c:pt>
                <c:pt idx="211">
                  <c:v>43488</c:v>
                </c:pt>
                <c:pt idx="212">
                  <c:v>43495</c:v>
                </c:pt>
                <c:pt idx="213">
                  <c:v>43502</c:v>
                </c:pt>
                <c:pt idx="214">
                  <c:v>43509</c:v>
                </c:pt>
                <c:pt idx="215">
                  <c:v>43516</c:v>
                </c:pt>
                <c:pt idx="216">
                  <c:v>43523</c:v>
                </c:pt>
                <c:pt idx="217">
                  <c:v>43530</c:v>
                </c:pt>
                <c:pt idx="218">
                  <c:v>43537</c:v>
                </c:pt>
                <c:pt idx="219">
                  <c:v>43544</c:v>
                </c:pt>
              </c:numCache>
            </c:numRef>
          </c:cat>
          <c:val>
            <c:numRef>
              <c:f>Sheet1!$B$368:$B$587</c:f>
              <c:numCache>
                <c:formatCode>_(* #,##0.00_);_(* \(#,##0.00\);_(* "-"??_);_(@_)</c:formatCode>
                <c:ptCount val="220"/>
                <c:pt idx="0">
                  <c:v>1.20225</c:v>
                </c:pt>
                <c:pt idx="1">
                  <c:v>0.44095000000000001</c:v>
                </c:pt>
                <c:pt idx="2">
                  <c:v>0.77298999999999995</c:v>
                </c:pt>
                <c:pt idx="3">
                  <c:v>0.87014999999999998</c:v>
                </c:pt>
                <c:pt idx="4">
                  <c:v>0.88722999999999996</c:v>
                </c:pt>
                <c:pt idx="5">
                  <c:v>2.7780000000000003E-2</c:v>
                </c:pt>
                <c:pt idx="6">
                  <c:v>-3.789E-2</c:v>
                </c:pt>
                <c:pt idx="7">
                  <c:v>0.56083000000000005</c:v>
                </c:pt>
                <c:pt idx="8">
                  <c:v>0.53034999999999999</c:v>
                </c:pt>
                <c:pt idx="9">
                  <c:v>-0.10334</c:v>
                </c:pt>
                <c:pt idx="10">
                  <c:v>4.8460000000000003E-2</c:v>
                </c:pt>
                <c:pt idx="11">
                  <c:v>0.21045</c:v>
                </c:pt>
                <c:pt idx="12">
                  <c:v>0.12590000000000001</c:v>
                </c:pt>
                <c:pt idx="13">
                  <c:v>2.5229999999999999E-2</c:v>
                </c:pt>
                <c:pt idx="14">
                  <c:v>-0.58450999999999997</c:v>
                </c:pt>
                <c:pt idx="15">
                  <c:v>0.53865999999999992</c:v>
                </c:pt>
                <c:pt idx="16">
                  <c:v>0.44022</c:v>
                </c:pt>
                <c:pt idx="17">
                  <c:v>8.7599999999999997E-2</c:v>
                </c:pt>
                <c:pt idx="18">
                  <c:v>-0.44161</c:v>
                </c:pt>
                <c:pt idx="19">
                  <c:v>-0.13083</c:v>
                </c:pt>
                <c:pt idx="20">
                  <c:v>-7.9420000000000004E-2</c:v>
                </c:pt>
                <c:pt idx="21">
                  <c:v>0.30587999999999999</c:v>
                </c:pt>
                <c:pt idx="22">
                  <c:v>-0.45200000000000001</c:v>
                </c:pt>
                <c:pt idx="23">
                  <c:v>-0.66478999999999999</c:v>
                </c:pt>
                <c:pt idx="24">
                  <c:v>-1.58E-3</c:v>
                </c:pt>
                <c:pt idx="25">
                  <c:v>-0.76004000000000005</c:v>
                </c:pt>
                <c:pt idx="26">
                  <c:v>-0.34905000000000003</c:v>
                </c:pt>
                <c:pt idx="27">
                  <c:v>-0.25201000000000001</c:v>
                </c:pt>
                <c:pt idx="28">
                  <c:v>0.15043999999999999</c:v>
                </c:pt>
                <c:pt idx="29">
                  <c:v>1.2529999999999999E-2</c:v>
                </c:pt>
                <c:pt idx="30">
                  <c:v>4.4290000000000003E-2</c:v>
                </c:pt>
                <c:pt idx="31">
                  <c:v>-0.24944</c:v>
                </c:pt>
                <c:pt idx="32">
                  <c:v>-4.4110000000000003E-2</c:v>
                </c:pt>
                <c:pt idx="33">
                  <c:v>-0.19811000000000001</c:v>
                </c:pt>
                <c:pt idx="34">
                  <c:v>-0.61721000000000004</c:v>
                </c:pt>
                <c:pt idx="35">
                  <c:v>-0.13464999999999999</c:v>
                </c:pt>
                <c:pt idx="36">
                  <c:v>-0.46788999999999997</c:v>
                </c:pt>
                <c:pt idx="37">
                  <c:v>1.0740099999999999</c:v>
                </c:pt>
                <c:pt idx="38">
                  <c:v>0.25979999999999998</c:v>
                </c:pt>
                <c:pt idx="39">
                  <c:v>0.62180999999999997</c:v>
                </c:pt>
                <c:pt idx="40">
                  <c:v>8.7900000000000006E-2</c:v>
                </c:pt>
                <c:pt idx="41">
                  <c:v>8.5400000000000004E-2</c:v>
                </c:pt>
                <c:pt idx="42">
                  <c:v>0.26117000000000001</c:v>
                </c:pt>
                <c:pt idx="43">
                  <c:v>1.2538</c:v>
                </c:pt>
                <c:pt idx="44">
                  <c:v>1.087</c:v>
                </c:pt>
                <c:pt idx="45">
                  <c:v>1.27</c:v>
                </c:pt>
                <c:pt idx="46">
                  <c:v>0.61599999999999999</c:v>
                </c:pt>
                <c:pt idx="47">
                  <c:v>0.61211000000000004</c:v>
                </c:pt>
                <c:pt idx="48">
                  <c:v>0.57916000000000001</c:v>
                </c:pt>
                <c:pt idx="49">
                  <c:v>1.187E-2</c:v>
                </c:pt>
                <c:pt idx="50">
                  <c:v>0.76607000000000003</c:v>
                </c:pt>
                <c:pt idx="51">
                  <c:v>0.98889000000000005</c:v>
                </c:pt>
                <c:pt idx="52">
                  <c:v>1.0984700000000001</c:v>
                </c:pt>
                <c:pt idx="53">
                  <c:v>0.71384999999999998</c:v>
                </c:pt>
                <c:pt idx="54">
                  <c:v>0.48446</c:v>
                </c:pt>
                <c:pt idx="55">
                  <c:v>0.64817999999999998</c:v>
                </c:pt>
                <c:pt idx="56">
                  <c:v>0.75812999999999997</c:v>
                </c:pt>
                <c:pt idx="57">
                  <c:v>0.85711000000000004</c:v>
                </c:pt>
                <c:pt idx="58">
                  <c:v>0.51626000000000005</c:v>
                </c:pt>
                <c:pt idx="59">
                  <c:v>0.61451</c:v>
                </c:pt>
                <c:pt idx="60">
                  <c:v>0.48471999999999998</c:v>
                </c:pt>
                <c:pt idx="61">
                  <c:v>0.45296999999999998</c:v>
                </c:pt>
                <c:pt idx="62">
                  <c:v>0.47204000000000002</c:v>
                </c:pt>
                <c:pt idx="63">
                  <c:v>0.93684999999999996</c:v>
                </c:pt>
                <c:pt idx="64">
                  <c:v>0.65471999999999997</c:v>
                </c:pt>
                <c:pt idx="65">
                  <c:v>0.83431</c:v>
                </c:pt>
                <c:pt idx="66">
                  <c:v>0.24698000000000001</c:v>
                </c:pt>
                <c:pt idx="67">
                  <c:v>0.46364</c:v>
                </c:pt>
                <c:pt idx="68">
                  <c:v>0.12791</c:v>
                </c:pt>
                <c:pt idx="69">
                  <c:v>0.95799999999999996</c:v>
                </c:pt>
                <c:pt idx="70">
                  <c:v>1.1890099999999999</c:v>
                </c:pt>
                <c:pt idx="71">
                  <c:v>1.3032900000000001</c:v>
                </c:pt>
                <c:pt idx="72">
                  <c:v>1.22688</c:v>
                </c:pt>
                <c:pt idx="73">
                  <c:v>0.81815000000000004</c:v>
                </c:pt>
                <c:pt idx="74">
                  <c:v>0.63980000000000004</c:v>
                </c:pt>
                <c:pt idx="75">
                  <c:v>0.82406999999999997</c:v>
                </c:pt>
                <c:pt idx="76">
                  <c:v>1.1664000000000001</c:v>
                </c:pt>
                <c:pt idx="77">
                  <c:v>0.74375999999999998</c:v>
                </c:pt>
                <c:pt idx="78">
                  <c:v>1.03104</c:v>
                </c:pt>
                <c:pt idx="79">
                  <c:v>0.81440000000000001</c:v>
                </c:pt>
                <c:pt idx="80">
                  <c:v>0.90347</c:v>
                </c:pt>
                <c:pt idx="81">
                  <c:v>0.65280000000000005</c:v>
                </c:pt>
                <c:pt idx="82">
                  <c:v>0.97280999999999995</c:v>
                </c:pt>
                <c:pt idx="83">
                  <c:v>0.85135000000000005</c:v>
                </c:pt>
                <c:pt idx="84">
                  <c:v>0.87846000000000002</c:v>
                </c:pt>
                <c:pt idx="85">
                  <c:v>0.74439999999999995</c:v>
                </c:pt>
                <c:pt idx="86">
                  <c:v>0.64915999999999996</c:v>
                </c:pt>
                <c:pt idx="87">
                  <c:v>0.88180999999999998</c:v>
                </c:pt>
                <c:pt idx="88">
                  <c:v>0.38241999999999998</c:v>
                </c:pt>
                <c:pt idx="89">
                  <c:v>0.38589000000000001</c:v>
                </c:pt>
                <c:pt idx="90">
                  <c:v>0.67125000000000001</c:v>
                </c:pt>
                <c:pt idx="91">
                  <c:v>0.81364999999999998</c:v>
                </c:pt>
                <c:pt idx="92">
                  <c:v>-4.8000000000000001E-2</c:v>
                </c:pt>
                <c:pt idx="93">
                  <c:v>-0.19022</c:v>
                </c:pt>
                <c:pt idx="94">
                  <c:v>0.30358000000000002</c:v>
                </c:pt>
                <c:pt idx="95">
                  <c:v>-0.15204999999999999</c:v>
                </c:pt>
                <c:pt idx="96">
                  <c:v>-6.8129999999999996E-2</c:v>
                </c:pt>
                <c:pt idx="97">
                  <c:v>-2.7981600000000002</c:v>
                </c:pt>
                <c:pt idx="98">
                  <c:v>-1.9470099999999999</c:v>
                </c:pt>
                <c:pt idx="99">
                  <c:v>-1.55348</c:v>
                </c:pt>
                <c:pt idx="100">
                  <c:v>-2.0474100000000002</c:v>
                </c:pt>
                <c:pt idx="101">
                  <c:v>-1.9997100000000001</c:v>
                </c:pt>
                <c:pt idx="102">
                  <c:v>-2.0784099999999999</c:v>
                </c:pt>
                <c:pt idx="103">
                  <c:v>-1.4766699999999999</c:v>
                </c:pt>
                <c:pt idx="104">
                  <c:v>-0.47842000000000001</c:v>
                </c:pt>
                <c:pt idx="105">
                  <c:v>0.76178000000000001</c:v>
                </c:pt>
                <c:pt idx="106">
                  <c:v>0.39348</c:v>
                </c:pt>
                <c:pt idx="107">
                  <c:v>0.20552000000000001</c:v>
                </c:pt>
                <c:pt idx="108">
                  <c:v>0.16628999999999999</c:v>
                </c:pt>
                <c:pt idx="109">
                  <c:v>0.16897999999999999</c:v>
                </c:pt>
                <c:pt idx="110">
                  <c:v>-5.3879999999999997E-2</c:v>
                </c:pt>
                <c:pt idx="111">
                  <c:v>0.1731</c:v>
                </c:pt>
                <c:pt idx="112">
                  <c:v>-0.23918</c:v>
                </c:pt>
                <c:pt idx="113">
                  <c:v>-0.14888000000000001</c:v>
                </c:pt>
                <c:pt idx="114">
                  <c:v>-0.26521</c:v>
                </c:pt>
                <c:pt idx="115">
                  <c:v>0.14265</c:v>
                </c:pt>
                <c:pt idx="116">
                  <c:v>0.22811000000000001</c:v>
                </c:pt>
                <c:pt idx="117">
                  <c:v>0.25796000000000002</c:v>
                </c:pt>
                <c:pt idx="118">
                  <c:v>1.59554</c:v>
                </c:pt>
                <c:pt idx="119">
                  <c:v>0.35058</c:v>
                </c:pt>
                <c:pt idx="120">
                  <c:v>0.42845</c:v>
                </c:pt>
                <c:pt idx="121">
                  <c:v>0.25187999999999999</c:v>
                </c:pt>
                <c:pt idx="122">
                  <c:v>0.47160000000000002</c:v>
                </c:pt>
                <c:pt idx="123">
                  <c:v>0.17680000000000001</c:v>
                </c:pt>
                <c:pt idx="124">
                  <c:v>0.40967999999999999</c:v>
                </c:pt>
                <c:pt idx="125">
                  <c:v>-0.20430999999999999</c:v>
                </c:pt>
                <c:pt idx="126">
                  <c:v>0.94994000000000001</c:v>
                </c:pt>
                <c:pt idx="127">
                  <c:v>5.8599999999999999E-2</c:v>
                </c:pt>
                <c:pt idx="128">
                  <c:v>0.43397999999999998</c:v>
                </c:pt>
                <c:pt idx="129">
                  <c:v>0.57228999999999997</c:v>
                </c:pt>
                <c:pt idx="130">
                  <c:v>0.38601000000000002</c:v>
                </c:pt>
                <c:pt idx="131">
                  <c:v>1.004E-2</c:v>
                </c:pt>
                <c:pt idx="132">
                  <c:v>0.24768000000000001</c:v>
                </c:pt>
                <c:pt idx="133">
                  <c:v>0.34343000000000001</c:v>
                </c:pt>
                <c:pt idx="134">
                  <c:v>8.5949999999999999E-2</c:v>
                </c:pt>
                <c:pt idx="135">
                  <c:v>0.50300999999999996</c:v>
                </c:pt>
                <c:pt idx="136">
                  <c:v>0.19978000000000001</c:v>
                </c:pt>
                <c:pt idx="137">
                  <c:v>0.65025999999999995</c:v>
                </c:pt>
                <c:pt idx="138">
                  <c:v>0.42077999999999999</c:v>
                </c:pt>
                <c:pt idx="139">
                  <c:v>2.8799999999999999E-2</c:v>
                </c:pt>
                <c:pt idx="140">
                  <c:v>0.31731999999999999</c:v>
                </c:pt>
                <c:pt idx="141">
                  <c:v>0.44429999999999997</c:v>
                </c:pt>
                <c:pt idx="142">
                  <c:v>0.31435000000000002</c:v>
                </c:pt>
                <c:pt idx="143">
                  <c:v>-9.7259999999999999E-2</c:v>
                </c:pt>
                <c:pt idx="144">
                  <c:v>2.419E-2</c:v>
                </c:pt>
                <c:pt idx="145">
                  <c:v>0.24166000000000001</c:v>
                </c:pt>
                <c:pt idx="146">
                  <c:v>0.48419000000000001</c:v>
                </c:pt>
                <c:pt idx="147">
                  <c:v>-0.16544</c:v>
                </c:pt>
                <c:pt idx="148">
                  <c:v>0.28860999999999998</c:v>
                </c:pt>
                <c:pt idx="149">
                  <c:v>0.33899000000000001</c:v>
                </c:pt>
                <c:pt idx="150">
                  <c:v>0.52895999999999999</c:v>
                </c:pt>
                <c:pt idx="151">
                  <c:v>0.23208999999999999</c:v>
                </c:pt>
                <c:pt idx="152">
                  <c:v>-0.57926999999999995</c:v>
                </c:pt>
                <c:pt idx="153">
                  <c:v>1.7309999999999999E-2</c:v>
                </c:pt>
                <c:pt idx="154">
                  <c:v>1.289E-2</c:v>
                </c:pt>
                <c:pt idx="155">
                  <c:v>-5.9089999999999997E-2</c:v>
                </c:pt>
                <c:pt idx="156">
                  <c:v>3.3119999999999997E-2</c:v>
                </c:pt>
                <c:pt idx="157">
                  <c:v>0.49606</c:v>
                </c:pt>
                <c:pt idx="158">
                  <c:v>0.49342999999999998</c:v>
                </c:pt>
                <c:pt idx="159">
                  <c:v>0.17917</c:v>
                </c:pt>
                <c:pt idx="160">
                  <c:v>-0.57340000000000002</c:v>
                </c:pt>
                <c:pt idx="161">
                  <c:v>-0.46357999999999999</c:v>
                </c:pt>
                <c:pt idx="162">
                  <c:v>-0.66127999999999998</c:v>
                </c:pt>
                <c:pt idx="163">
                  <c:v>0.28654000000000002</c:v>
                </c:pt>
                <c:pt idx="164">
                  <c:v>-0.68906999999999996</c:v>
                </c:pt>
                <c:pt idx="165">
                  <c:v>0.17810999999999999</c:v>
                </c:pt>
                <c:pt idx="166">
                  <c:v>0.15701999999999999</c:v>
                </c:pt>
                <c:pt idx="167">
                  <c:v>0.40500000000000003</c:v>
                </c:pt>
                <c:pt idx="168">
                  <c:v>6.4399999999999999E-2</c:v>
                </c:pt>
                <c:pt idx="169">
                  <c:v>-0.20787</c:v>
                </c:pt>
                <c:pt idx="170">
                  <c:v>-0.18772</c:v>
                </c:pt>
                <c:pt idx="171">
                  <c:v>-0.68276000000000003</c:v>
                </c:pt>
                <c:pt idx="172">
                  <c:v>-2.2699999999999999E-3</c:v>
                </c:pt>
                <c:pt idx="173">
                  <c:v>-0.26522000000000001</c:v>
                </c:pt>
                <c:pt idx="174">
                  <c:v>0.17011000000000001</c:v>
                </c:pt>
                <c:pt idx="175">
                  <c:v>3.4770000000000002E-2</c:v>
                </c:pt>
                <c:pt idx="176">
                  <c:v>0.20591999999999999</c:v>
                </c:pt>
                <c:pt idx="177">
                  <c:v>0.59101000000000004</c:v>
                </c:pt>
                <c:pt idx="178">
                  <c:v>0.30917</c:v>
                </c:pt>
                <c:pt idx="179">
                  <c:v>0.70347999999999999</c:v>
                </c:pt>
                <c:pt idx="180">
                  <c:v>0.38233</c:v>
                </c:pt>
                <c:pt idx="181">
                  <c:v>0.43014999999999998</c:v>
                </c:pt>
                <c:pt idx="182">
                  <c:v>-0.19136</c:v>
                </c:pt>
                <c:pt idx="183">
                  <c:v>0.61</c:v>
                </c:pt>
                <c:pt idx="184">
                  <c:v>1.29373</c:v>
                </c:pt>
                <c:pt idx="185">
                  <c:v>0.53393999999999997</c:v>
                </c:pt>
                <c:pt idx="186">
                  <c:v>-0.25494</c:v>
                </c:pt>
                <c:pt idx="187">
                  <c:v>0.55145999999999995</c:v>
                </c:pt>
                <c:pt idx="188">
                  <c:v>0.17499000000000001</c:v>
                </c:pt>
                <c:pt idx="189">
                  <c:v>0.30803000000000003</c:v>
                </c:pt>
                <c:pt idx="190">
                  <c:v>0.11748</c:v>
                </c:pt>
                <c:pt idx="191">
                  <c:v>-0.31</c:v>
                </c:pt>
                <c:pt idx="192">
                  <c:v>3.2190000000000003E-2</c:v>
                </c:pt>
                <c:pt idx="193">
                  <c:v>-0.17279</c:v>
                </c:pt>
                <c:pt idx="194">
                  <c:v>-0.48791000000000001</c:v>
                </c:pt>
                <c:pt idx="195">
                  <c:v>-0.10731</c:v>
                </c:pt>
                <c:pt idx="196">
                  <c:v>-1.11008</c:v>
                </c:pt>
                <c:pt idx="197">
                  <c:v>-1.0113000000000001</c:v>
                </c:pt>
                <c:pt idx="198">
                  <c:v>-0.34566000000000002</c:v>
                </c:pt>
                <c:pt idx="199">
                  <c:v>-1.16876</c:v>
                </c:pt>
                <c:pt idx="200">
                  <c:v>-0.32085999999999998</c:v>
                </c:pt>
                <c:pt idx="201">
                  <c:v>-8.3600000000000005E-4</c:v>
                </c:pt>
                <c:pt idx="202">
                  <c:v>-6.2449999999999999E-2</c:v>
                </c:pt>
                <c:pt idx="203">
                  <c:v>-0.24586</c:v>
                </c:pt>
                <c:pt idx="204">
                  <c:v>-0.36082999999999998</c:v>
                </c:pt>
                <c:pt idx="205">
                  <c:v>-0.71428999999999998</c:v>
                </c:pt>
                <c:pt idx="206">
                  <c:v>-9.2350000000000002E-3</c:v>
                </c:pt>
                <c:pt idx="207">
                  <c:v>0.66298000000000001</c:v>
                </c:pt>
                <c:pt idx="208">
                  <c:v>-1.0511999999999999</c:v>
                </c:pt>
                <c:pt idx="209">
                  <c:v>1.13855</c:v>
                </c:pt>
                <c:pt idx="210">
                  <c:v>0.40427999999999997</c:v>
                </c:pt>
                <c:pt idx="211">
                  <c:v>0.45995999999999998</c:v>
                </c:pt>
                <c:pt idx="212">
                  <c:v>0.96001999999999998</c:v>
                </c:pt>
                <c:pt idx="213">
                  <c:v>0.47854999999999998</c:v>
                </c:pt>
                <c:pt idx="214">
                  <c:v>0.95152999999999999</c:v>
                </c:pt>
                <c:pt idx="215">
                  <c:v>0.70142000000000004</c:v>
                </c:pt>
                <c:pt idx="216">
                  <c:v>1.2052700000000001</c:v>
                </c:pt>
                <c:pt idx="217">
                  <c:v>0.77664999999999995</c:v>
                </c:pt>
                <c:pt idx="218">
                  <c:v>1.2012700000000001</c:v>
                </c:pt>
                <c:pt idx="219">
                  <c:v>0.85011000000000003</c:v>
                </c:pt>
              </c:numCache>
            </c:numRef>
          </c:val>
          <c:extLst xmlns:c16r2="http://schemas.microsoft.com/office/drawing/2015/06/chart">
            <c:ext xmlns:c16="http://schemas.microsoft.com/office/drawing/2014/chart" uri="{C3380CC4-5D6E-409C-BE32-E72D297353CC}">
              <c16:uniqueId val="{0000004B-7BDE-4468-88CE-CE719C65D706}"/>
            </c:ext>
            <c:ext xmlns:c14="http://schemas.microsoft.com/office/drawing/2007/8/2/chart" uri="{6F2FDCE9-48DA-4B69-8628-5D25D57E5C99}">
              <c14:invertSolidFillFmt>
                <c14:spPr xmlns:c14="http://schemas.microsoft.com/office/drawing/2007/8/2/chart">
                  <a:solidFill>
                    <a:srgbClr val="FF0000"/>
                  </a:solidFill>
                  <a:ln w="25400">
                    <a:solidFill>
                      <a:srgbClr val="1F781F"/>
                    </a:solidFill>
                  </a:ln>
                </c14:spPr>
              </c14:invertSolidFillFmt>
            </c:ext>
          </c:extLst>
        </c:ser>
        <c:dLbls>
          <c:showLegendKey val="0"/>
          <c:showVal val="0"/>
          <c:showCatName val="0"/>
          <c:showSerName val="0"/>
          <c:showPercent val="0"/>
          <c:showBubbleSize val="0"/>
        </c:dLbls>
        <c:gapWidth val="0"/>
        <c:overlap val="-100"/>
        <c:axId val="202669664"/>
        <c:axId val="8464048"/>
      </c:barChart>
      <c:dateAx>
        <c:axId val="202669664"/>
        <c:scaling>
          <c:orientation val="minMax"/>
          <c:min val="43101"/>
        </c:scaling>
        <c:delete val="0"/>
        <c:axPos val="b"/>
        <c:numFmt formatCode="[$-409]mmm\-yy;@" sourceLinked="0"/>
        <c:majorTickMark val="out"/>
        <c:minorTickMark val="none"/>
        <c:tickLblPos val="low"/>
        <c:crossAx val="8464048"/>
        <c:crosses val="autoZero"/>
        <c:auto val="1"/>
        <c:lblOffset val="0"/>
        <c:baseTimeUnit val="days"/>
        <c:majorUnit val="3"/>
        <c:majorTimeUnit val="months"/>
        <c:minorUnit val="1"/>
        <c:minorTimeUnit val="months"/>
      </c:dateAx>
      <c:valAx>
        <c:axId val="8464048"/>
        <c:scaling>
          <c:orientation val="minMax"/>
          <c:max val="2"/>
          <c:min val="-2"/>
        </c:scaling>
        <c:delete val="0"/>
        <c:axPos val="l"/>
        <c:majorGridlines>
          <c:spPr>
            <a:ln>
              <a:solidFill>
                <a:schemeClr val="bg1">
                  <a:lumMod val="85000"/>
                </a:schemeClr>
              </a:solidFill>
            </a:ln>
          </c:spPr>
        </c:majorGridlines>
        <c:title>
          <c:tx>
            <c:rich>
              <a:bodyPr rot="-5400000" vert="horz"/>
              <a:lstStyle/>
              <a:p>
                <a:pPr>
                  <a:defRPr sz="700" b="0"/>
                </a:pPr>
                <a:r>
                  <a:rPr lang="en-US" sz="700" b="0" dirty="0"/>
                  <a:t>(B</a:t>
                </a:r>
                <a:r>
                  <a:rPr lang="en-US" sz="700" b="0" baseline="0" dirty="0"/>
                  <a:t>illions)</a:t>
                </a:r>
                <a:endParaRPr lang="en-US" sz="700" b="0" dirty="0"/>
              </a:p>
            </c:rich>
          </c:tx>
          <c:layout>
            <c:manualLayout>
              <c:xMode val="edge"/>
              <c:yMode val="edge"/>
              <c:x val="5.3357600538113505E-3"/>
              <c:y val="0.25386814439116012"/>
            </c:manualLayout>
          </c:layout>
          <c:overlay val="0"/>
        </c:title>
        <c:numFmt formatCode="&quot;$&quot;#,##0" sourceLinked="0"/>
        <c:majorTickMark val="out"/>
        <c:minorTickMark val="none"/>
        <c:tickLblPos val="nextTo"/>
        <c:crossAx val="202669664"/>
        <c:crosses val="autoZero"/>
        <c:crossBetween val="between"/>
        <c:majorUnit val="1"/>
      </c:valAx>
    </c:plotArea>
    <c:plotVisOnly val="1"/>
    <c:dispBlanksAs val="gap"/>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401829961877"/>
          <c:y val="6.7306152280571685E-2"/>
          <c:w val="0.85217734184838323"/>
          <c:h val="0.79693452557884159"/>
        </c:manualLayout>
      </c:layout>
      <c:barChart>
        <c:barDir val="col"/>
        <c:grouping val="clustered"/>
        <c:varyColors val="0"/>
        <c:ser>
          <c:idx val="1"/>
          <c:order val="1"/>
          <c:tx>
            <c:strRef>
              <c:f>Sheet1!$C$1</c:f>
              <c:strCache>
                <c:ptCount val="1"/>
                <c:pt idx="0">
                  <c:v>2018</c:v>
                </c:pt>
              </c:strCache>
            </c:strRef>
          </c:tx>
          <c:spPr>
            <a:solidFill>
              <a:schemeClr val="tx2"/>
            </a:soli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23.290378</c:v>
                </c:pt>
                <c:pt idx="1">
                  <c:v>16.811399999999999</c:v>
                </c:pt>
                <c:pt idx="2">
                  <c:v>24.962</c:v>
                </c:pt>
                <c:pt idx="3">
                  <c:v>29.537700000000001</c:v>
                </c:pt>
                <c:pt idx="4">
                  <c:v>33.404000000000003</c:v>
                </c:pt>
                <c:pt idx="5">
                  <c:v>31.162500000000001</c:v>
                </c:pt>
                <c:pt idx="6">
                  <c:v>26.631699999999999</c:v>
                </c:pt>
                <c:pt idx="7">
                  <c:v>32.705879000000003</c:v>
                </c:pt>
                <c:pt idx="8">
                  <c:v>24.314309999999999</c:v>
                </c:pt>
                <c:pt idx="9">
                  <c:v>36.027999999999999</c:v>
                </c:pt>
                <c:pt idx="10">
                  <c:v>28.452829999999999</c:v>
                </c:pt>
                <c:pt idx="11">
                  <c:v>25.205269999999999</c:v>
                </c:pt>
              </c:numCache>
            </c:numRef>
          </c:val>
          <c:extLst xmlns:c16r2="http://schemas.microsoft.com/office/drawing/2015/06/chart">
            <c:ext xmlns:c16="http://schemas.microsoft.com/office/drawing/2014/chart" uri="{C3380CC4-5D6E-409C-BE32-E72D297353CC}">
              <c16:uniqueId val="{00000000-6BF3-42C2-B985-721C3826630D}"/>
            </c:ext>
          </c:extLst>
        </c:ser>
        <c:ser>
          <c:idx val="2"/>
          <c:order val="2"/>
          <c:tx>
            <c:strRef>
              <c:f>Sheet1!$D$1</c:f>
              <c:strCache>
                <c:ptCount val="1"/>
                <c:pt idx="0">
                  <c:v>2019</c:v>
                </c:pt>
              </c:strCache>
            </c:strRef>
          </c:tx>
          <c:spPr>
            <a:solidFill>
              <a:srgbClr val="FFC409"/>
            </a:soli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27.044262</c:v>
                </c:pt>
                <c:pt idx="1">
                  <c:v>24.175999999999998</c:v>
                </c:pt>
              </c:numCache>
            </c:numRef>
          </c:val>
          <c:extLst xmlns:c16r2="http://schemas.microsoft.com/office/drawing/2015/06/chart">
            <c:ext xmlns:c16="http://schemas.microsoft.com/office/drawing/2014/chart" uri="{C3380CC4-5D6E-409C-BE32-E72D297353CC}">
              <c16:uniqueId val="{00000001-6BF3-42C2-B985-721C3826630D}"/>
            </c:ext>
          </c:extLst>
        </c:ser>
        <c:dLbls>
          <c:showLegendKey val="0"/>
          <c:showVal val="0"/>
          <c:showCatName val="0"/>
          <c:showSerName val="0"/>
          <c:showPercent val="0"/>
          <c:showBubbleSize val="0"/>
        </c:dLbls>
        <c:gapWidth val="55"/>
        <c:axId val="111086760"/>
        <c:axId val="11108950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Sheet1!$B$1</c15:sqref>
                        </c15:formulaRef>
                      </c:ext>
                    </c:extLst>
                    <c:strCache>
                      <c:ptCount val="1"/>
                      <c:pt idx="0">
                        <c:v>2017</c:v>
                      </c:pt>
                    </c:strCache>
                  </c:strRef>
                </c:tx>
                <c:spPr>
                  <a:solidFill>
                    <a:schemeClr val="tx2"/>
                  </a:solidFill>
                </c:spPr>
                <c:invertIfNegative val="0"/>
                <c:cat>
                  <c:strRef>
                    <c:extLst xmlns:c16r2="http://schemas.microsoft.com/office/drawing/2015/06/chart">
                      <c:ext uri="{02D57815-91ED-43cb-92C2-25804820EDAC}">
                        <c15:formulaRef>
                          <c15:sqref>Sheet1!$A$2:$A$13</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6r2="http://schemas.microsoft.com/office/drawing/2015/06/chart">
                      <c:ext uri="{02D57815-91ED-43cb-92C2-25804820EDAC}">
                        <c15:formulaRef>
                          <c15:sqref>Sheet1!$B$2:$B$13</c15:sqref>
                        </c15:formulaRef>
                      </c:ext>
                    </c:extLst>
                    <c:numCache>
                      <c:formatCode>General</c:formatCode>
                      <c:ptCount val="12"/>
                      <c:pt idx="0">
                        <c:v>27.042999999999999</c:v>
                      </c:pt>
                      <c:pt idx="1">
                        <c:v>16.515999999999998</c:v>
                      </c:pt>
                      <c:pt idx="2">
                        <c:v>21.622</c:v>
                      </c:pt>
                      <c:pt idx="3">
                        <c:v>22.573</c:v>
                      </c:pt>
                      <c:pt idx="4">
                        <c:v>29.670999999999999</c:v>
                      </c:pt>
                      <c:pt idx="5">
                        <c:v>25.402999999999999</c:v>
                      </c:pt>
                      <c:pt idx="6">
                        <c:v>16.908000000000001</c:v>
                      </c:pt>
                      <c:pt idx="7">
                        <c:v>25.346</c:v>
                      </c:pt>
                      <c:pt idx="8">
                        <c:v>19.800999999999998</c:v>
                      </c:pt>
                      <c:pt idx="9">
                        <c:v>22.835000000000001</c:v>
                      </c:pt>
                      <c:pt idx="10">
                        <c:v>31.193999999999999</c:v>
                      </c:pt>
                      <c:pt idx="11">
                        <c:v>51.268999999999998</c:v>
                      </c:pt>
                    </c:numCache>
                  </c:numRef>
                </c:val>
                <c:extLst xmlns:c16r2="http://schemas.microsoft.com/office/drawing/2015/06/chart">
                  <c:ext xmlns:c16="http://schemas.microsoft.com/office/drawing/2014/chart" uri="{C3380CC4-5D6E-409C-BE32-E72D297353CC}">
                    <c16:uniqueId val="{00000002-6BF3-42C2-B985-721C3826630D}"/>
                  </c:ext>
                </c:extLst>
              </c15:ser>
            </c15:filteredBarSeries>
          </c:ext>
        </c:extLst>
      </c:barChart>
      <c:catAx>
        <c:axId val="111086760"/>
        <c:scaling>
          <c:orientation val="minMax"/>
        </c:scaling>
        <c:delete val="0"/>
        <c:axPos val="b"/>
        <c:numFmt formatCode="General" sourceLinked="0"/>
        <c:majorTickMark val="out"/>
        <c:minorTickMark val="none"/>
        <c:tickLblPos val="nextTo"/>
        <c:txPr>
          <a:bodyPr/>
          <a:lstStyle/>
          <a:p>
            <a:pPr>
              <a:defRPr sz="600">
                <a:solidFill>
                  <a:schemeClr val="tx1">
                    <a:lumMod val="65000"/>
                    <a:lumOff val="35000"/>
                  </a:schemeClr>
                </a:solidFill>
              </a:defRPr>
            </a:pPr>
            <a:endParaRPr lang="en-US"/>
          </a:p>
        </c:txPr>
        <c:crossAx val="111089504"/>
        <c:crosses val="autoZero"/>
        <c:auto val="1"/>
        <c:lblAlgn val="ctr"/>
        <c:lblOffset val="100"/>
        <c:noMultiLvlLbl val="0"/>
      </c:catAx>
      <c:valAx>
        <c:axId val="111089504"/>
        <c:scaling>
          <c:orientation val="minMax"/>
        </c:scaling>
        <c:delete val="0"/>
        <c:axPos val="l"/>
        <c:majorGridlines>
          <c:spPr>
            <a:ln>
              <a:solidFill>
                <a:schemeClr val="bg1">
                  <a:lumMod val="85000"/>
                </a:schemeClr>
              </a:solidFill>
            </a:ln>
          </c:spPr>
        </c:majorGridlines>
        <c:title>
          <c:tx>
            <c:rich>
              <a:bodyPr/>
              <a:lstStyle/>
              <a:p>
                <a:pPr>
                  <a:defRPr b="0"/>
                </a:pPr>
                <a:r>
                  <a:rPr lang="en-US" sz="600" b="0" dirty="0"/>
                  <a:t>(Billions)</a:t>
                </a:r>
              </a:p>
            </c:rich>
          </c:tx>
          <c:layout>
            <c:manualLayout>
              <c:xMode val="edge"/>
              <c:yMode val="edge"/>
              <c:x val="9.0412824725970061E-3"/>
              <c:y val="0.13854573557747787"/>
            </c:manualLayout>
          </c:layout>
          <c:overlay val="0"/>
        </c:title>
        <c:numFmt formatCode="&quot;$&quot;#" sourceLinked="0"/>
        <c:majorTickMark val="out"/>
        <c:minorTickMark val="none"/>
        <c:tickLblPos val="nextTo"/>
        <c:txPr>
          <a:bodyPr/>
          <a:lstStyle/>
          <a:p>
            <a:pPr>
              <a:defRPr sz="600">
                <a:solidFill>
                  <a:schemeClr val="tx1">
                    <a:lumMod val="65000"/>
                    <a:lumOff val="35000"/>
                  </a:schemeClr>
                </a:solidFill>
              </a:defRPr>
            </a:pPr>
            <a:endParaRPr lang="en-US"/>
          </a:p>
        </c:txPr>
        <c:crossAx val="111086760"/>
        <c:crosses val="autoZero"/>
        <c:crossBetween val="between"/>
      </c:valAx>
    </c:plotArea>
    <c:legend>
      <c:legendPos val="b"/>
      <c:legendEntry>
        <c:idx val="0"/>
        <c:txPr>
          <a:bodyPr/>
          <a:lstStyle/>
          <a:p>
            <a:pPr>
              <a:defRPr sz="600" b="1">
                <a:solidFill>
                  <a:schemeClr val="tx1">
                    <a:lumMod val="65000"/>
                    <a:lumOff val="35000"/>
                  </a:schemeClr>
                </a:solidFill>
              </a:defRPr>
            </a:pPr>
            <a:endParaRPr lang="en-US"/>
          </a:p>
        </c:txPr>
      </c:legendEntry>
      <c:layout>
        <c:manualLayout>
          <c:xMode val="edge"/>
          <c:yMode val="edge"/>
          <c:x val="0.17500325063907776"/>
          <c:y val="7.0167401620512021E-2"/>
          <c:w val="0.31996550768639703"/>
          <c:h val="0.10979056438160716"/>
        </c:manualLayout>
      </c:layout>
      <c:overlay val="0"/>
      <c:spPr>
        <a:solidFill>
          <a:schemeClr val="bg1">
            <a:lumMod val="95000"/>
          </a:schemeClr>
        </a:solidFill>
        <a:ln>
          <a:solidFill>
            <a:schemeClr val="bg1">
              <a:lumMod val="75000"/>
            </a:schemeClr>
          </a:solidFill>
        </a:ln>
      </c:spPr>
      <c:txPr>
        <a:bodyPr/>
        <a:lstStyle/>
        <a:p>
          <a:pPr>
            <a:defRPr sz="600" b="1">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1879898916349"/>
          <c:y val="7.6503893668917591E-2"/>
          <c:w val="0.84640981710712293"/>
          <c:h val="0.81847821164963552"/>
        </c:manualLayout>
      </c:layout>
      <c:barChart>
        <c:barDir val="col"/>
        <c:grouping val="stacked"/>
        <c:varyColors val="0"/>
        <c:ser>
          <c:idx val="0"/>
          <c:order val="0"/>
          <c:tx>
            <c:strRef>
              <c:f>Sheet1!$B$1</c:f>
              <c:strCache>
                <c:ptCount val="1"/>
                <c:pt idx="0">
                  <c:v>Maturities</c:v>
                </c:pt>
              </c:strCache>
            </c:strRef>
          </c:tx>
          <c:spPr>
            <a:solidFill>
              <a:srgbClr val="4D73A1"/>
            </a:solidFill>
          </c:spPr>
          <c:invertIfNegative val="0"/>
          <c:dPt>
            <c:idx val="5"/>
            <c:invertIfNegative val="0"/>
            <c:bubble3D val="0"/>
            <c:extLst xmlns:c16r2="http://schemas.microsoft.com/office/drawing/2015/06/chart">
              <c:ext xmlns:c16="http://schemas.microsoft.com/office/drawing/2014/chart" uri="{C3380CC4-5D6E-409C-BE32-E72D297353CC}">
                <c16:uniqueId val="{00000000-3E44-46D1-A17C-1651C8F46CD2}"/>
              </c:ext>
            </c:extLst>
          </c:dPt>
          <c:cat>
            <c:numRef>
              <c:f>Sheet1!$A$2:$A$14</c:f>
              <c:numCache>
                <c:formatCode>mmm\-yy</c:formatCode>
                <c:ptCount val="1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Sheet1!$B$2:$B$14</c:f>
              <c:numCache>
                <c:formatCode>_(* #,##0_);_(* \(#,##0\);_(* "-"??_);_(@_)</c:formatCode>
                <c:ptCount val="13"/>
                <c:pt idx="0">
                  <c:v>18190000000</c:v>
                </c:pt>
                <c:pt idx="1">
                  <c:v>25290000000</c:v>
                </c:pt>
                <c:pt idx="2">
                  <c:v>19560000000</c:v>
                </c:pt>
                <c:pt idx="3">
                  <c:v>18050000000</c:v>
                </c:pt>
                <c:pt idx="4">
                  <c:v>25720000000</c:v>
                </c:pt>
                <c:pt idx="5">
                  <c:v>37340000000</c:v>
                </c:pt>
                <c:pt idx="6">
                  <c:v>34200000000.000004</c:v>
                </c:pt>
                <c:pt idx="7">
                  <c:v>44020000000</c:v>
                </c:pt>
                <c:pt idx="8">
                  <c:v>15180000000</c:v>
                </c:pt>
                <c:pt idx="9">
                  <c:v>21600000000</c:v>
                </c:pt>
                <c:pt idx="10">
                  <c:v>22700000000</c:v>
                </c:pt>
                <c:pt idx="11">
                  <c:v>26920000000</c:v>
                </c:pt>
              </c:numCache>
            </c:numRef>
          </c:val>
          <c:extLst xmlns:c16r2="http://schemas.microsoft.com/office/drawing/2015/06/chart">
            <c:ext xmlns:c16="http://schemas.microsoft.com/office/drawing/2014/chart" uri="{C3380CC4-5D6E-409C-BE32-E72D297353CC}">
              <c16:uniqueId val="{00000001-3E44-46D1-A17C-1651C8F46CD2}"/>
            </c:ext>
          </c:extLst>
        </c:ser>
        <c:ser>
          <c:idx val="1"/>
          <c:order val="1"/>
          <c:tx>
            <c:strRef>
              <c:f>Sheet1!$C$1</c:f>
              <c:strCache>
                <c:ptCount val="1"/>
                <c:pt idx="0">
                  <c:v>Escrows</c:v>
                </c:pt>
              </c:strCache>
            </c:strRef>
          </c:tx>
          <c:spPr>
            <a:solidFill>
              <a:schemeClr val="tx2">
                <a:lumMod val="20000"/>
                <a:lumOff val="80000"/>
              </a:schemeClr>
            </a:solidFill>
          </c:spPr>
          <c:invertIfNegative val="0"/>
          <c:cat>
            <c:numRef>
              <c:f>Sheet1!$A$2:$A$14</c:f>
              <c:numCache>
                <c:formatCode>mmm\-yy</c:formatCode>
                <c:ptCount val="1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numCache>
            </c:numRef>
          </c:cat>
          <c:val>
            <c:numRef>
              <c:f>Sheet1!$C$2:$C$14</c:f>
              <c:numCache>
                <c:formatCode>_(* #,##0_);_(* \(#,##0\);_(* "-"??_);_(@_)</c:formatCode>
                <c:ptCount val="13"/>
                <c:pt idx="0">
                  <c:v>8390000000.000001</c:v>
                </c:pt>
                <c:pt idx="1">
                  <c:v>8140000000.000001</c:v>
                </c:pt>
                <c:pt idx="2">
                  <c:v>6340000000</c:v>
                </c:pt>
                <c:pt idx="3">
                  <c:v>10390000000</c:v>
                </c:pt>
                <c:pt idx="4">
                  <c:v>7560000000</c:v>
                </c:pt>
                <c:pt idx="5">
                  <c:v>13060000000</c:v>
                </c:pt>
                <c:pt idx="6">
                  <c:v>12900000000</c:v>
                </c:pt>
                <c:pt idx="7">
                  <c:v>12290000000</c:v>
                </c:pt>
                <c:pt idx="8">
                  <c:v>8260000000</c:v>
                </c:pt>
                <c:pt idx="9">
                  <c:v>8920000000</c:v>
                </c:pt>
                <c:pt idx="10">
                  <c:v>8449999999.999999</c:v>
                </c:pt>
                <c:pt idx="11">
                  <c:v>10290000000</c:v>
                </c:pt>
              </c:numCache>
            </c:numRef>
          </c:val>
          <c:extLst xmlns:c16r2="http://schemas.microsoft.com/office/drawing/2015/06/chart">
            <c:ext xmlns:c16="http://schemas.microsoft.com/office/drawing/2014/chart" uri="{C3380CC4-5D6E-409C-BE32-E72D297353CC}">
              <c16:uniqueId val="{00000002-3E44-46D1-A17C-1651C8F46CD2}"/>
            </c:ext>
          </c:extLst>
        </c:ser>
        <c:dLbls>
          <c:showLegendKey val="0"/>
          <c:showVal val="0"/>
          <c:showCatName val="0"/>
          <c:showSerName val="0"/>
          <c:showPercent val="0"/>
          <c:showBubbleSize val="0"/>
        </c:dLbls>
        <c:gapWidth val="20"/>
        <c:overlap val="100"/>
        <c:axId val="111087152"/>
        <c:axId val="111089896"/>
      </c:barChart>
      <c:lineChart>
        <c:grouping val="standard"/>
        <c:varyColors val="0"/>
        <c:ser>
          <c:idx val="2"/>
          <c:order val="2"/>
          <c:spPr>
            <a:ln>
              <a:noFill/>
            </a:ln>
          </c:spPr>
          <c:marker>
            <c:symbol val="none"/>
          </c:marker>
          <c:dLbls>
            <c:dLbl>
              <c:idx val="1"/>
              <c:layout>
                <c:manualLayout>
                  <c:x val="-6.2692626333507473E-2"/>
                  <c:y val="-5.51621530114389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44-46D1-A17C-1651C8F46CD2}"/>
                </c:ext>
                <c:ext xmlns:c15="http://schemas.microsoft.com/office/drawing/2012/chart" uri="{CE6537A1-D6FC-4f65-9D91-7224C49458BB}"/>
              </c:extLst>
            </c:dLbl>
            <c:dLbl>
              <c:idx val="4"/>
              <c:layout>
                <c:manualLayout>
                  <c:x val="-6.2692626333507473E-2"/>
                  <c:y val="-6.27996750144180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E44-46D1-A17C-1651C8F46CD2}"/>
                </c:ext>
                <c:ext xmlns:c15="http://schemas.microsoft.com/office/drawing/2012/chart" uri="{CE6537A1-D6FC-4f65-9D91-7224C49458BB}"/>
              </c:extLst>
            </c:dLbl>
            <c:dLbl>
              <c:idx val="5"/>
              <c:layout>
                <c:manualLayout>
                  <c:x val="-6.2692626333507473E-2"/>
                  <c:y val="-3.9887109005480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E44-46D1-A17C-1651C8F46CD2}"/>
                </c:ext>
                <c:ext xmlns:c15="http://schemas.microsoft.com/office/drawing/2012/chart" uri="{CE6537A1-D6FC-4f65-9D91-7224C49458BB}"/>
              </c:extLst>
            </c:dLbl>
            <c:dLbl>
              <c:idx val="7"/>
              <c:layout>
                <c:manualLayout>
                  <c:x val="-6.189120804725981E-2"/>
                  <c:y val="-3.30885116634582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E44-46D1-A17C-1651C8F46CD2}"/>
                </c:ext>
                <c:ext xmlns:c15="http://schemas.microsoft.com/office/drawing/2012/chart" uri="{CE6537A1-D6FC-4f65-9D91-7224C49458BB}"/>
              </c:extLst>
            </c:dLbl>
            <c:dLbl>
              <c:idx val="8"/>
              <c:layout>
                <c:manualLayout>
                  <c:x val="-5.6983776882676071E-2"/>
                  <c:y val="-3.74196481568013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E44-46D1-A17C-1651C8F46CD2}"/>
                </c:ext>
                <c:ext xmlns:c15="http://schemas.microsoft.com/office/drawing/2012/chart" uri="{CE6537A1-D6FC-4f65-9D91-7224C49458BB}"/>
              </c:extLst>
            </c:dLbl>
            <c:dLbl>
              <c:idx val="9"/>
              <c:layout>
                <c:manualLayout>
                  <c:x val="-5.8967229179354035E-2"/>
                  <c:y val="-4.77814201340715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E44-46D1-A17C-1651C8F46CD2}"/>
                </c:ext>
                <c:ext xmlns:c15="http://schemas.microsoft.com/office/drawing/2012/chart" uri="{CE6537A1-D6FC-4f65-9D91-7224C49458BB}"/>
              </c:extLst>
            </c:dLbl>
            <c:dLbl>
              <c:idx val="10"/>
              <c:layout>
                <c:manualLayout>
                  <c:x val="-6.2692626333507473E-2"/>
                  <c:y val="-3.9887109005480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E44-46D1-A17C-1651C8F46CD2}"/>
                </c:ext>
                <c:ext xmlns:c15="http://schemas.microsoft.com/office/drawing/2012/chart" uri="{CE6537A1-D6FC-4f65-9D91-7224C49458BB}"/>
              </c:extLst>
            </c:dLbl>
            <c:numFmt formatCode="#,##0" sourceLinked="0"/>
            <c:spPr>
              <a:noFill/>
              <a:ln>
                <a:noFill/>
              </a:ln>
              <a:effectLst/>
            </c:spPr>
            <c:txPr>
              <a:bodyPr/>
              <a:lstStyle/>
              <a:p>
                <a:pPr>
                  <a:defRPr sz="6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Sheet1!$E$2:$E$14</c:f>
              <c:numCache>
                <c:formatCode>General</c:formatCode>
                <c:ptCount val="13"/>
                <c:pt idx="0">
                  <c:v>26580000000</c:v>
                </c:pt>
                <c:pt idx="1">
                  <c:v>33430000000</c:v>
                </c:pt>
                <c:pt idx="2">
                  <c:v>25900000000</c:v>
                </c:pt>
                <c:pt idx="3">
                  <c:v>28440000000</c:v>
                </c:pt>
                <c:pt idx="4">
                  <c:v>33280000000</c:v>
                </c:pt>
                <c:pt idx="5">
                  <c:v>50400000000</c:v>
                </c:pt>
                <c:pt idx="6">
                  <c:v>47100000000</c:v>
                </c:pt>
                <c:pt idx="7">
                  <c:v>56310000000</c:v>
                </c:pt>
                <c:pt idx="8">
                  <c:v>23440000000</c:v>
                </c:pt>
                <c:pt idx="9">
                  <c:v>30520000000</c:v>
                </c:pt>
                <c:pt idx="10">
                  <c:v>31150000000</c:v>
                </c:pt>
                <c:pt idx="11">
                  <c:v>37210000000</c:v>
                </c:pt>
              </c:numCache>
            </c:numRef>
          </c:val>
          <c:smooth val="0"/>
          <c:extLst xmlns:c16r2="http://schemas.microsoft.com/office/drawing/2015/06/chart">
            <c:ext xmlns:c16="http://schemas.microsoft.com/office/drawing/2014/chart" uri="{C3380CC4-5D6E-409C-BE32-E72D297353CC}">
              <c16:uniqueId val="{0000000A-3E44-46D1-A17C-1651C8F46CD2}"/>
            </c:ext>
          </c:extLst>
        </c:ser>
        <c:dLbls>
          <c:showLegendKey val="0"/>
          <c:showVal val="0"/>
          <c:showCatName val="0"/>
          <c:showSerName val="0"/>
          <c:showPercent val="0"/>
          <c:showBubbleSize val="0"/>
        </c:dLbls>
        <c:marker val="1"/>
        <c:smooth val="0"/>
        <c:axId val="111087152"/>
        <c:axId val="111089896"/>
      </c:lineChart>
      <c:dateAx>
        <c:axId val="111087152"/>
        <c:scaling>
          <c:orientation val="minMax"/>
        </c:scaling>
        <c:delete val="0"/>
        <c:axPos val="b"/>
        <c:numFmt formatCode="[$-409]mmm;@" sourceLinked="0"/>
        <c:majorTickMark val="out"/>
        <c:minorTickMark val="none"/>
        <c:tickLblPos val="nextTo"/>
        <c:txPr>
          <a:bodyPr rot="0" vert="horz"/>
          <a:lstStyle/>
          <a:p>
            <a:pPr>
              <a:defRPr sz="600"/>
            </a:pPr>
            <a:endParaRPr lang="en-US"/>
          </a:p>
        </c:txPr>
        <c:crossAx val="111089896"/>
        <c:crosses val="autoZero"/>
        <c:auto val="1"/>
        <c:lblOffset val="100"/>
        <c:baseTimeUnit val="months"/>
        <c:majorUnit val="1"/>
        <c:majorTimeUnit val="months"/>
      </c:dateAx>
      <c:valAx>
        <c:axId val="111089896"/>
        <c:scaling>
          <c:orientation val="minMax"/>
        </c:scaling>
        <c:delete val="0"/>
        <c:axPos val="l"/>
        <c:majorGridlines>
          <c:spPr>
            <a:ln>
              <a:solidFill>
                <a:schemeClr val="bg1">
                  <a:lumMod val="75000"/>
                </a:schemeClr>
              </a:solidFill>
            </a:ln>
          </c:spPr>
        </c:majorGridlines>
        <c:title>
          <c:tx>
            <c:rich>
              <a:bodyPr/>
              <a:lstStyle/>
              <a:p>
                <a:pPr>
                  <a:defRPr sz="600" b="0"/>
                </a:pPr>
                <a:r>
                  <a:rPr lang="en-US" sz="600" b="0" dirty="0"/>
                  <a:t>(Billions)</a:t>
                </a:r>
              </a:p>
            </c:rich>
          </c:tx>
          <c:layout>
            <c:manualLayout>
              <c:xMode val="edge"/>
              <c:yMode val="edge"/>
              <c:x val="0"/>
              <c:y val="0.12416511622387653"/>
            </c:manualLayout>
          </c:layout>
          <c:overlay val="0"/>
        </c:title>
        <c:numFmt formatCode="#,##0" sourceLinked="0"/>
        <c:majorTickMark val="out"/>
        <c:minorTickMark val="none"/>
        <c:tickLblPos val="nextTo"/>
        <c:txPr>
          <a:bodyPr/>
          <a:lstStyle/>
          <a:p>
            <a:pPr>
              <a:defRPr sz="600"/>
            </a:pPr>
            <a:endParaRPr lang="en-US"/>
          </a:p>
        </c:txPr>
        <c:crossAx val="111087152"/>
        <c:crosses val="autoZero"/>
        <c:crossBetween val="between"/>
        <c:dispUnits>
          <c:builtInUnit val="billions"/>
        </c:dispUnits>
      </c:valAx>
    </c:plotArea>
    <c:legend>
      <c:legendPos val="t"/>
      <c:legendEntry>
        <c:idx val="2"/>
        <c:delete val="1"/>
      </c:legendEntry>
      <c:layout>
        <c:manualLayout>
          <c:xMode val="edge"/>
          <c:yMode val="edge"/>
          <c:x val="0.13936522893733672"/>
          <c:y val="0.11520910660693597"/>
          <c:w val="0.27598156351529729"/>
          <c:h val="0.18627032866030954"/>
        </c:manualLayout>
      </c:layout>
      <c:overlay val="0"/>
      <c:spPr>
        <a:solidFill>
          <a:schemeClr val="bg2"/>
        </a:solidFill>
        <a:ln>
          <a:noFill/>
        </a:ln>
      </c:spPr>
      <c:txPr>
        <a:bodyPr/>
        <a:lstStyle/>
        <a:p>
          <a:pPr>
            <a:defRPr sz="600"/>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1068522111483"/>
          <c:y val="5.329572689861637E-2"/>
          <c:w val="0.81684302691492938"/>
          <c:h val="0.78720317946435969"/>
        </c:manualLayout>
      </c:layout>
      <c:lineChart>
        <c:grouping val="standard"/>
        <c:varyColors val="0"/>
        <c:ser>
          <c:idx val="2"/>
          <c:order val="0"/>
          <c:tx>
            <c:strRef>
              <c:f>Sheet1!$B$1</c:f>
              <c:strCache>
                <c:ptCount val="1"/>
                <c:pt idx="0">
                  <c:v>Current</c:v>
                </c:pt>
              </c:strCache>
            </c:strRef>
          </c:tx>
          <c:spPr>
            <a:ln w="28575">
              <a:solidFill>
                <a:schemeClr val="tx2"/>
              </a:solidFill>
              <a:prstDash val="solid"/>
            </a:ln>
          </c:spPr>
          <c:marker>
            <c:symbol val="none"/>
          </c:marker>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0.000%</c:formatCode>
                <c:ptCount val="30"/>
                <c:pt idx="0">
                  <c:v>1.52E-2</c:v>
                </c:pt>
                <c:pt idx="1">
                  <c:v>1.5299999999999999E-2</c:v>
                </c:pt>
                <c:pt idx="2">
                  <c:v>1.54E-2</c:v>
                </c:pt>
                <c:pt idx="3">
                  <c:v>1.5699999999999999E-2</c:v>
                </c:pt>
                <c:pt idx="4">
                  <c:v>1.6299999999999999E-2</c:v>
                </c:pt>
                <c:pt idx="5">
                  <c:v>1.6799999999999999E-2</c:v>
                </c:pt>
                <c:pt idx="6">
                  <c:v>1.7299999999999999E-2</c:v>
                </c:pt>
                <c:pt idx="7">
                  <c:v>1.78E-2</c:v>
                </c:pt>
                <c:pt idx="8">
                  <c:v>1.84E-2</c:v>
                </c:pt>
                <c:pt idx="9">
                  <c:v>1.9199999999999998E-2</c:v>
                </c:pt>
                <c:pt idx="10">
                  <c:v>2.01E-2</c:v>
                </c:pt>
                <c:pt idx="11">
                  <c:v>2.1100000000000001E-2</c:v>
                </c:pt>
                <c:pt idx="12">
                  <c:v>2.18E-2</c:v>
                </c:pt>
                <c:pt idx="13">
                  <c:v>2.24E-2</c:v>
                </c:pt>
                <c:pt idx="14">
                  <c:v>2.2800000000000001E-2</c:v>
                </c:pt>
                <c:pt idx="15">
                  <c:v>2.3300000000000001E-2</c:v>
                </c:pt>
                <c:pt idx="16">
                  <c:v>2.3800000000000002E-2</c:v>
                </c:pt>
                <c:pt idx="17">
                  <c:v>2.4299999999999999E-2</c:v>
                </c:pt>
                <c:pt idx="18">
                  <c:v>2.47E-2</c:v>
                </c:pt>
                <c:pt idx="19">
                  <c:v>2.5100000000000001E-2</c:v>
                </c:pt>
                <c:pt idx="20">
                  <c:v>2.5399999999999999E-2</c:v>
                </c:pt>
                <c:pt idx="21">
                  <c:v>2.5700000000000001E-2</c:v>
                </c:pt>
                <c:pt idx="22">
                  <c:v>2.5899999999999999E-2</c:v>
                </c:pt>
                <c:pt idx="23">
                  <c:v>2.6100000000000002E-2</c:v>
                </c:pt>
                <c:pt idx="24">
                  <c:v>2.6200000000000001E-2</c:v>
                </c:pt>
                <c:pt idx="25">
                  <c:v>2.63E-2</c:v>
                </c:pt>
                <c:pt idx="26">
                  <c:v>2.64E-2</c:v>
                </c:pt>
                <c:pt idx="27">
                  <c:v>2.6499999999999999E-2</c:v>
                </c:pt>
                <c:pt idx="28">
                  <c:v>2.6599999999999999E-2</c:v>
                </c:pt>
                <c:pt idx="29">
                  <c:v>2.6700000000000002E-2</c:v>
                </c:pt>
              </c:numCache>
            </c:numRef>
          </c:val>
          <c:smooth val="1"/>
          <c:extLst xmlns:c16r2="http://schemas.microsoft.com/office/drawing/2015/06/chart">
            <c:ext xmlns:c16="http://schemas.microsoft.com/office/drawing/2014/chart" uri="{C3380CC4-5D6E-409C-BE32-E72D297353CC}">
              <c16:uniqueId val="{00000000-052E-4F00-A126-39BA58B8FFE3}"/>
            </c:ext>
          </c:extLst>
        </c:ser>
        <c:ser>
          <c:idx val="0"/>
          <c:order val="1"/>
          <c:tx>
            <c:strRef>
              <c:f>Sheet1!$C$1</c:f>
              <c:strCache>
                <c:ptCount val="1"/>
                <c:pt idx="0">
                  <c:v>10YR Avg</c:v>
                </c:pt>
              </c:strCache>
            </c:strRef>
          </c:tx>
          <c:spPr>
            <a:ln w="19050">
              <a:solidFill>
                <a:srgbClr val="FFC000"/>
              </a:solidFill>
              <a:prstDash val="lgDash"/>
            </a:ln>
          </c:spPr>
          <c:marker>
            <c:symbol val="none"/>
          </c:marker>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0.00%</c:formatCode>
                <c:ptCount val="30"/>
                <c:pt idx="0">
                  <c:v>4.8084462151394133E-3</c:v>
                </c:pt>
                <c:pt idx="1">
                  <c:v>7.1993227091633073E-3</c:v>
                </c:pt>
                <c:pt idx="2">
                  <c:v>9.3114741035856471E-3</c:v>
                </c:pt>
                <c:pt idx="3">
                  <c:v>1.15348605577689E-2</c:v>
                </c:pt>
                <c:pt idx="4">
                  <c:v>1.3875059760956132E-2</c:v>
                </c:pt>
                <c:pt idx="5">
                  <c:v>1.6221553784860565E-2</c:v>
                </c:pt>
                <c:pt idx="6">
                  <c:v>1.8466254980079637E-2</c:v>
                </c:pt>
                <c:pt idx="7">
                  <c:v>2.0511593625498047E-2</c:v>
                </c:pt>
                <c:pt idx="8">
                  <c:v>2.2278725099601573E-2</c:v>
                </c:pt>
                <c:pt idx="9">
                  <c:v>2.3717250996015835E-2</c:v>
                </c:pt>
                <c:pt idx="10">
                  <c:v>2.5031713147410449E-2</c:v>
                </c:pt>
                <c:pt idx="11">
                  <c:v>2.6183745019920351E-2</c:v>
                </c:pt>
                <c:pt idx="12">
                  <c:v>2.7219521912350535E-2</c:v>
                </c:pt>
                <c:pt idx="13">
                  <c:v>2.8160517928286791E-2</c:v>
                </c:pt>
                <c:pt idx="14">
                  <c:v>2.9013306772908486E-2</c:v>
                </c:pt>
                <c:pt idx="15">
                  <c:v>2.9790478087649411E-2</c:v>
                </c:pt>
                <c:pt idx="16">
                  <c:v>3.0502270916334725E-2</c:v>
                </c:pt>
                <c:pt idx="17">
                  <c:v>3.1159003984063655E-2</c:v>
                </c:pt>
                <c:pt idx="18">
                  <c:v>3.1775298804780867E-2</c:v>
                </c:pt>
                <c:pt idx="19">
                  <c:v>3.2337729083665306E-2</c:v>
                </c:pt>
                <c:pt idx="20">
                  <c:v>3.288872509960155E-2</c:v>
                </c:pt>
                <c:pt idx="21">
                  <c:v>3.3399243027888478E-2</c:v>
                </c:pt>
                <c:pt idx="22">
                  <c:v>3.3844462151394229E-2</c:v>
                </c:pt>
                <c:pt idx="23">
                  <c:v>3.4207768924302752E-2</c:v>
                </c:pt>
                <c:pt idx="24">
                  <c:v>3.4484501992031881E-2</c:v>
                </c:pt>
                <c:pt idx="25">
                  <c:v>3.4672948207171317E-2</c:v>
                </c:pt>
                <c:pt idx="26">
                  <c:v>3.4815219123506019E-2</c:v>
                </c:pt>
                <c:pt idx="27">
                  <c:v>3.49295219123507E-2</c:v>
                </c:pt>
                <c:pt idx="28">
                  <c:v>3.5028725099601622E-2</c:v>
                </c:pt>
                <c:pt idx="29">
                  <c:v>3.5120318725099471E-2</c:v>
                </c:pt>
              </c:numCache>
            </c:numRef>
          </c:val>
          <c:smooth val="1"/>
          <c:extLst xmlns:c16r2="http://schemas.microsoft.com/office/drawing/2015/06/chart">
            <c:ext xmlns:c16="http://schemas.microsoft.com/office/drawing/2014/chart" uri="{C3380CC4-5D6E-409C-BE32-E72D297353CC}">
              <c16:uniqueId val="{00000001-052E-4F00-A126-39BA58B8FFE3}"/>
            </c:ext>
          </c:extLst>
        </c:ser>
        <c:ser>
          <c:idx val="1"/>
          <c:order val="2"/>
          <c:tx>
            <c:strRef>
              <c:f>Sheet1!$D$1</c:f>
              <c:strCache>
                <c:ptCount val="1"/>
                <c:pt idx="0">
                  <c:v>20YR Avg</c:v>
                </c:pt>
              </c:strCache>
            </c:strRef>
          </c:tx>
          <c:spPr>
            <a:ln w="19050">
              <a:solidFill>
                <a:srgbClr val="00B050"/>
              </a:solidFill>
              <a:prstDash val="lgDash"/>
            </a:ln>
          </c:spPr>
          <c:marker>
            <c:symbol val="none"/>
          </c:marker>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Sheet1!$D$2:$D$31</c:f>
              <c:numCache>
                <c:formatCode>0.00%</c:formatCode>
                <c:ptCount val="30"/>
                <c:pt idx="0">
                  <c:v>1.5604387714399637E-2</c:v>
                </c:pt>
                <c:pt idx="1">
                  <c:v>1.8122357399282023E-2</c:v>
                </c:pt>
                <c:pt idx="2">
                  <c:v>2.0125488631831022E-2</c:v>
                </c:pt>
                <c:pt idx="3">
                  <c:v>2.2107658556042863E-2</c:v>
                </c:pt>
                <c:pt idx="4">
                  <c:v>2.4077483047467138E-2</c:v>
                </c:pt>
                <c:pt idx="5">
                  <c:v>2.6001934583167151E-2</c:v>
                </c:pt>
                <c:pt idx="6">
                  <c:v>2.780556441962494E-2</c:v>
                </c:pt>
                <c:pt idx="7">
                  <c:v>2.9430374950139618E-2</c:v>
                </c:pt>
                <c:pt idx="8">
                  <c:v>3.0795911447945547E-2</c:v>
                </c:pt>
                <c:pt idx="9">
                  <c:v>3.1952473075389037E-2</c:v>
                </c:pt>
                <c:pt idx="10">
                  <c:v>3.3096210610291138E-2</c:v>
                </c:pt>
                <c:pt idx="11">
                  <c:v>3.4123175109692913E-2</c:v>
                </c:pt>
                <c:pt idx="12">
                  <c:v>3.5056382130035937E-2</c:v>
                </c:pt>
                <c:pt idx="13">
                  <c:v>3.5913342640606444E-2</c:v>
                </c:pt>
                <c:pt idx="14">
                  <c:v>3.6688492221778987E-2</c:v>
                </c:pt>
                <c:pt idx="15">
                  <c:v>3.7404447546868856E-2</c:v>
                </c:pt>
                <c:pt idx="16">
                  <c:v>3.8056501794974086E-2</c:v>
                </c:pt>
                <c:pt idx="17">
                  <c:v>3.8656900678101305E-2</c:v>
                </c:pt>
                <c:pt idx="18">
                  <c:v>3.920456721180713E-2</c:v>
                </c:pt>
                <c:pt idx="19">
                  <c:v>3.969287993617885E-2</c:v>
                </c:pt>
                <c:pt idx="20">
                  <c:v>4.0147965696051002E-2</c:v>
                </c:pt>
                <c:pt idx="21">
                  <c:v>4.0537475069804547E-2</c:v>
                </c:pt>
                <c:pt idx="22">
                  <c:v>4.0857578779417557E-2</c:v>
                </c:pt>
                <c:pt idx="23">
                  <c:v>4.1114319904268087E-2</c:v>
                </c:pt>
                <c:pt idx="24">
                  <c:v>4.1317052253689895E-2</c:v>
                </c:pt>
                <c:pt idx="25">
                  <c:v>4.1466573593936983E-2</c:v>
                </c:pt>
                <c:pt idx="26">
                  <c:v>4.1583765456721385E-2</c:v>
                </c:pt>
                <c:pt idx="27">
                  <c:v>4.1676027124052606E-2</c:v>
                </c:pt>
                <c:pt idx="28">
                  <c:v>4.1751376146788921E-2</c:v>
                </c:pt>
                <c:pt idx="29">
                  <c:v>4.1799321898683753E-2</c:v>
                </c:pt>
              </c:numCache>
            </c:numRef>
          </c:val>
          <c:smooth val="0"/>
          <c:extLst xmlns:c16r2="http://schemas.microsoft.com/office/drawing/2015/06/chart">
            <c:ext xmlns:c16="http://schemas.microsoft.com/office/drawing/2014/chart" uri="{C3380CC4-5D6E-409C-BE32-E72D297353CC}">
              <c16:uniqueId val="{00000002-052E-4F00-A126-39BA58B8FFE3}"/>
            </c:ext>
          </c:extLst>
        </c:ser>
        <c:ser>
          <c:idx val="3"/>
          <c:order val="3"/>
          <c:tx>
            <c:strRef>
              <c:f>Sheet1!$E$1</c:f>
              <c:strCache>
                <c:ptCount val="1"/>
                <c:pt idx="0">
                  <c:v>1 Month Ago </c:v>
                </c:pt>
              </c:strCache>
            </c:strRef>
          </c:tx>
          <c:spPr>
            <a:ln>
              <a:solidFill>
                <a:srgbClr val="7030A0"/>
              </a:solidFill>
            </a:ln>
          </c:spPr>
          <c:marker>
            <c:symbol val="none"/>
          </c:marker>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Sheet1!$E$2:$E$31</c:f>
            </c:numRef>
          </c:val>
          <c:smooth val="0"/>
          <c:extLst xmlns:c16r2="http://schemas.microsoft.com/office/drawing/2015/06/chart">
            <c:ext xmlns:c16="http://schemas.microsoft.com/office/drawing/2014/chart" uri="{C3380CC4-5D6E-409C-BE32-E72D297353CC}">
              <c16:uniqueId val="{00000003-052E-4F00-A126-39BA58B8FFE3}"/>
            </c:ext>
          </c:extLst>
        </c:ser>
        <c:dLbls>
          <c:showLegendKey val="0"/>
          <c:showVal val="0"/>
          <c:showCatName val="0"/>
          <c:showSerName val="0"/>
          <c:showPercent val="0"/>
          <c:showBubbleSize val="0"/>
        </c:dLbls>
        <c:smooth val="0"/>
        <c:axId val="110664712"/>
        <c:axId val="113574600"/>
      </c:lineChart>
      <c:catAx>
        <c:axId val="110664712"/>
        <c:scaling>
          <c:orientation val="minMax"/>
        </c:scaling>
        <c:delete val="0"/>
        <c:axPos val="b"/>
        <c:numFmt formatCode="General" sourceLinked="0"/>
        <c:majorTickMark val="out"/>
        <c:minorTickMark val="none"/>
        <c:tickLblPos val="nextTo"/>
        <c:spPr>
          <a:ln w="17840">
            <a:solidFill>
              <a:srgbClr val="969696"/>
            </a:solidFill>
            <a:prstDash val="solid"/>
          </a:ln>
        </c:spPr>
        <c:txPr>
          <a:bodyPr rot="0" vert="horz"/>
          <a:lstStyle/>
          <a:p>
            <a:pPr>
              <a:defRPr/>
            </a:pPr>
            <a:endParaRPr lang="en-US"/>
          </a:p>
        </c:txPr>
        <c:crossAx val="113574600"/>
        <c:crosses val="autoZero"/>
        <c:auto val="1"/>
        <c:lblAlgn val="ctr"/>
        <c:lblOffset val="100"/>
        <c:tickLblSkip val="4"/>
        <c:tickMarkSkip val="1"/>
        <c:noMultiLvlLbl val="0"/>
      </c:catAx>
      <c:valAx>
        <c:axId val="113574600"/>
        <c:scaling>
          <c:orientation val="minMax"/>
          <c:min val="0"/>
        </c:scaling>
        <c:delete val="0"/>
        <c:axPos val="l"/>
        <c:majorGridlines>
          <c:spPr>
            <a:ln>
              <a:solidFill>
                <a:schemeClr val="bg1">
                  <a:lumMod val="85000"/>
                </a:schemeClr>
              </a:solidFill>
            </a:ln>
          </c:spPr>
        </c:majorGridlines>
        <c:numFmt formatCode="0%" sourceLinked="0"/>
        <c:majorTickMark val="out"/>
        <c:minorTickMark val="none"/>
        <c:tickLblPos val="nextTo"/>
        <c:spPr>
          <a:ln w="17840">
            <a:solidFill>
              <a:srgbClr val="969696"/>
            </a:solidFill>
            <a:prstDash val="solid"/>
          </a:ln>
        </c:spPr>
        <c:txPr>
          <a:bodyPr rot="0" vert="horz"/>
          <a:lstStyle/>
          <a:p>
            <a:pPr>
              <a:defRPr/>
            </a:pPr>
            <a:endParaRPr lang="en-US"/>
          </a:p>
        </c:txPr>
        <c:crossAx val="110664712"/>
        <c:crosses val="autoZero"/>
        <c:crossBetween val="midCat"/>
        <c:majorUnit val="1.0000000000000002E-2"/>
        <c:minorUnit val="5.0000000000000114E-3"/>
      </c:valAx>
      <c:spPr>
        <a:noFill/>
        <a:ln w="35680">
          <a:noFill/>
        </a:ln>
      </c:spPr>
    </c:plotArea>
    <c:legend>
      <c:legendPos val="b"/>
      <c:layout>
        <c:manualLayout>
          <c:xMode val="edge"/>
          <c:yMode val="edge"/>
          <c:x val="0.47406735496599817"/>
          <c:y val="0.50521985332931973"/>
          <c:w val="0.40936094373249604"/>
          <c:h val="0.28239413782623179"/>
        </c:manualLayout>
      </c:layout>
      <c:overlay val="0"/>
      <c:spPr>
        <a:solidFill>
          <a:schemeClr val="bg1">
            <a:lumMod val="95000"/>
          </a:schemeClr>
        </a:solidFill>
        <a:ln>
          <a:solidFill>
            <a:schemeClr val="bg1">
              <a:lumMod val="75000"/>
            </a:schemeClr>
          </a:solidFill>
        </a:ln>
      </c:spPr>
      <c:txPr>
        <a:bodyPr/>
        <a:lstStyle/>
        <a:p>
          <a:pPr>
            <a:defRPr sz="700" b="1">
              <a:solidFill>
                <a:schemeClr val="tx1">
                  <a:lumMod val="65000"/>
                  <a:lumOff val="35000"/>
                </a:schemeClr>
              </a:solidFill>
            </a:defRPr>
          </a:pPr>
          <a:endParaRPr lang="en-US"/>
        </a:p>
      </c:txPr>
    </c:legend>
    <c:plotVisOnly val="1"/>
    <c:dispBlanksAs val="gap"/>
    <c:showDLblsOverMax val="0"/>
  </c:chart>
  <c:spPr>
    <a:noFill/>
    <a:ln>
      <a:noFill/>
    </a:ln>
  </c:spPr>
  <c:txPr>
    <a:bodyPr/>
    <a:lstStyle/>
    <a:p>
      <a:pPr>
        <a:defRPr sz="800" b="0" i="0" u="none" strike="noStrike" baseline="0">
          <a:solidFill>
            <a:schemeClr val="tx1"/>
          </a:solidFill>
          <a:latin typeface="Trade Gothic LT Com" pitchFamily="34" charset="0"/>
          <a:ea typeface="Trebuchet MS"/>
          <a:cs typeface="Trebuchet M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66227605268531E-2"/>
          <c:y val="4.941452648735347E-2"/>
          <c:w val="0.91005523992798187"/>
          <c:h val="0.74393115687490952"/>
        </c:manualLayout>
      </c:layout>
      <c:lineChart>
        <c:grouping val="standard"/>
        <c:varyColors val="0"/>
        <c:ser>
          <c:idx val="0"/>
          <c:order val="0"/>
          <c:tx>
            <c:strRef>
              <c:f>Sheet1!$B$1</c:f>
              <c:strCache>
                <c:ptCount val="1"/>
                <c:pt idx="0">
                  <c:v>10Y MMD</c:v>
                </c:pt>
              </c:strCache>
            </c:strRef>
          </c:tx>
          <c:spPr>
            <a:ln w="28575" cap="rnd">
              <a:solidFill>
                <a:schemeClr val="tx2">
                  <a:lumMod val="75000"/>
                </a:schemeClr>
              </a:solidFill>
              <a:round/>
            </a:ln>
            <a:effectLst/>
          </c:spPr>
          <c:marker>
            <c:symbol val="circle"/>
            <c:size val="7"/>
            <c:spPr>
              <a:solidFill>
                <a:schemeClr val="tx2">
                  <a:lumMod val="75000"/>
                </a:schemeClr>
              </a:solidFill>
              <a:ln w="28575">
                <a:solidFill>
                  <a:schemeClr val="tx2">
                    <a:lumMod val="75000"/>
                  </a:schemeClr>
                </a:solidFill>
              </a:ln>
              <a:effectLst/>
            </c:spPr>
          </c:marker>
          <c:dPt>
            <c:idx val="265"/>
            <c:marker>
              <c:symbol val="circle"/>
              <c:size val="7"/>
              <c:spPr>
                <a:solidFill>
                  <a:schemeClr val="tx2">
                    <a:lumMod val="75000"/>
                  </a:schemeClr>
                </a:solidFill>
                <a:ln w="28575">
                  <a:solidFill>
                    <a:schemeClr val="tx2">
                      <a:lumMod val="75000"/>
                    </a:schemeClr>
                  </a:solidFill>
                </a:ln>
                <a:effectLst/>
              </c:spPr>
            </c:marker>
            <c:bubble3D val="0"/>
            <c:spPr>
              <a:ln w="28575" cap="rnd">
                <a:solidFill>
                  <a:schemeClr val="tx2">
                    <a:lumMod val="75000"/>
                  </a:schemeClr>
                </a:solidFill>
                <a:round/>
              </a:ln>
              <a:effectLst/>
            </c:spPr>
            <c:extLst xmlns:c16r2="http://schemas.microsoft.com/office/drawing/2015/06/chart">
              <c:ext xmlns:c16="http://schemas.microsoft.com/office/drawing/2014/chart" uri="{C3380CC4-5D6E-409C-BE32-E72D297353CC}">
                <c16:uniqueId val="{00000001-84AC-4480-B19A-7CD670CA185F}"/>
              </c:ext>
            </c:extLst>
          </c:dPt>
          <c:cat>
            <c:numRef>
              <c:f>Sheet1!$A$2:$A$347</c:f>
              <c:numCache>
                <c:formatCode>m/d/yyyy</c:formatCode>
                <c:ptCount val="346"/>
                <c:pt idx="0">
                  <c:v>43040</c:v>
                </c:pt>
                <c:pt idx="1">
                  <c:v>43041</c:v>
                </c:pt>
                <c:pt idx="2">
                  <c:v>43042</c:v>
                </c:pt>
                <c:pt idx="3">
                  <c:v>43045</c:v>
                </c:pt>
                <c:pt idx="4">
                  <c:v>43046</c:v>
                </c:pt>
                <c:pt idx="5">
                  <c:v>43047</c:v>
                </c:pt>
                <c:pt idx="6">
                  <c:v>43048</c:v>
                </c:pt>
                <c:pt idx="7">
                  <c:v>43049</c:v>
                </c:pt>
                <c:pt idx="8">
                  <c:v>43052</c:v>
                </c:pt>
                <c:pt idx="9">
                  <c:v>43053</c:v>
                </c:pt>
                <c:pt idx="10">
                  <c:v>43054</c:v>
                </c:pt>
                <c:pt idx="11">
                  <c:v>43055</c:v>
                </c:pt>
                <c:pt idx="12">
                  <c:v>43056</c:v>
                </c:pt>
                <c:pt idx="13">
                  <c:v>43059</c:v>
                </c:pt>
                <c:pt idx="14">
                  <c:v>43060</c:v>
                </c:pt>
                <c:pt idx="15">
                  <c:v>43061</c:v>
                </c:pt>
                <c:pt idx="16">
                  <c:v>43063</c:v>
                </c:pt>
                <c:pt idx="17">
                  <c:v>43066</c:v>
                </c:pt>
                <c:pt idx="18">
                  <c:v>43067</c:v>
                </c:pt>
                <c:pt idx="19">
                  <c:v>43068</c:v>
                </c:pt>
                <c:pt idx="20">
                  <c:v>43069</c:v>
                </c:pt>
                <c:pt idx="21">
                  <c:v>43070</c:v>
                </c:pt>
                <c:pt idx="22">
                  <c:v>43073</c:v>
                </c:pt>
                <c:pt idx="23">
                  <c:v>43074</c:v>
                </c:pt>
                <c:pt idx="24">
                  <c:v>43075</c:v>
                </c:pt>
                <c:pt idx="25">
                  <c:v>43076</c:v>
                </c:pt>
                <c:pt idx="26">
                  <c:v>43077</c:v>
                </c:pt>
                <c:pt idx="27">
                  <c:v>43080</c:v>
                </c:pt>
                <c:pt idx="28">
                  <c:v>43081</c:v>
                </c:pt>
                <c:pt idx="29">
                  <c:v>43082</c:v>
                </c:pt>
                <c:pt idx="30">
                  <c:v>43083</c:v>
                </c:pt>
                <c:pt idx="31">
                  <c:v>43084</c:v>
                </c:pt>
                <c:pt idx="32">
                  <c:v>43087</c:v>
                </c:pt>
                <c:pt idx="33">
                  <c:v>43088</c:v>
                </c:pt>
                <c:pt idx="34">
                  <c:v>43089</c:v>
                </c:pt>
                <c:pt idx="35">
                  <c:v>43090</c:v>
                </c:pt>
                <c:pt idx="36">
                  <c:v>43091</c:v>
                </c:pt>
                <c:pt idx="37">
                  <c:v>43095</c:v>
                </c:pt>
                <c:pt idx="38">
                  <c:v>43096</c:v>
                </c:pt>
                <c:pt idx="39">
                  <c:v>43097</c:v>
                </c:pt>
                <c:pt idx="40">
                  <c:v>43098</c:v>
                </c:pt>
                <c:pt idx="41">
                  <c:v>43102</c:v>
                </c:pt>
                <c:pt idx="42">
                  <c:v>43103</c:v>
                </c:pt>
                <c:pt idx="43">
                  <c:v>43104</c:v>
                </c:pt>
                <c:pt idx="44">
                  <c:v>43105</c:v>
                </c:pt>
                <c:pt idx="45">
                  <c:v>43108</c:v>
                </c:pt>
                <c:pt idx="46">
                  <c:v>43109</c:v>
                </c:pt>
                <c:pt idx="47">
                  <c:v>43110</c:v>
                </c:pt>
                <c:pt idx="48">
                  <c:v>43111</c:v>
                </c:pt>
                <c:pt idx="49">
                  <c:v>43112</c:v>
                </c:pt>
                <c:pt idx="50">
                  <c:v>43116</c:v>
                </c:pt>
                <c:pt idx="51">
                  <c:v>43117</c:v>
                </c:pt>
                <c:pt idx="52">
                  <c:v>43118</c:v>
                </c:pt>
                <c:pt idx="53">
                  <c:v>43119</c:v>
                </c:pt>
                <c:pt idx="54">
                  <c:v>43122</c:v>
                </c:pt>
                <c:pt idx="55">
                  <c:v>43123</c:v>
                </c:pt>
                <c:pt idx="56">
                  <c:v>43124</c:v>
                </c:pt>
                <c:pt idx="57">
                  <c:v>43125</c:v>
                </c:pt>
                <c:pt idx="58">
                  <c:v>43126</c:v>
                </c:pt>
                <c:pt idx="59">
                  <c:v>43129</c:v>
                </c:pt>
                <c:pt idx="60">
                  <c:v>43130</c:v>
                </c:pt>
                <c:pt idx="61">
                  <c:v>43131</c:v>
                </c:pt>
                <c:pt idx="62">
                  <c:v>43132</c:v>
                </c:pt>
                <c:pt idx="63">
                  <c:v>43133</c:v>
                </c:pt>
                <c:pt idx="64">
                  <c:v>43136</c:v>
                </c:pt>
                <c:pt idx="65">
                  <c:v>43137</c:v>
                </c:pt>
                <c:pt idx="66">
                  <c:v>43138</c:v>
                </c:pt>
                <c:pt idx="67">
                  <c:v>43139</c:v>
                </c:pt>
                <c:pt idx="68">
                  <c:v>43140</c:v>
                </c:pt>
                <c:pt idx="69">
                  <c:v>43143</c:v>
                </c:pt>
                <c:pt idx="70">
                  <c:v>43144</c:v>
                </c:pt>
                <c:pt idx="71">
                  <c:v>43145</c:v>
                </c:pt>
                <c:pt idx="72">
                  <c:v>43146</c:v>
                </c:pt>
                <c:pt idx="73">
                  <c:v>43147</c:v>
                </c:pt>
                <c:pt idx="74">
                  <c:v>43151</c:v>
                </c:pt>
                <c:pt idx="75">
                  <c:v>43152</c:v>
                </c:pt>
                <c:pt idx="76">
                  <c:v>43153</c:v>
                </c:pt>
                <c:pt idx="77">
                  <c:v>43154</c:v>
                </c:pt>
                <c:pt idx="78">
                  <c:v>43157</c:v>
                </c:pt>
                <c:pt idx="79">
                  <c:v>43158</c:v>
                </c:pt>
                <c:pt idx="80">
                  <c:v>43159</c:v>
                </c:pt>
                <c:pt idx="81">
                  <c:v>43160</c:v>
                </c:pt>
                <c:pt idx="82">
                  <c:v>43161</c:v>
                </c:pt>
                <c:pt idx="83">
                  <c:v>43164</c:v>
                </c:pt>
                <c:pt idx="84">
                  <c:v>43165</c:v>
                </c:pt>
                <c:pt idx="85">
                  <c:v>43166</c:v>
                </c:pt>
                <c:pt idx="86">
                  <c:v>43167</c:v>
                </c:pt>
                <c:pt idx="87">
                  <c:v>43168</c:v>
                </c:pt>
                <c:pt idx="88">
                  <c:v>43171</c:v>
                </c:pt>
                <c:pt idx="89">
                  <c:v>43172</c:v>
                </c:pt>
                <c:pt idx="90">
                  <c:v>43173</c:v>
                </c:pt>
                <c:pt idx="91">
                  <c:v>43174</c:v>
                </c:pt>
                <c:pt idx="92">
                  <c:v>43175</c:v>
                </c:pt>
                <c:pt idx="93">
                  <c:v>43178</c:v>
                </c:pt>
                <c:pt idx="94">
                  <c:v>43179</c:v>
                </c:pt>
                <c:pt idx="95">
                  <c:v>43180</c:v>
                </c:pt>
                <c:pt idx="96">
                  <c:v>43181</c:v>
                </c:pt>
                <c:pt idx="97">
                  <c:v>43182</c:v>
                </c:pt>
                <c:pt idx="98">
                  <c:v>43185</c:v>
                </c:pt>
                <c:pt idx="99">
                  <c:v>43186</c:v>
                </c:pt>
                <c:pt idx="100">
                  <c:v>43187</c:v>
                </c:pt>
                <c:pt idx="101">
                  <c:v>43188</c:v>
                </c:pt>
                <c:pt idx="102">
                  <c:v>43192</c:v>
                </c:pt>
                <c:pt idx="103">
                  <c:v>43193</c:v>
                </c:pt>
                <c:pt idx="104">
                  <c:v>43194</c:v>
                </c:pt>
                <c:pt idx="105">
                  <c:v>43195</c:v>
                </c:pt>
                <c:pt idx="106">
                  <c:v>43196</c:v>
                </c:pt>
                <c:pt idx="107">
                  <c:v>43199</c:v>
                </c:pt>
                <c:pt idx="108">
                  <c:v>43200</c:v>
                </c:pt>
                <c:pt idx="109">
                  <c:v>43201</c:v>
                </c:pt>
                <c:pt idx="110">
                  <c:v>43202</c:v>
                </c:pt>
                <c:pt idx="111">
                  <c:v>43203</c:v>
                </c:pt>
                <c:pt idx="112">
                  <c:v>43206</c:v>
                </c:pt>
                <c:pt idx="113">
                  <c:v>43207</c:v>
                </c:pt>
                <c:pt idx="114">
                  <c:v>43208</c:v>
                </c:pt>
                <c:pt idx="115">
                  <c:v>43209</c:v>
                </c:pt>
                <c:pt idx="116">
                  <c:v>43210</c:v>
                </c:pt>
                <c:pt idx="117">
                  <c:v>43213</c:v>
                </c:pt>
                <c:pt idx="118">
                  <c:v>43214</c:v>
                </c:pt>
                <c:pt idx="119">
                  <c:v>43215</c:v>
                </c:pt>
                <c:pt idx="120">
                  <c:v>43216</c:v>
                </c:pt>
                <c:pt idx="121">
                  <c:v>43217</c:v>
                </c:pt>
                <c:pt idx="122">
                  <c:v>43220</c:v>
                </c:pt>
                <c:pt idx="123">
                  <c:v>43221</c:v>
                </c:pt>
                <c:pt idx="124">
                  <c:v>43222</c:v>
                </c:pt>
                <c:pt idx="125">
                  <c:v>43223</c:v>
                </c:pt>
                <c:pt idx="126">
                  <c:v>43224</c:v>
                </c:pt>
                <c:pt idx="127">
                  <c:v>43227</c:v>
                </c:pt>
                <c:pt idx="128">
                  <c:v>43228</c:v>
                </c:pt>
                <c:pt idx="129">
                  <c:v>43229</c:v>
                </c:pt>
                <c:pt idx="130">
                  <c:v>43230</c:v>
                </c:pt>
                <c:pt idx="131">
                  <c:v>43231</c:v>
                </c:pt>
                <c:pt idx="132">
                  <c:v>43234</c:v>
                </c:pt>
                <c:pt idx="133">
                  <c:v>43235</c:v>
                </c:pt>
                <c:pt idx="134">
                  <c:v>43236</c:v>
                </c:pt>
                <c:pt idx="135">
                  <c:v>43237</c:v>
                </c:pt>
                <c:pt idx="136">
                  <c:v>43238</c:v>
                </c:pt>
                <c:pt idx="137">
                  <c:v>43241</c:v>
                </c:pt>
                <c:pt idx="138">
                  <c:v>43242</c:v>
                </c:pt>
                <c:pt idx="139">
                  <c:v>43243</c:v>
                </c:pt>
                <c:pt idx="140">
                  <c:v>43244</c:v>
                </c:pt>
                <c:pt idx="141">
                  <c:v>43245</c:v>
                </c:pt>
                <c:pt idx="142">
                  <c:v>43249</c:v>
                </c:pt>
                <c:pt idx="143">
                  <c:v>43250</c:v>
                </c:pt>
                <c:pt idx="144">
                  <c:v>43251</c:v>
                </c:pt>
                <c:pt idx="145">
                  <c:v>43252</c:v>
                </c:pt>
                <c:pt idx="146">
                  <c:v>43255</c:v>
                </c:pt>
                <c:pt idx="147">
                  <c:v>43256</c:v>
                </c:pt>
                <c:pt idx="148">
                  <c:v>43257</c:v>
                </c:pt>
                <c:pt idx="149">
                  <c:v>43258</c:v>
                </c:pt>
                <c:pt idx="150">
                  <c:v>43259</c:v>
                </c:pt>
                <c:pt idx="151">
                  <c:v>43262</c:v>
                </c:pt>
                <c:pt idx="152">
                  <c:v>43263</c:v>
                </c:pt>
                <c:pt idx="153">
                  <c:v>43264</c:v>
                </c:pt>
                <c:pt idx="154">
                  <c:v>43265</c:v>
                </c:pt>
                <c:pt idx="155">
                  <c:v>43266</c:v>
                </c:pt>
                <c:pt idx="156">
                  <c:v>43269</c:v>
                </c:pt>
                <c:pt idx="157">
                  <c:v>43270</c:v>
                </c:pt>
                <c:pt idx="158">
                  <c:v>43271</c:v>
                </c:pt>
                <c:pt idx="159">
                  <c:v>43272</c:v>
                </c:pt>
                <c:pt idx="160">
                  <c:v>43273</c:v>
                </c:pt>
                <c:pt idx="161">
                  <c:v>43276</c:v>
                </c:pt>
                <c:pt idx="162">
                  <c:v>43277</c:v>
                </c:pt>
                <c:pt idx="163">
                  <c:v>43278</c:v>
                </c:pt>
                <c:pt idx="164">
                  <c:v>43279</c:v>
                </c:pt>
                <c:pt idx="165">
                  <c:v>43280</c:v>
                </c:pt>
                <c:pt idx="166">
                  <c:v>43283</c:v>
                </c:pt>
                <c:pt idx="167">
                  <c:v>43284</c:v>
                </c:pt>
                <c:pt idx="168">
                  <c:v>43286</c:v>
                </c:pt>
                <c:pt idx="169">
                  <c:v>43287</c:v>
                </c:pt>
                <c:pt idx="170">
                  <c:v>43290</c:v>
                </c:pt>
                <c:pt idx="171">
                  <c:v>43291</c:v>
                </c:pt>
                <c:pt idx="172">
                  <c:v>43292</c:v>
                </c:pt>
                <c:pt idx="173">
                  <c:v>43293</c:v>
                </c:pt>
                <c:pt idx="174">
                  <c:v>43294</c:v>
                </c:pt>
                <c:pt idx="175">
                  <c:v>43297</c:v>
                </c:pt>
                <c:pt idx="176">
                  <c:v>43298</c:v>
                </c:pt>
                <c:pt idx="177">
                  <c:v>43299</c:v>
                </c:pt>
                <c:pt idx="178">
                  <c:v>43300</c:v>
                </c:pt>
                <c:pt idx="179">
                  <c:v>43301</c:v>
                </c:pt>
                <c:pt idx="180">
                  <c:v>43304</c:v>
                </c:pt>
                <c:pt idx="181">
                  <c:v>43305</c:v>
                </c:pt>
                <c:pt idx="182">
                  <c:v>43306</c:v>
                </c:pt>
                <c:pt idx="183">
                  <c:v>43307</c:v>
                </c:pt>
                <c:pt idx="184">
                  <c:v>43308</c:v>
                </c:pt>
                <c:pt idx="185">
                  <c:v>43311</c:v>
                </c:pt>
                <c:pt idx="186">
                  <c:v>43312</c:v>
                </c:pt>
                <c:pt idx="187">
                  <c:v>43313</c:v>
                </c:pt>
                <c:pt idx="188">
                  <c:v>43314</c:v>
                </c:pt>
                <c:pt idx="189">
                  <c:v>43315</c:v>
                </c:pt>
                <c:pt idx="190">
                  <c:v>43318</c:v>
                </c:pt>
                <c:pt idx="191">
                  <c:v>43319</c:v>
                </c:pt>
                <c:pt idx="192">
                  <c:v>43320</c:v>
                </c:pt>
                <c:pt idx="193">
                  <c:v>43321</c:v>
                </c:pt>
                <c:pt idx="194">
                  <c:v>43322</c:v>
                </c:pt>
                <c:pt idx="195">
                  <c:v>43325</c:v>
                </c:pt>
                <c:pt idx="196">
                  <c:v>43326</c:v>
                </c:pt>
                <c:pt idx="197">
                  <c:v>43327</c:v>
                </c:pt>
                <c:pt idx="198">
                  <c:v>43328</c:v>
                </c:pt>
                <c:pt idx="199">
                  <c:v>43329</c:v>
                </c:pt>
                <c:pt idx="200">
                  <c:v>43332</c:v>
                </c:pt>
                <c:pt idx="201">
                  <c:v>43333</c:v>
                </c:pt>
                <c:pt idx="202">
                  <c:v>43334</c:v>
                </c:pt>
                <c:pt idx="203">
                  <c:v>43335</c:v>
                </c:pt>
                <c:pt idx="204">
                  <c:v>43336</c:v>
                </c:pt>
                <c:pt idx="205">
                  <c:v>43339</c:v>
                </c:pt>
                <c:pt idx="206">
                  <c:v>43340</c:v>
                </c:pt>
                <c:pt idx="207">
                  <c:v>43341</c:v>
                </c:pt>
                <c:pt idx="208">
                  <c:v>43342</c:v>
                </c:pt>
                <c:pt idx="209">
                  <c:v>43343</c:v>
                </c:pt>
                <c:pt idx="210">
                  <c:v>43347</c:v>
                </c:pt>
                <c:pt idx="211">
                  <c:v>43348</c:v>
                </c:pt>
                <c:pt idx="212">
                  <c:v>43349</c:v>
                </c:pt>
                <c:pt idx="213">
                  <c:v>43350</c:v>
                </c:pt>
                <c:pt idx="214">
                  <c:v>43353</c:v>
                </c:pt>
                <c:pt idx="215">
                  <c:v>43354</c:v>
                </c:pt>
                <c:pt idx="216">
                  <c:v>43355</c:v>
                </c:pt>
                <c:pt idx="217">
                  <c:v>43356</c:v>
                </c:pt>
                <c:pt idx="218">
                  <c:v>43357</c:v>
                </c:pt>
                <c:pt idx="219">
                  <c:v>43360</c:v>
                </c:pt>
                <c:pt idx="220">
                  <c:v>43361</c:v>
                </c:pt>
                <c:pt idx="221">
                  <c:v>43362</c:v>
                </c:pt>
                <c:pt idx="222">
                  <c:v>43363</c:v>
                </c:pt>
                <c:pt idx="223">
                  <c:v>43364</c:v>
                </c:pt>
                <c:pt idx="224">
                  <c:v>43367</c:v>
                </c:pt>
                <c:pt idx="225">
                  <c:v>43368</c:v>
                </c:pt>
                <c:pt idx="226">
                  <c:v>43369</c:v>
                </c:pt>
                <c:pt idx="227">
                  <c:v>43370</c:v>
                </c:pt>
                <c:pt idx="228">
                  <c:v>43371</c:v>
                </c:pt>
                <c:pt idx="229">
                  <c:v>43374</c:v>
                </c:pt>
                <c:pt idx="230">
                  <c:v>43375</c:v>
                </c:pt>
                <c:pt idx="231">
                  <c:v>43376</c:v>
                </c:pt>
                <c:pt idx="232">
                  <c:v>43377</c:v>
                </c:pt>
                <c:pt idx="233">
                  <c:v>43378</c:v>
                </c:pt>
                <c:pt idx="234">
                  <c:v>43382</c:v>
                </c:pt>
                <c:pt idx="235">
                  <c:v>43383</c:v>
                </c:pt>
                <c:pt idx="236">
                  <c:v>43384</c:v>
                </c:pt>
                <c:pt idx="237">
                  <c:v>43385</c:v>
                </c:pt>
                <c:pt idx="238">
                  <c:v>43388</c:v>
                </c:pt>
                <c:pt idx="239">
                  <c:v>43389</c:v>
                </c:pt>
                <c:pt idx="240">
                  <c:v>43390</c:v>
                </c:pt>
                <c:pt idx="241">
                  <c:v>43391</c:v>
                </c:pt>
                <c:pt idx="242">
                  <c:v>43392</c:v>
                </c:pt>
                <c:pt idx="243">
                  <c:v>43395</c:v>
                </c:pt>
                <c:pt idx="244">
                  <c:v>43396</c:v>
                </c:pt>
                <c:pt idx="245">
                  <c:v>43397</c:v>
                </c:pt>
                <c:pt idx="246">
                  <c:v>43398</c:v>
                </c:pt>
                <c:pt idx="247">
                  <c:v>43399</c:v>
                </c:pt>
                <c:pt idx="248">
                  <c:v>43402</c:v>
                </c:pt>
                <c:pt idx="249">
                  <c:v>43403</c:v>
                </c:pt>
                <c:pt idx="250">
                  <c:v>43404</c:v>
                </c:pt>
                <c:pt idx="251">
                  <c:v>43405</c:v>
                </c:pt>
                <c:pt idx="252">
                  <c:v>43406</c:v>
                </c:pt>
                <c:pt idx="253">
                  <c:v>43409</c:v>
                </c:pt>
                <c:pt idx="254">
                  <c:v>43410</c:v>
                </c:pt>
                <c:pt idx="255">
                  <c:v>43411</c:v>
                </c:pt>
                <c:pt idx="256">
                  <c:v>43412</c:v>
                </c:pt>
                <c:pt idx="257">
                  <c:v>43413</c:v>
                </c:pt>
                <c:pt idx="258">
                  <c:v>43417</c:v>
                </c:pt>
                <c:pt idx="259">
                  <c:v>43418</c:v>
                </c:pt>
                <c:pt idx="260">
                  <c:v>43419</c:v>
                </c:pt>
                <c:pt idx="261">
                  <c:v>43420</c:v>
                </c:pt>
                <c:pt idx="262">
                  <c:v>43423</c:v>
                </c:pt>
                <c:pt idx="263">
                  <c:v>43424</c:v>
                </c:pt>
                <c:pt idx="264">
                  <c:v>43425</c:v>
                </c:pt>
                <c:pt idx="265">
                  <c:v>43427</c:v>
                </c:pt>
                <c:pt idx="266">
                  <c:v>43430</c:v>
                </c:pt>
                <c:pt idx="267">
                  <c:v>43431</c:v>
                </c:pt>
                <c:pt idx="268">
                  <c:v>43432</c:v>
                </c:pt>
                <c:pt idx="269">
                  <c:v>43433</c:v>
                </c:pt>
                <c:pt idx="270">
                  <c:v>43434</c:v>
                </c:pt>
                <c:pt idx="271">
                  <c:v>43437</c:v>
                </c:pt>
                <c:pt idx="272">
                  <c:v>43438</c:v>
                </c:pt>
                <c:pt idx="273">
                  <c:v>43440</c:v>
                </c:pt>
                <c:pt idx="274">
                  <c:v>43441</c:v>
                </c:pt>
                <c:pt idx="275">
                  <c:v>43444</c:v>
                </c:pt>
                <c:pt idx="276">
                  <c:v>43445</c:v>
                </c:pt>
                <c:pt idx="277">
                  <c:v>43446</c:v>
                </c:pt>
                <c:pt idx="278">
                  <c:v>43447</c:v>
                </c:pt>
                <c:pt idx="279">
                  <c:v>43448</c:v>
                </c:pt>
                <c:pt idx="280">
                  <c:v>43451</c:v>
                </c:pt>
                <c:pt idx="281">
                  <c:v>43452</c:v>
                </c:pt>
                <c:pt idx="282">
                  <c:v>43453</c:v>
                </c:pt>
                <c:pt idx="283">
                  <c:v>43454</c:v>
                </c:pt>
                <c:pt idx="284">
                  <c:v>43455</c:v>
                </c:pt>
                <c:pt idx="285">
                  <c:v>43458</c:v>
                </c:pt>
                <c:pt idx="286">
                  <c:v>43460</c:v>
                </c:pt>
                <c:pt idx="287">
                  <c:v>43461</c:v>
                </c:pt>
                <c:pt idx="288">
                  <c:v>43462</c:v>
                </c:pt>
                <c:pt idx="289">
                  <c:v>43465</c:v>
                </c:pt>
                <c:pt idx="290">
                  <c:v>43467</c:v>
                </c:pt>
                <c:pt idx="291">
                  <c:v>43468</c:v>
                </c:pt>
                <c:pt idx="292">
                  <c:v>43469</c:v>
                </c:pt>
                <c:pt idx="293">
                  <c:v>43472</c:v>
                </c:pt>
                <c:pt idx="294">
                  <c:v>43473</c:v>
                </c:pt>
                <c:pt idx="295">
                  <c:v>43474</c:v>
                </c:pt>
                <c:pt idx="296">
                  <c:v>43475</c:v>
                </c:pt>
                <c:pt idx="297">
                  <c:v>43476</c:v>
                </c:pt>
                <c:pt idx="298">
                  <c:v>43479</c:v>
                </c:pt>
                <c:pt idx="299">
                  <c:v>43480</c:v>
                </c:pt>
                <c:pt idx="300">
                  <c:v>43481</c:v>
                </c:pt>
                <c:pt idx="301">
                  <c:v>43482</c:v>
                </c:pt>
                <c:pt idx="302">
                  <c:v>43483</c:v>
                </c:pt>
                <c:pt idx="303">
                  <c:v>43487</c:v>
                </c:pt>
                <c:pt idx="304">
                  <c:v>43488</c:v>
                </c:pt>
                <c:pt idx="305">
                  <c:v>43489</c:v>
                </c:pt>
                <c:pt idx="306">
                  <c:v>43490</c:v>
                </c:pt>
                <c:pt idx="307">
                  <c:v>43493</c:v>
                </c:pt>
                <c:pt idx="308">
                  <c:v>43494</c:v>
                </c:pt>
                <c:pt idx="309">
                  <c:v>43495</c:v>
                </c:pt>
                <c:pt idx="310">
                  <c:v>43496</c:v>
                </c:pt>
                <c:pt idx="311">
                  <c:v>43497</c:v>
                </c:pt>
                <c:pt idx="312">
                  <c:v>43500</c:v>
                </c:pt>
                <c:pt idx="313">
                  <c:v>43501</c:v>
                </c:pt>
                <c:pt idx="314">
                  <c:v>43502</c:v>
                </c:pt>
                <c:pt idx="315">
                  <c:v>43503</c:v>
                </c:pt>
                <c:pt idx="316">
                  <c:v>43504</c:v>
                </c:pt>
                <c:pt idx="317">
                  <c:v>43507</c:v>
                </c:pt>
                <c:pt idx="318">
                  <c:v>43508</c:v>
                </c:pt>
                <c:pt idx="319">
                  <c:v>43509</c:v>
                </c:pt>
                <c:pt idx="320">
                  <c:v>43510</c:v>
                </c:pt>
                <c:pt idx="321">
                  <c:v>43511</c:v>
                </c:pt>
                <c:pt idx="322">
                  <c:v>43515</c:v>
                </c:pt>
                <c:pt idx="323">
                  <c:v>43516</c:v>
                </c:pt>
                <c:pt idx="324">
                  <c:v>43517</c:v>
                </c:pt>
                <c:pt idx="325">
                  <c:v>43518</c:v>
                </c:pt>
                <c:pt idx="326">
                  <c:v>43521</c:v>
                </c:pt>
                <c:pt idx="327">
                  <c:v>43522</c:v>
                </c:pt>
                <c:pt idx="328">
                  <c:v>43523</c:v>
                </c:pt>
                <c:pt idx="329">
                  <c:v>43524</c:v>
                </c:pt>
                <c:pt idx="330">
                  <c:v>43525</c:v>
                </c:pt>
                <c:pt idx="331">
                  <c:v>43528</c:v>
                </c:pt>
                <c:pt idx="332">
                  <c:v>43529</c:v>
                </c:pt>
                <c:pt idx="333">
                  <c:v>43530</c:v>
                </c:pt>
                <c:pt idx="334">
                  <c:v>43531</c:v>
                </c:pt>
                <c:pt idx="335">
                  <c:v>43532</c:v>
                </c:pt>
                <c:pt idx="336">
                  <c:v>43535</c:v>
                </c:pt>
                <c:pt idx="337">
                  <c:v>43536</c:v>
                </c:pt>
                <c:pt idx="338">
                  <c:v>43537</c:v>
                </c:pt>
                <c:pt idx="339">
                  <c:v>43538</c:v>
                </c:pt>
                <c:pt idx="340">
                  <c:v>43539</c:v>
                </c:pt>
                <c:pt idx="341">
                  <c:v>43542</c:v>
                </c:pt>
                <c:pt idx="342">
                  <c:v>43543</c:v>
                </c:pt>
                <c:pt idx="343">
                  <c:v>43544</c:v>
                </c:pt>
                <c:pt idx="344">
                  <c:v>43545</c:v>
                </c:pt>
                <c:pt idx="345">
                  <c:v>43546</c:v>
                </c:pt>
              </c:numCache>
            </c:numRef>
          </c:cat>
          <c:val>
            <c:numRef>
              <c:f>Sheet1!$B$2:$B$347</c:f>
              <c:numCache>
                <c:formatCode>0.00%</c:formatCode>
                <c:ptCount val="346"/>
                <c:pt idx="0">
                  <c:v>2.0199999999999999E-2</c:v>
                </c:pt>
                <c:pt idx="1">
                  <c:v>0.02</c:v>
                </c:pt>
                <c:pt idx="2">
                  <c:v>1.9900000000000001E-2</c:v>
                </c:pt>
                <c:pt idx="3">
                  <c:v>1.9599999999999999E-2</c:v>
                </c:pt>
                <c:pt idx="4">
                  <c:v>1.9199999999999998E-2</c:v>
                </c:pt>
                <c:pt idx="5">
                  <c:v>1.9099999999999999E-2</c:v>
                </c:pt>
                <c:pt idx="6">
                  <c:v>1.9299999999999998E-2</c:v>
                </c:pt>
                <c:pt idx="7">
                  <c:v>1.9799999999999998E-2</c:v>
                </c:pt>
                <c:pt idx="8">
                  <c:v>1.9900000000000001E-2</c:v>
                </c:pt>
                <c:pt idx="9">
                  <c:v>0.02</c:v>
                </c:pt>
                <c:pt idx="10">
                  <c:v>1.9900000000000001E-2</c:v>
                </c:pt>
                <c:pt idx="11">
                  <c:v>0.02</c:v>
                </c:pt>
                <c:pt idx="12">
                  <c:v>0.02</c:v>
                </c:pt>
                <c:pt idx="13">
                  <c:v>2.0099999999999996E-2</c:v>
                </c:pt>
                <c:pt idx="14">
                  <c:v>2.0400000000000001E-2</c:v>
                </c:pt>
                <c:pt idx="15">
                  <c:v>2.07E-2</c:v>
                </c:pt>
                <c:pt idx="16">
                  <c:v>2.0799999999999999E-2</c:v>
                </c:pt>
                <c:pt idx="17">
                  <c:v>2.12E-2</c:v>
                </c:pt>
                <c:pt idx="18">
                  <c:v>2.1600000000000001E-2</c:v>
                </c:pt>
                <c:pt idx="19">
                  <c:v>2.2100000000000002E-2</c:v>
                </c:pt>
                <c:pt idx="20">
                  <c:v>2.1499999999999998E-2</c:v>
                </c:pt>
                <c:pt idx="21">
                  <c:v>2.07E-2</c:v>
                </c:pt>
                <c:pt idx="22">
                  <c:v>2.0499999999999997E-2</c:v>
                </c:pt>
                <c:pt idx="23">
                  <c:v>1.9900000000000001E-2</c:v>
                </c:pt>
                <c:pt idx="24">
                  <c:v>1.8799999999999997E-2</c:v>
                </c:pt>
                <c:pt idx="25">
                  <c:v>1.8800000000000001E-2</c:v>
                </c:pt>
                <c:pt idx="26">
                  <c:v>1.95E-2</c:v>
                </c:pt>
                <c:pt idx="27">
                  <c:v>2.0099999999999996E-2</c:v>
                </c:pt>
                <c:pt idx="28">
                  <c:v>2.0499999999999997E-2</c:v>
                </c:pt>
                <c:pt idx="29">
                  <c:v>2.0099999999999996E-2</c:v>
                </c:pt>
                <c:pt idx="30">
                  <c:v>1.9900000000000001E-2</c:v>
                </c:pt>
                <c:pt idx="31">
                  <c:v>1.9900000000000001E-2</c:v>
                </c:pt>
                <c:pt idx="32">
                  <c:v>2.0299999999999999E-2</c:v>
                </c:pt>
                <c:pt idx="33">
                  <c:v>2.0799999999999999E-2</c:v>
                </c:pt>
                <c:pt idx="34">
                  <c:v>2.1299999999999999E-2</c:v>
                </c:pt>
                <c:pt idx="35">
                  <c:v>2.12E-2</c:v>
                </c:pt>
                <c:pt idx="36">
                  <c:v>2.1000000000000001E-2</c:v>
                </c:pt>
                <c:pt idx="37">
                  <c:v>2.07E-2</c:v>
                </c:pt>
                <c:pt idx="38">
                  <c:v>2.0199999999999999E-2</c:v>
                </c:pt>
                <c:pt idx="39">
                  <c:v>1.9900000000000001E-2</c:v>
                </c:pt>
                <c:pt idx="40">
                  <c:v>1.9799999999999998E-2</c:v>
                </c:pt>
                <c:pt idx="41">
                  <c:v>1.9799999999999998E-2</c:v>
                </c:pt>
                <c:pt idx="42">
                  <c:v>1.9799999999999998E-2</c:v>
                </c:pt>
                <c:pt idx="43">
                  <c:v>1.9900000000000001E-2</c:v>
                </c:pt>
                <c:pt idx="44">
                  <c:v>2.0099999999999996E-2</c:v>
                </c:pt>
                <c:pt idx="45">
                  <c:v>2.0099999999999996E-2</c:v>
                </c:pt>
                <c:pt idx="46">
                  <c:v>2.0499999999999997E-2</c:v>
                </c:pt>
                <c:pt idx="47" formatCode="0.000%">
                  <c:v>2.12E-2</c:v>
                </c:pt>
                <c:pt idx="48" formatCode="0.000%">
                  <c:v>2.12E-2</c:v>
                </c:pt>
                <c:pt idx="49" formatCode="0.000%">
                  <c:v>2.12E-2</c:v>
                </c:pt>
                <c:pt idx="50">
                  <c:v>2.1000000000000001E-2</c:v>
                </c:pt>
                <c:pt idx="51">
                  <c:v>2.1000000000000001E-2</c:v>
                </c:pt>
                <c:pt idx="52">
                  <c:v>2.12E-2</c:v>
                </c:pt>
                <c:pt idx="53">
                  <c:v>2.1299999999999999E-2</c:v>
                </c:pt>
                <c:pt idx="54">
                  <c:v>2.1400000000000002E-2</c:v>
                </c:pt>
                <c:pt idx="55">
                  <c:v>2.1499999999999998E-2</c:v>
                </c:pt>
                <c:pt idx="56">
                  <c:v>2.2000000000000002E-2</c:v>
                </c:pt>
                <c:pt idx="57">
                  <c:v>2.2000000000000002E-2</c:v>
                </c:pt>
                <c:pt idx="58">
                  <c:v>2.23E-2</c:v>
                </c:pt>
                <c:pt idx="59">
                  <c:v>2.29E-2</c:v>
                </c:pt>
                <c:pt idx="60">
                  <c:v>2.29E-2</c:v>
                </c:pt>
                <c:pt idx="61">
                  <c:v>2.35E-2</c:v>
                </c:pt>
                <c:pt idx="62">
                  <c:v>2.3900000000000001E-2</c:v>
                </c:pt>
                <c:pt idx="63">
                  <c:v>2.46E-2</c:v>
                </c:pt>
                <c:pt idx="64">
                  <c:v>2.46E-2</c:v>
                </c:pt>
                <c:pt idx="65">
                  <c:v>2.3700000000000002E-2</c:v>
                </c:pt>
                <c:pt idx="66">
                  <c:v>2.3900000000000001E-2</c:v>
                </c:pt>
                <c:pt idx="67">
                  <c:v>2.4199999999999999E-2</c:v>
                </c:pt>
                <c:pt idx="68">
                  <c:v>2.4199999999999999E-2</c:v>
                </c:pt>
                <c:pt idx="69">
                  <c:v>2.4299999999999999E-2</c:v>
                </c:pt>
                <c:pt idx="70">
                  <c:v>2.4199999999999999E-2</c:v>
                </c:pt>
                <c:pt idx="71">
                  <c:v>2.46E-2</c:v>
                </c:pt>
                <c:pt idx="72">
                  <c:v>2.4700000000000003E-2</c:v>
                </c:pt>
                <c:pt idx="73">
                  <c:v>2.46E-2</c:v>
                </c:pt>
                <c:pt idx="74">
                  <c:v>2.47E-2</c:v>
                </c:pt>
                <c:pt idx="75">
                  <c:v>2.47E-2</c:v>
                </c:pt>
                <c:pt idx="76">
                  <c:v>2.47E-2</c:v>
                </c:pt>
                <c:pt idx="77">
                  <c:v>2.4500000000000001E-2</c:v>
                </c:pt>
                <c:pt idx="78">
                  <c:v>2.4500000000000001E-2</c:v>
                </c:pt>
                <c:pt idx="79">
                  <c:v>2.4799999999999999E-2</c:v>
                </c:pt>
                <c:pt idx="80">
                  <c:v>2.4700000000000003E-2</c:v>
                </c:pt>
                <c:pt idx="81">
                  <c:v>2.4399999999999998E-2</c:v>
                </c:pt>
                <c:pt idx="82">
                  <c:v>2.4500000000000001E-2</c:v>
                </c:pt>
                <c:pt idx="83">
                  <c:v>2.47E-2</c:v>
                </c:pt>
                <c:pt idx="84">
                  <c:v>2.47E-2</c:v>
                </c:pt>
                <c:pt idx="85">
                  <c:v>2.47E-2</c:v>
                </c:pt>
                <c:pt idx="86">
                  <c:v>2.47E-2</c:v>
                </c:pt>
                <c:pt idx="87">
                  <c:v>2.4899999999999999E-2</c:v>
                </c:pt>
                <c:pt idx="88">
                  <c:v>2.5099999999999997E-2</c:v>
                </c:pt>
                <c:pt idx="89">
                  <c:v>2.5099999999999997E-2</c:v>
                </c:pt>
                <c:pt idx="90">
                  <c:v>2.5099999999999997E-2</c:v>
                </c:pt>
                <c:pt idx="91">
                  <c:v>2.5000000000000001E-2</c:v>
                </c:pt>
                <c:pt idx="92">
                  <c:v>2.5000000000000001E-2</c:v>
                </c:pt>
                <c:pt idx="93">
                  <c:v>2.5000000000000001E-2</c:v>
                </c:pt>
                <c:pt idx="94">
                  <c:v>2.5099999999999997E-2</c:v>
                </c:pt>
                <c:pt idx="95">
                  <c:v>2.52E-2</c:v>
                </c:pt>
                <c:pt idx="96">
                  <c:v>2.4700000000000003E-2</c:v>
                </c:pt>
                <c:pt idx="97">
                  <c:v>2.4700000000000003E-2</c:v>
                </c:pt>
                <c:pt idx="98">
                  <c:v>2.47E-2</c:v>
                </c:pt>
                <c:pt idx="99">
                  <c:v>2.46E-2</c:v>
                </c:pt>
                <c:pt idx="100">
                  <c:v>2.4399999999999998E-2</c:v>
                </c:pt>
                <c:pt idx="101">
                  <c:v>2.4199999999999999E-2</c:v>
                </c:pt>
                <c:pt idx="102">
                  <c:v>2.41E-2</c:v>
                </c:pt>
                <c:pt idx="103">
                  <c:v>2.4300000000000002E-2</c:v>
                </c:pt>
                <c:pt idx="104">
                  <c:v>2.4300000000000002E-2</c:v>
                </c:pt>
                <c:pt idx="105">
                  <c:v>2.4500000000000001E-2</c:v>
                </c:pt>
                <c:pt idx="106">
                  <c:v>2.4300000000000002E-2</c:v>
                </c:pt>
                <c:pt idx="107">
                  <c:v>2.4400000000000002E-2</c:v>
                </c:pt>
                <c:pt idx="108">
                  <c:v>2.4299999999999999E-2</c:v>
                </c:pt>
                <c:pt idx="109">
                  <c:v>2.4E-2</c:v>
                </c:pt>
                <c:pt idx="110">
                  <c:v>2.4E-2</c:v>
                </c:pt>
                <c:pt idx="111">
                  <c:v>2.3900000000000001E-2</c:v>
                </c:pt>
                <c:pt idx="112">
                  <c:v>2.4E-2</c:v>
                </c:pt>
                <c:pt idx="113">
                  <c:v>2.4E-2</c:v>
                </c:pt>
                <c:pt idx="114">
                  <c:v>2.4E-2</c:v>
                </c:pt>
                <c:pt idx="115">
                  <c:v>2.4400000000000002E-2</c:v>
                </c:pt>
                <c:pt idx="116">
                  <c:v>2.4500000000000001E-2</c:v>
                </c:pt>
                <c:pt idx="117">
                  <c:v>2.4799999999999999E-2</c:v>
                </c:pt>
                <c:pt idx="118">
                  <c:v>2.5000000000000001E-2</c:v>
                </c:pt>
                <c:pt idx="119">
                  <c:v>2.5499999999999998E-2</c:v>
                </c:pt>
                <c:pt idx="120">
                  <c:v>2.53E-2</c:v>
                </c:pt>
                <c:pt idx="121">
                  <c:v>2.5099999999999997E-2</c:v>
                </c:pt>
                <c:pt idx="122">
                  <c:v>2.4899999999999999E-2</c:v>
                </c:pt>
                <c:pt idx="123">
                  <c:v>2.5000000000000001E-2</c:v>
                </c:pt>
                <c:pt idx="124">
                  <c:v>2.4900000000000002E-2</c:v>
                </c:pt>
                <c:pt idx="125">
                  <c:v>2.4500000000000001E-2</c:v>
                </c:pt>
                <c:pt idx="126">
                  <c:v>2.4300000000000002E-2</c:v>
                </c:pt>
                <c:pt idx="127">
                  <c:v>2.4300000000000002E-2</c:v>
                </c:pt>
                <c:pt idx="128">
                  <c:v>2.4300000000000002E-2</c:v>
                </c:pt>
                <c:pt idx="129">
                  <c:v>2.4399999999999998E-2</c:v>
                </c:pt>
                <c:pt idx="130">
                  <c:v>2.4399999999999998E-2</c:v>
                </c:pt>
                <c:pt idx="131">
                  <c:v>2.4399999999999998E-2</c:v>
                </c:pt>
                <c:pt idx="132">
                  <c:v>2.4500000000000001E-2</c:v>
                </c:pt>
                <c:pt idx="133">
                  <c:v>2.5099999999999997E-2</c:v>
                </c:pt>
                <c:pt idx="134">
                  <c:v>2.52E-2</c:v>
                </c:pt>
                <c:pt idx="135">
                  <c:v>2.5499999999999998E-2</c:v>
                </c:pt>
                <c:pt idx="136">
                  <c:v>2.5499999999999998E-2</c:v>
                </c:pt>
                <c:pt idx="137">
                  <c:v>2.5499999999999998E-2</c:v>
                </c:pt>
                <c:pt idx="138">
                  <c:v>2.5499999999999998E-2</c:v>
                </c:pt>
                <c:pt idx="139">
                  <c:v>2.52E-2</c:v>
                </c:pt>
                <c:pt idx="140">
                  <c:v>2.5099999999999997E-2</c:v>
                </c:pt>
                <c:pt idx="141">
                  <c:v>2.4900000000000002E-2</c:v>
                </c:pt>
                <c:pt idx="142">
                  <c:v>2.41E-2</c:v>
                </c:pt>
                <c:pt idx="143">
                  <c:v>2.41E-2</c:v>
                </c:pt>
                <c:pt idx="144">
                  <c:v>2.41E-2</c:v>
                </c:pt>
                <c:pt idx="145">
                  <c:v>2.4399999999999998E-2</c:v>
                </c:pt>
                <c:pt idx="146">
                  <c:v>2.4399999999999998E-2</c:v>
                </c:pt>
                <c:pt idx="147">
                  <c:v>2.4399999999999998E-2</c:v>
                </c:pt>
                <c:pt idx="148">
                  <c:v>2.46E-2</c:v>
                </c:pt>
                <c:pt idx="149">
                  <c:v>2.46E-2</c:v>
                </c:pt>
                <c:pt idx="150">
                  <c:v>2.46E-2</c:v>
                </c:pt>
                <c:pt idx="151">
                  <c:v>2.46E-2</c:v>
                </c:pt>
                <c:pt idx="152">
                  <c:v>2.4799999999999999E-2</c:v>
                </c:pt>
                <c:pt idx="153">
                  <c:v>2.5000000000000001E-2</c:v>
                </c:pt>
                <c:pt idx="154">
                  <c:v>2.4900000000000002E-2</c:v>
                </c:pt>
                <c:pt idx="155">
                  <c:v>2.4799999999999999E-2</c:v>
                </c:pt>
                <c:pt idx="156">
                  <c:v>2.4799999999999999E-2</c:v>
                </c:pt>
                <c:pt idx="157">
                  <c:v>2.46E-2</c:v>
                </c:pt>
                <c:pt idx="158">
                  <c:v>2.46E-2</c:v>
                </c:pt>
                <c:pt idx="159">
                  <c:v>2.4700000000000003E-2</c:v>
                </c:pt>
                <c:pt idx="160">
                  <c:v>2.4799999999999999E-2</c:v>
                </c:pt>
                <c:pt idx="161">
                  <c:v>2.4799999999999999E-2</c:v>
                </c:pt>
                <c:pt idx="162">
                  <c:v>2.4900000000000002E-2</c:v>
                </c:pt>
                <c:pt idx="163">
                  <c:v>2.4700000000000003E-2</c:v>
                </c:pt>
                <c:pt idx="164">
                  <c:v>2.4700000000000003E-2</c:v>
                </c:pt>
                <c:pt idx="165">
                  <c:v>2.46E-2</c:v>
                </c:pt>
                <c:pt idx="166">
                  <c:v>2.46E-2</c:v>
                </c:pt>
                <c:pt idx="167">
                  <c:v>2.4500000000000001E-2</c:v>
                </c:pt>
                <c:pt idx="168">
                  <c:v>2.4500000000000001E-2</c:v>
                </c:pt>
                <c:pt idx="169">
                  <c:v>2.4300000000000002E-2</c:v>
                </c:pt>
                <c:pt idx="170">
                  <c:v>2.4299999999999999E-2</c:v>
                </c:pt>
                <c:pt idx="171">
                  <c:v>2.4300000000000002E-2</c:v>
                </c:pt>
                <c:pt idx="172">
                  <c:v>2.41E-2</c:v>
                </c:pt>
                <c:pt idx="173">
                  <c:v>2.41E-2</c:v>
                </c:pt>
                <c:pt idx="174">
                  <c:v>2.41E-2</c:v>
                </c:pt>
                <c:pt idx="175">
                  <c:v>2.41E-2</c:v>
                </c:pt>
                <c:pt idx="176">
                  <c:v>2.41E-2</c:v>
                </c:pt>
                <c:pt idx="177">
                  <c:v>2.4E-2</c:v>
                </c:pt>
                <c:pt idx="178">
                  <c:v>2.3900000000000001E-2</c:v>
                </c:pt>
                <c:pt idx="179">
                  <c:v>2.3900000000000001E-2</c:v>
                </c:pt>
                <c:pt idx="180">
                  <c:v>2.4199999999999999E-2</c:v>
                </c:pt>
                <c:pt idx="181">
                  <c:v>2.4300000000000002E-2</c:v>
                </c:pt>
                <c:pt idx="182">
                  <c:v>2.4300000000000002E-2</c:v>
                </c:pt>
                <c:pt idx="183">
                  <c:v>2.4399999999999998E-2</c:v>
                </c:pt>
                <c:pt idx="184">
                  <c:v>2.4399999999999998E-2</c:v>
                </c:pt>
                <c:pt idx="185">
                  <c:v>2.4500000000000001E-2</c:v>
                </c:pt>
                <c:pt idx="186">
                  <c:v>2.4500000000000001E-2</c:v>
                </c:pt>
                <c:pt idx="187">
                  <c:v>2.4799999999999999E-2</c:v>
                </c:pt>
                <c:pt idx="188">
                  <c:v>2.4799999999999999E-2</c:v>
                </c:pt>
                <c:pt idx="189">
                  <c:v>2.4799999999999999E-2</c:v>
                </c:pt>
                <c:pt idx="190">
                  <c:v>2.4799999999999999E-2</c:v>
                </c:pt>
                <c:pt idx="191">
                  <c:v>2.4799999999999999E-2</c:v>
                </c:pt>
                <c:pt idx="192">
                  <c:v>2.4900000000000002E-2</c:v>
                </c:pt>
                <c:pt idx="193">
                  <c:v>2.4799999999999999E-2</c:v>
                </c:pt>
                <c:pt idx="194">
                  <c:v>2.4500000000000001E-2</c:v>
                </c:pt>
                <c:pt idx="195">
                  <c:v>2.4500000000000001E-2</c:v>
                </c:pt>
                <c:pt idx="196">
                  <c:v>2.4500000000000001E-2</c:v>
                </c:pt>
                <c:pt idx="197">
                  <c:v>2.4300000000000002E-2</c:v>
                </c:pt>
                <c:pt idx="198">
                  <c:v>2.4300000000000002E-2</c:v>
                </c:pt>
                <c:pt idx="199">
                  <c:v>2.4300000000000002E-2</c:v>
                </c:pt>
                <c:pt idx="200">
                  <c:v>2.4300000000000002E-2</c:v>
                </c:pt>
                <c:pt idx="201">
                  <c:v>2.4399999999999998E-2</c:v>
                </c:pt>
                <c:pt idx="202">
                  <c:v>2.4399999999999998E-2</c:v>
                </c:pt>
                <c:pt idx="203">
                  <c:v>2.4399999999999998E-2</c:v>
                </c:pt>
                <c:pt idx="204">
                  <c:v>2.4300000000000002E-2</c:v>
                </c:pt>
                <c:pt idx="205">
                  <c:v>2.4299999999999999E-2</c:v>
                </c:pt>
                <c:pt idx="206">
                  <c:v>2.4300000000000002E-2</c:v>
                </c:pt>
                <c:pt idx="207">
                  <c:v>2.4399999999999998E-2</c:v>
                </c:pt>
                <c:pt idx="208">
                  <c:v>2.4399999999999998E-2</c:v>
                </c:pt>
                <c:pt idx="209">
                  <c:v>2.4399999999999998E-2</c:v>
                </c:pt>
                <c:pt idx="210">
                  <c:v>2.46E-2</c:v>
                </c:pt>
                <c:pt idx="211">
                  <c:v>2.4700000000000003E-2</c:v>
                </c:pt>
                <c:pt idx="212">
                  <c:v>2.4700000000000003E-2</c:v>
                </c:pt>
                <c:pt idx="213">
                  <c:v>2.4900000000000002E-2</c:v>
                </c:pt>
                <c:pt idx="214">
                  <c:v>2.4900000000000002E-2</c:v>
                </c:pt>
                <c:pt idx="215">
                  <c:v>2.52E-2</c:v>
                </c:pt>
                <c:pt idx="216">
                  <c:v>2.53E-2</c:v>
                </c:pt>
                <c:pt idx="217">
                  <c:v>2.53E-2</c:v>
                </c:pt>
                <c:pt idx="218">
                  <c:v>2.5499999999999998E-2</c:v>
                </c:pt>
                <c:pt idx="219">
                  <c:v>2.5600000000000001E-2</c:v>
                </c:pt>
                <c:pt idx="220">
                  <c:v>2.58E-2</c:v>
                </c:pt>
                <c:pt idx="221">
                  <c:v>2.5899999999999999E-2</c:v>
                </c:pt>
                <c:pt idx="222">
                  <c:v>2.5899999999999999E-2</c:v>
                </c:pt>
                <c:pt idx="223">
                  <c:v>2.5899999999999999E-2</c:v>
                </c:pt>
                <c:pt idx="224">
                  <c:v>2.6099999999999998E-2</c:v>
                </c:pt>
                <c:pt idx="225">
                  <c:v>2.6200000000000001E-2</c:v>
                </c:pt>
                <c:pt idx="226">
                  <c:v>2.6200000000000001E-2</c:v>
                </c:pt>
                <c:pt idx="227">
                  <c:v>2.6000000000000002E-2</c:v>
                </c:pt>
                <c:pt idx="228">
                  <c:v>2.58E-2</c:v>
                </c:pt>
                <c:pt idx="229">
                  <c:v>2.58E-2</c:v>
                </c:pt>
                <c:pt idx="230">
                  <c:v>2.58E-2</c:v>
                </c:pt>
                <c:pt idx="231">
                  <c:v>2.6200000000000001E-2</c:v>
                </c:pt>
                <c:pt idx="232">
                  <c:v>2.6600000000000002E-2</c:v>
                </c:pt>
                <c:pt idx="233">
                  <c:v>2.6800000000000001E-2</c:v>
                </c:pt>
                <c:pt idx="234">
                  <c:v>2.7200000000000002E-2</c:v>
                </c:pt>
                <c:pt idx="235">
                  <c:v>2.75E-2</c:v>
                </c:pt>
                <c:pt idx="236">
                  <c:v>2.7300000000000001E-2</c:v>
                </c:pt>
                <c:pt idx="237">
                  <c:v>2.7300000000000001E-2</c:v>
                </c:pt>
                <c:pt idx="238">
                  <c:v>2.7300000000000001E-2</c:v>
                </c:pt>
                <c:pt idx="239">
                  <c:v>2.7300000000000001E-2</c:v>
                </c:pt>
                <c:pt idx="240">
                  <c:v>2.7200000000000002E-2</c:v>
                </c:pt>
                <c:pt idx="241">
                  <c:v>2.7300000000000001E-2</c:v>
                </c:pt>
                <c:pt idx="242">
                  <c:v>2.7300000000000001E-2</c:v>
                </c:pt>
                <c:pt idx="243">
                  <c:v>2.7300000000000001E-2</c:v>
                </c:pt>
                <c:pt idx="244">
                  <c:v>2.7000000000000003E-2</c:v>
                </c:pt>
                <c:pt idx="245">
                  <c:v>2.7000000000000003E-2</c:v>
                </c:pt>
                <c:pt idx="246">
                  <c:v>2.7000000000000003E-2</c:v>
                </c:pt>
                <c:pt idx="247">
                  <c:v>2.6800000000000001E-2</c:v>
                </c:pt>
                <c:pt idx="248">
                  <c:v>2.6800000000000001E-2</c:v>
                </c:pt>
                <c:pt idx="249">
                  <c:v>2.7000000000000003E-2</c:v>
                </c:pt>
                <c:pt idx="250">
                  <c:v>2.7300000000000001E-2</c:v>
                </c:pt>
                <c:pt idx="251">
                  <c:v>2.75E-2</c:v>
                </c:pt>
                <c:pt idx="252">
                  <c:v>2.7699999999999999E-2</c:v>
                </c:pt>
                <c:pt idx="253">
                  <c:v>2.7699999999999999E-2</c:v>
                </c:pt>
                <c:pt idx="254">
                  <c:v>2.7699999999999999E-2</c:v>
                </c:pt>
                <c:pt idx="255">
                  <c:v>2.75E-2</c:v>
                </c:pt>
                <c:pt idx="256">
                  <c:v>2.75E-2</c:v>
                </c:pt>
                <c:pt idx="257">
                  <c:v>2.7199999999999998E-2</c:v>
                </c:pt>
                <c:pt idx="258">
                  <c:v>2.7099999999999999E-2</c:v>
                </c:pt>
                <c:pt idx="259">
                  <c:v>2.7000000000000003E-2</c:v>
                </c:pt>
                <c:pt idx="260">
                  <c:v>2.6800000000000001E-2</c:v>
                </c:pt>
                <c:pt idx="261">
                  <c:v>2.6499999999999999E-2</c:v>
                </c:pt>
                <c:pt idx="262">
                  <c:v>2.64E-2</c:v>
                </c:pt>
                <c:pt idx="263">
                  <c:v>2.6200000000000001E-2</c:v>
                </c:pt>
                <c:pt idx="264">
                  <c:v>2.6200000000000001E-2</c:v>
                </c:pt>
                <c:pt idx="265">
                  <c:v>2.6099999999999998E-2</c:v>
                </c:pt>
                <c:pt idx="266">
                  <c:v>2.6099999999999998E-2</c:v>
                </c:pt>
                <c:pt idx="267">
                  <c:v>2.6000000000000002E-2</c:v>
                </c:pt>
                <c:pt idx="268">
                  <c:v>2.58E-2</c:v>
                </c:pt>
                <c:pt idx="269">
                  <c:v>2.5399999999999999E-2</c:v>
                </c:pt>
                <c:pt idx="270">
                  <c:v>2.5099999999999997E-2</c:v>
                </c:pt>
                <c:pt idx="271">
                  <c:v>2.5099999999999997E-2</c:v>
                </c:pt>
                <c:pt idx="272">
                  <c:v>2.4299999999999999E-2</c:v>
                </c:pt>
                <c:pt idx="273">
                  <c:v>2.3699999999999999E-2</c:v>
                </c:pt>
                <c:pt idx="274">
                  <c:v>2.3800000000000002E-2</c:v>
                </c:pt>
                <c:pt idx="275">
                  <c:v>2.3800000000000002E-2</c:v>
                </c:pt>
                <c:pt idx="276">
                  <c:v>2.4E-2</c:v>
                </c:pt>
                <c:pt idx="277">
                  <c:v>2.4E-2</c:v>
                </c:pt>
                <c:pt idx="278">
                  <c:v>2.4E-2</c:v>
                </c:pt>
                <c:pt idx="279">
                  <c:v>2.4E-2</c:v>
                </c:pt>
                <c:pt idx="280">
                  <c:v>2.3900000000000001E-2</c:v>
                </c:pt>
                <c:pt idx="281">
                  <c:v>2.3700000000000002E-2</c:v>
                </c:pt>
                <c:pt idx="282">
                  <c:v>2.35E-2</c:v>
                </c:pt>
                <c:pt idx="283">
                  <c:v>2.3099999999999999E-2</c:v>
                </c:pt>
                <c:pt idx="284">
                  <c:v>2.3E-2</c:v>
                </c:pt>
                <c:pt idx="285">
                  <c:v>2.3E-2</c:v>
                </c:pt>
                <c:pt idx="286">
                  <c:v>2.3E-2</c:v>
                </c:pt>
                <c:pt idx="287">
                  <c:v>2.2799999999999997E-2</c:v>
                </c:pt>
                <c:pt idx="288">
                  <c:v>2.2799999999999997E-2</c:v>
                </c:pt>
                <c:pt idx="289">
                  <c:v>2.2799999999999997E-2</c:v>
                </c:pt>
                <c:pt idx="290">
                  <c:v>2.2700000000000001E-2</c:v>
                </c:pt>
                <c:pt idx="291">
                  <c:v>2.2000000000000002E-2</c:v>
                </c:pt>
                <c:pt idx="292">
                  <c:v>2.2000000000000002E-2</c:v>
                </c:pt>
                <c:pt idx="293">
                  <c:v>2.1999999999999999E-2</c:v>
                </c:pt>
                <c:pt idx="294">
                  <c:v>2.23E-2</c:v>
                </c:pt>
                <c:pt idx="295">
                  <c:v>2.24E-2</c:v>
                </c:pt>
                <c:pt idx="296">
                  <c:v>2.24E-2</c:v>
                </c:pt>
                <c:pt idx="297">
                  <c:v>2.2100000000000002E-2</c:v>
                </c:pt>
                <c:pt idx="298">
                  <c:v>2.2100000000000002E-2</c:v>
                </c:pt>
                <c:pt idx="299">
                  <c:v>2.1999999999999999E-2</c:v>
                </c:pt>
                <c:pt idx="300">
                  <c:v>2.1999999999999999E-2</c:v>
                </c:pt>
                <c:pt idx="301">
                  <c:v>2.1999999999999999E-2</c:v>
                </c:pt>
                <c:pt idx="302">
                  <c:v>2.2100000000000002E-2</c:v>
                </c:pt>
                <c:pt idx="303">
                  <c:v>2.2100000000000002E-2</c:v>
                </c:pt>
                <c:pt idx="304">
                  <c:v>2.2400000000000003E-2</c:v>
                </c:pt>
                <c:pt idx="305">
                  <c:v>2.23E-2</c:v>
                </c:pt>
                <c:pt idx="306">
                  <c:v>2.23E-2</c:v>
                </c:pt>
                <c:pt idx="307">
                  <c:v>2.23E-2</c:v>
                </c:pt>
                <c:pt idx="308">
                  <c:v>2.2200000000000001E-2</c:v>
                </c:pt>
                <c:pt idx="309">
                  <c:v>2.2200000000000001E-2</c:v>
                </c:pt>
                <c:pt idx="310">
                  <c:v>2.1700000000000001E-2</c:v>
                </c:pt>
                <c:pt idx="311">
                  <c:v>2.1700000000000001E-2</c:v>
                </c:pt>
                <c:pt idx="312">
                  <c:v>2.18E-2</c:v>
                </c:pt>
                <c:pt idx="313">
                  <c:v>2.1899999999999999E-2</c:v>
                </c:pt>
                <c:pt idx="314">
                  <c:v>2.1700000000000001E-2</c:v>
                </c:pt>
                <c:pt idx="315">
                  <c:v>2.1400000000000002E-2</c:v>
                </c:pt>
                <c:pt idx="316">
                  <c:v>2.12E-2</c:v>
                </c:pt>
                <c:pt idx="317">
                  <c:v>2.12E-2</c:v>
                </c:pt>
                <c:pt idx="318">
                  <c:v>2.12E-2</c:v>
                </c:pt>
                <c:pt idx="319">
                  <c:v>2.1399999999999999E-2</c:v>
                </c:pt>
                <c:pt idx="320">
                  <c:v>2.1100000000000001E-2</c:v>
                </c:pt>
                <c:pt idx="321">
                  <c:v>2.1100000000000001E-2</c:v>
                </c:pt>
                <c:pt idx="322">
                  <c:v>2.1100000000000001E-2</c:v>
                </c:pt>
                <c:pt idx="323">
                  <c:v>2.1000000000000001E-2</c:v>
                </c:pt>
                <c:pt idx="324">
                  <c:v>2.1100000000000001E-2</c:v>
                </c:pt>
                <c:pt idx="325">
                  <c:v>2.1000000000000001E-2</c:v>
                </c:pt>
                <c:pt idx="326">
                  <c:v>2.1000000000000001E-2</c:v>
                </c:pt>
                <c:pt idx="327">
                  <c:v>2.0799999999999999E-2</c:v>
                </c:pt>
                <c:pt idx="328">
                  <c:v>2.0799999999999999E-2</c:v>
                </c:pt>
                <c:pt idx="329">
                  <c:v>2.1000000000000001E-2</c:v>
                </c:pt>
                <c:pt idx="330">
                  <c:v>2.1299999999999999E-2</c:v>
                </c:pt>
                <c:pt idx="331">
                  <c:v>2.1299999999999999E-2</c:v>
                </c:pt>
                <c:pt idx="332">
                  <c:v>2.1299999999999999E-2</c:v>
                </c:pt>
                <c:pt idx="333">
                  <c:v>2.1099999999999997E-2</c:v>
                </c:pt>
                <c:pt idx="334">
                  <c:v>2.0799999999999999E-2</c:v>
                </c:pt>
                <c:pt idx="335">
                  <c:v>2.06E-2</c:v>
                </c:pt>
                <c:pt idx="336">
                  <c:v>2.06E-2</c:v>
                </c:pt>
                <c:pt idx="337">
                  <c:v>2.0499999999999997E-2</c:v>
                </c:pt>
                <c:pt idx="338">
                  <c:v>2.0499999999999997E-2</c:v>
                </c:pt>
                <c:pt idx="339">
                  <c:v>2.0499999999999997E-2</c:v>
                </c:pt>
                <c:pt idx="340">
                  <c:v>2.0400000000000001E-2</c:v>
                </c:pt>
                <c:pt idx="341">
                  <c:v>2.0400000000000001E-2</c:v>
                </c:pt>
                <c:pt idx="342">
                  <c:v>2.0400000000000001E-2</c:v>
                </c:pt>
                <c:pt idx="343">
                  <c:v>2.0199999999999999E-2</c:v>
                </c:pt>
                <c:pt idx="344">
                  <c:v>1.9699999999999999E-2</c:v>
                </c:pt>
                <c:pt idx="345">
                  <c:v>1.9199999999999998E-2</c:v>
                </c:pt>
              </c:numCache>
            </c:numRef>
          </c:val>
          <c:smooth val="0"/>
          <c:extLst xmlns:c16r2="http://schemas.microsoft.com/office/drawing/2015/06/chart">
            <c:ext xmlns:c16="http://schemas.microsoft.com/office/drawing/2014/chart" uri="{C3380CC4-5D6E-409C-BE32-E72D297353CC}">
              <c16:uniqueId val="{00000002-84AC-4480-B19A-7CD670CA185F}"/>
            </c:ext>
          </c:extLst>
        </c:ser>
        <c:ser>
          <c:idx val="1"/>
          <c:order val="1"/>
          <c:tx>
            <c:strRef>
              <c:f>Sheet1!$C$1</c:f>
              <c:strCache>
                <c:ptCount val="1"/>
                <c:pt idx="0">
                  <c:v>30Y MMD</c:v>
                </c:pt>
              </c:strCache>
            </c:strRef>
          </c:tx>
          <c:spPr>
            <a:ln w="28575" cap="rnd">
              <a:solidFill>
                <a:schemeClr val="accent3">
                  <a:lumMod val="50000"/>
                </a:schemeClr>
              </a:solidFill>
              <a:round/>
            </a:ln>
            <a:effectLst/>
          </c:spPr>
          <c:marker>
            <c:symbol val="circle"/>
            <c:size val="7"/>
            <c:spPr>
              <a:solidFill>
                <a:schemeClr val="accent3">
                  <a:lumMod val="50000"/>
                </a:schemeClr>
              </a:solidFill>
              <a:ln w="9525">
                <a:solidFill>
                  <a:schemeClr val="accent3">
                    <a:lumMod val="50000"/>
                  </a:schemeClr>
                </a:solidFill>
              </a:ln>
              <a:effectLst/>
            </c:spPr>
          </c:marker>
          <c:cat>
            <c:numRef>
              <c:f>Sheet1!$A$2:$A$347</c:f>
              <c:numCache>
                <c:formatCode>m/d/yyyy</c:formatCode>
                <c:ptCount val="346"/>
                <c:pt idx="0">
                  <c:v>43040</c:v>
                </c:pt>
                <c:pt idx="1">
                  <c:v>43041</c:v>
                </c:pt>
                <c:pt idx="2">
                  <c:v>43042</c:v>
                </c:pt>
                <c:pt idx="3">
                  <c:v>43045</c:v>
                </c:pt>
                <c:pt idx="4">
                  <c:v>43046</c:v>
                </c:pt>
                <c:pt idx="5">
                  <c:v>43047</c:v>
                </c:pt>
                <c:pt idx="6">
                  <c:v>43048</c:v>
                </c:pt>
                <c:pt idx="7">
                  <c:v>43049</c:v>
                </c:pt>
                <c:pt idx="8">
                  <c:v>43052</c:v>
                </c:pt>
                <c:pt idx="9">
                  <c:v>43053</c:v>
                </c:pt>
                <c:pt idx="10">
                  <c:v>43054</c:v>
                </c:pt>
                <c:pt idx="11">
                  <c:v>43055</c:v>
                </c:pt>
                <c:pt idx="12">
                  <c:v>43056</c:v>
                </c:pt>
                <c:pt idx="13">
                  <c:v>43059</c:v>
                </c:pt>
                <c:pt idx="14">
                  <c:v>43060</c:v>
                </c:pt>
                <c:pt idx="15">
                  <c:v>43061</c:v>
                </c:pt>
                <c:pt idx="16">
                  <c:v>43063</c:v>
                </c:pt>
                <c:pt idx="17">
                  <c:v>43066</c:v>
                </c:pt>
                <c:pt idx="18">
                  <c:v>43067</c:v>
                </c:pt>
                <c:pt idx="19">
                  <c:v>43068</c:v>
                </c:pt>
                <c:pt idx="20">
                  <c:v>43069</c:v>
                </c:pt>
                <c:pt idx="21">
                  <c:v>43070</c:v>
                </c:pt>
                <c:pt idx="22">
                  <c:v>43073</c:v>
                </c:pt>
                <c:pt idx="23">
                  <c:v>43074</c:v>
                </c:pt>
                <c:pt idx="24">
                  <c:v>43075</c:v>
                </c:pt>
                <c:pt idx="25">
                  <c:v>43076</c:v>
                </c:pt>
                <c:pt idx="26">
                  <c:v>43077</c:v>
                </c:pt>
                <c:pt idx="27">
                  <c:v>43080</c:v>
                </c:pt>
                <c:pt idx="28">
                  <c:v>43081</c:v>
                </c:pt>
                <c:pt idx="29">
                  <c:v>43082</c:v>
                </c:pt>
                <c:pt idx="30">
                  <c:v>43083</c:v>
                </c:pt>
                <c:pt idx="31">
                  <c:v>43084</c:v>
                </c:pt>
                <c:pt idx="32">
                  <c:v>43087</c:v>
                </c:pt>
                <c:pt idx="33">
                  <c:v>43088</c:v>
                </c:pt>
                <c:pt idx="34">
                  <c:v>43089</c:v>
                </c:pt>
                <c:pt idx="35">
                  <c:v>43090</c:v>
                </c:pt>
                <c:pt idx="36">
                  <c:v>43091</c:v>
                </c:pt>
                <c:pt idx="37">
                  <c:v>43095</c:v>
                </c:pt>
                <c:pt idx="38">
                  <c:v>43096</c:v>
                </c:pt>
                <c:pt idx="39">
                  <c:v>43097</c:v>
                </c:pt>
                <c:pt idx="40">
                  <c:v>43098</c:v>
                </c:pt>
                <c:pt idx="41">
                  <c:v>43102</c:v>
                </c:pt>
                <c:pt idx="42">
                  <c:v>43103</c:v>
                </c:pt>
                <c:pt idx="43">
                  <c:v>43104</c:v>
                </c:pt>
                <c:pt idx="44">
                  <c:v>43105</c:v>
                </c:pt>
                <c:pt idx="45">
                  <c:v>43108</c:v>
                </c:pt>
                <c:pt idx="46">
                  <c:v>43109</c:v>
                </c:pt>
                <c:pt idx="47">
                  <c:v>43110</c:v>
                </c:pt>
                <c:pt idx="48">
                  <c:v>43111</c:v>
                </c:pt>
                <c:pt idx="49">
                  <c:v>43112</c:v>
                </c:pt>
                <c:pt idx="50">
                  <c:v>43116</c:v>
                </c:pt>
                <c:pt idx="51">
                  <c:v>43117</c:v>
                </c:pt>
                <c:pt idx="52">
                  <c:v>43118</c:v>
                </c:pt>
                <c:pt idx="53">
                  <c:v>43119</c:v>
                </c:pt>
                <c:pt idx="54">
                  <c:v>43122</c:v>
                </c:pt>
                <c:pt idx="55">
                  <c:v>43123</c:v>
                </c:pt>
                <c:pt idx="56">
                  <c:v>43124</c:v>
                </c:pt>
                <c:pt idx="57">
                  <c:v>43125</c:v>
                </c:pt>
                <c:pt idx="58">
                  <c:v>43126</c:v>
                </c:pt>
                <c:pt idx="59">
                  <c:v>43129</c:v>
                </c:pt>
                <c:pt idx="60">
                  <c:v>43130</c:v>
                </c:pt>
                <c:pt idx="61">
                  <c:v>43131</c:v>
                </c:pt>
                <c:pt idx="62">
                  <c:v>43132</c:v>
                </c:pt>
                <c:pt idx="63">
                  <c:v>43133</c:v>
                </c:pt>
                <c:pt idx="64">
                  <c:v>43136</c:v>
                </c:pt>
                <c:pt idx="65">
                  <c:v>43137</c:v>
                </c:pt>
                <c:pt idx="66">
                  <c:v>43138</c:v>
                </c:pt>
                <c:pt idx="67">
                  <c:v>43139</c:v>
                </c:pt>
                <c:pt idx="68">
                  <c:v>43140</c:v>
                </c:pt>
                <c:pt idx="69">
                  <c:v>43143</c:v>
                </c:pt>
                <c:pt idx="70">
                  <c:v>43144</c:v>
                </c:pt>
                <c:pt idx="71">
                  <c:v>43145</c:v>
                </c:pt>
                <c:pt idx="72">
                  <c:v>43146</c:v>
                </c:pt>
                <c:pt idx="73">
                  <c:v>43147</c:v>
                </c:pt>
                <c:pt idx="74">
                  <c:v>43151</c:v>
                </c:pt>
                <c:pt idx="75">
                  <c:v>43152</c:v>
                </c:pt>
                <c:pt idx="76">
                  <c:v>43153</c:v>
                </c:pt>
                <c:pt idx="77">
                  <c:v>43154</c:v>
                </c:pt>
                <c:pt idx="78">
                  <c:v>43157</c:v>
                </c:pt>
                <c:pt idx="79">
                  <c:v>43158</c:v>
                </c:pt>
                <c:pt idx="80">
                  <c:v>43159</c:v>
                </c:pt>
                <c:pt idx="81">
                  <c:v>43160</c:v>
                </c:pt>
                <c:pt idx="82">
                  <c:v>43161</c:v>
                </c:pt>
                <c:pt idx="83">
                  <c:v>43164</c:v>
                </c:pt>
                <c:pt idx="84">
                  <c:v>43165</c:v>
                </c:pt>
                <c:pt idx="85">
                  <c:v>43166</c:v>
                </c:pt>
                <c:pt idx="86">
                  <c:v>43167</c:v>
                </c:pt>
                <c:pt idx="87">
                  <c:v>43168</c:v>
                </c:pt>
                <c:pt idx="88">
                  <c:v>43171</c:v>
                </c:pt>
                <c:pt idx="89">
                  <c:v>43172</c:v>
                </c:pt>
                <c:pt idx="90">
                  <c:v>43173</c:v>
                </c:pt>
                <c:pt idx="91">
                  <c:v>43174</c:v>
                </c:pt>
                <c:pt idx="92">
                  <c:v>43175</c:v>
                </c:pt>
                <c:pt idx="93">
                  <c:v>43178</c:v>
                </c:pt>
                <c:pt idx="94">
                  <c:v>43179</c:v>
                </c:pt>
                <c:pt idx="95">
                  <c:v>43180</c:v>
                </c:pt>
                <c:pt idx="96">
                  <c:v>43181</c:v>
                </c:pt>
                <c:pt idx="97">
                  <c:v>43182</c:v>
                </c:pt>
                <c:pt idx="98">
                  <c:v>43185</c:v>
                </c:pt>
                <c:pt idx="99">
                  <c:v>43186</c:v>
                </c:pt>
                <c:pt idx="100">
                  <c:v>43187</c:v>
                </c:pt>
                <c:pt idx="101">
                  <c:v>43188</c:v>
                </c:pt>
                <c:pt idx="102">
                  <c:v>43192</c:v>
                </c:pt>
                <c:pt idx="103">
                  <c:v>43193</c:v>
                </c:pt>
                <c:pt idx="104">
                  <c:v>43194</c:v>
                </c:pt>
                <c:pt idx="105">
                  <c:v>43195</c:v>
                </c:pt>
                <c:pt idx="106">
                  <c:v>43196</c:v>
                </c:pt>
                <c:pt idx="107">
                  <c:v>43199</c:v>
                </c:pt>
                <c:pt idx="108">
                  <c:v>43200</c:v>
                </c:pt>
                <c:pt idx="109">
                  <c:v>43201</c:v>
                </c:pt>
                <c:pt idx="110">
                  <c:v>43202</c:v>
                </c:pt>
                <c:pt idx="111">
                  <c:v>43203</c:v>
                </c:pt>
                <c:pt idx="112">
                  <c:v>43206</c:v>
                </c:pt>
                <c:pt idx="113">
                  <c:v>43207</c:v>
                </c:pt>
                <c:pt idx="114">
                  <c:v>43208</c:v>
                </c:pt>
                <c:pt idx="115">
                  <c:v>43209</c:v>
                </c:pt>
                <c:pt idx="116">
                  <c:v>43210</c:v>
                </c:pt>
                <c:pt idx="117">
                  <c:v>43213</c:v>
                </c:pt>
                <c:pt idx="118">
                  <c:v>43214</c:v>
                </c:pt>
                <c:pt idx="119">
                  <c:v>43215</c:v>
                </c:pt>
                <c:pt idx="120">
                  <c:v>43216</c:v>
                </c:pt>
                <c:pt idx="121">
                  <c:v>43217</c:v>
                </c:pt>
                <c:pt idx="122">
                  <c:v>43220</c:v>
                </c:pt>
                <c:pt idx="123">
                  <c:v>43221</c:v>
                </c:pt>
                <c:pt idx="124">
                  <c:v>43222</c:v>
                </c:pt>
                <c:pt idx="125">
                  <c:v>43223</c:v>
                </c:pt>
                <c:pt idx="126">
                  <c:v>43224</c:v>
                </c:pt>
                <c:pt idx="127">
                  <c:v>43227</c:v>
                </c:pt>
                <c:pt idx="128">
                  <c:v>43228</c:v>
                </c:pt>
                <c:pt idx="129">
                  <c:v>43229</c:v>
                </c:pt>
                <c:pt idx="130">
                  <c:v>43230</c:v>
                </c:pt>
                <c:pt idx="131">
                  <c:v>43231</c:v>
                </c:pt>
                <c:pt idx="132">
                  <c:v>43234</c:v>
                </c:pt>
                <c:pt idx="133">
                  <c:v>43235</c:v>
                </c:pt>
                <c:pt idx="134">
                  <c:v>43236</c:v>
                </c:pt>
                <c:pt idx="135">
                  <c:v>43237</c:v>
                </c:pt>
                <c:pt idx="136">
                  <c:v>43238</c:v>
                </c:pt>
                <c:pt idx="137">
                  <c:v>43241</c:v>
                </c:pt>
                <c:pt idx="138">
                  <c:v>43242</c:v>
                </c:pt>
                <c:pt idx="139">
                  <c:v>43243</c:v>
                </c:pt>
                <c:pt idx="140">
                  <c:v>43244</c:v>
                </c:pt>
                <c:pt idx="141">
                  <c:v>43245</c:v>
                </c:pt>
                <c:pt idx="142">
                  <c:v>43249</c:v>
                </c:pt>
                <c:pt idx="143">
                  <c:v>43250</c:v>
                </c:pt>
                <c:pt idx="144">
                  <c:v>43251</c:v>
                </c:pt>
                <c:pt idx="145">
                  <c:v>43252</c:v>
                </c:pt>
                <c:pt idx="146">
                  <c:v>43255</c:v>
                </c:pt>
                <c:pt idx="147">
                  <c:v>43256</c:v>
                </c:pt>
                <c:pt idx="148">
                  <c:v>43257</c:v>
                </c:pt>
                <c:pt idx="149">
                  <c:v>43258</c:v>
                </c:pt>
                <c:pt idx="150">
                  <c:v>43259</c:v>
                </c:pt>
                <c:pt idx="151">
                  <c:v>43262</c:v>
                </c:pt>
                <c:pt idx="152">
                  <c:v>43263</c:v>
                </c:pt>
                <c:pt idx="153">
                  <c:v>43264</c:v>
                </c:pt>
                <c:pt idx="154">
                  <c:v>43265</c:v>
                </c:pt>
                <c:pt idx="155">
                  <c:v>43266</c:v>
                </c:pt>
                <c:pt idx="156">
                  <c:v>43269</c:v>
                </c:pt>
                <c:pt idx="157">
                  <c:v>43270</c:v>
                </c:pt>
                <c:pt idx="158">
                  <c:v>43271</c:v>
                </c:pt>
                <c:pt idx="159">
                  <c:v>43272</c:v>
                </c:pt>
                <c:pt idx="160">
                  <c:v>43273</c:v>
                </c:pt>
                <c:pt idx="161">
                  <c:v>43276</c:v>
                </c:pt>
                <c:pt idx="162">
                  <c:v>43277</c:v>
                </c:pt>
                <c:pt idx="163">
                  <c:v>43278</c:v>
                </c:pt>
                <c:pt idx="164">
                  <c:v>43279</c:v>
                </c:pt>
                <c:pt idx="165">
                  <c:v>43280</c:v>
                </c:pt>
                <c:pt idx="166">
                  <c:v>43283</c:v>
                </c:pt>
                <c:pt idx="167">
                  <c:v>43284</c:v>
                </c:pt>
                <c:pt idx="168">
                  <c:v>43286</c:v>
                </c:pt>
                <c:pt idx="169">
                  <c:v>43287</c:v>
                </c:pt>
                <c:pt idx="170">
                  <c:v>43290</c:v>
                </c:pt>
                <c:pt idx="171">
                  <c:v>43291</c:v>
                </c:pt>
                <c:pt idx="172">
                  <c:v>43292</c:v>
                </c:pt>
                <c:pt idx="173">
                  <c:v>43293</c:v>
                </c:pt>
                <c:pt idx="174">
                  <c:v>43294</c:v>
                </c:pt>
                <c:pt idx="175">
                  <c:v>43297</c:v>
                </c:pt>
                <c:pt idx="176">
                  <c:v>43298</c:v>
                </c:pt>
                <c:pt idx="177">
                  <c:v>43299</c:v>
                </c:pt>
                <c:pt idx="178">
                  <c:v>43300</c:v>
                </c:pt>
                <c:pt idx="179">
                  <c:v>43301</c:v>
                </c:pt>
                <c:pt idx="180">
                  <c:v>43304</c:v>
                </c:pt>
                <c:pt idx="181">
                  <c:v>43305</c:v>
                </c:pt>
                <c:pt idx="182">
                  <c:v>43306</c:v>
                </c:pt>
                <c:pt idx="183">
                  <c:v>43307</c:v>
                </c:pt>
                <c:pt idx="184">
                  <c:v>43308</c:v>
                </c:pt>
                <c:pt idx="185">
                  <c:v>43311</c:v>
                </c:pt>
                <c:pt idx="186">
                  <c:v>43312</c:v>
                </c:pt>
                <c:pt idx="187">
                  <c:v>43313</c:v>
                </c:pt>
                <c:pt idx="188">
                  <c:v>43314</c:v>
                </c:pt>
                <c:pt idx="189">
                  <c:v>43315</c:v>
                </c:pt>
                <c:pt idx="190">
                  <c:v>43318</c:v>
                </c:pt>
                <c:pt idx="191">
                  <c:v>43319</c:v>
                </c:pt>
                <c:pt idx="192">
                  <c:v>43320</c:v>
                </c:pt>
                <c:pt idx="193">
                  <c:v>43321</c:v>
                </c:pt>
                <c:pt idx="194">
                  <c:v>43322</c:v>
                </c:pt>
                <c:pt idx="195">
                  <c:v>43325</c:v>
                </c:pt>
                <c:pt idx="196">
                  <c:v>43326</c:v>
                </c:pt>
                <c:pt idx="197">
                  <c:v>43327</c:v>
                </c:pt>
                <c:pt idx="198">
                  <c:v>43328</c:v>
                </c:pt>
                <c:pt idx="199">
                  <c:v>43329</c:v>
                </c:pt>
                <c:pt idx="200">
                  <c:v>43332</c:v>
                </c:pt>
                <c:pt idx="201">
                  <c:v>43333</c:v>
                </c:pt>
                <c:pt idx="202">
                  <c:v>43334</c:v>
                </c:pt>
                <c:pt idx="203">
                  <c:v>43335</c:v>
                </c:pt>
                <c:pt idx="204">
                  <c:v>43336</c:v>
                </c:pt>
                <c:pt idx="205">
                  <c:v>43339</c:v>
                </c:pt>
                <c:pt idx="206">
                  <c:v>43340</c:v>
                </c:pt>
                <c:pt idx="207">
                  <c:v>43341</c:v>
                </c:pt>
                <c:pt idx="208">
                  <c:v>43342</c:v>
                </c:pt>
                <c:pt idx="209">
                  <c:v>43343</c:v>
                </c:pt>
                <c:pt idx="210">
                  <c:v>43347</c:v>
                </c:pt>
                <c:pt idx="211">
                  <c:v>43348</c:v>
                </c:pt>
                <c:pt idx="212">
                  <c:v>43349</c:v>
                </c:pt>
                <c:pt idx="213">
                  <c:v>43350</c:v>
                </c:pt>
                <c:pt idx="214">
                  <c:v>43353</c:v>
                </c:pt>
                <c:pt idx="215">
                  <c:v>43354</c:v>
                </c:pt>
                <c:pt idx="216">
                  <c:v>43355</c:v>
                </c:pt>
                <c:pt idx="217">
                  <c:v>43356</c:v>
                </c:pt>
                <c:pt idx="218">
                  <c:v>43357</c:v>
                </c:pt>
                <c:pt idx="219">
                  <c:v>43360</c:v>
                </c:pt>
                <c:pt idx="220">
                  <c:v>43361</c:v>
                </c:pt>
                <c:pt idx="221">
                  <c:v>43362</c:v>
                </c:pt>
                <c:pt idx="222">
                  <c:v>43363</c:v>
                </c:pt>
                <c:pt idx="223">
                  <c:v>43364</c:v>
                </c:pt>
                <c:pt idx="224">
                  <c:v>43367</c:v>
                </c:pt>
                <c:pt idx="225">
                  <c:v>43368</c:v>
                </c:pt>
                <c:pt idx="226">
                  <c:v>43369</c:v>
                </c:pt>
                <c:pt idx="227">
                  <c:v>43370</c:v>
                </c:pt>
                <c:pt idx="228">
                  <c:v>43371</c:v>
                </c:pt>
                <c:pt idx="229">
                  <c:v>43374</c:v>
                </c:pt>
                <c:pt idx="230">
                  <c:v>43375</c:v>
                </c:pt>
                <c:pt idx="231">
                  <c:v>43376</c:v>
                </c:pt>
                <c:pt idx="232">
                  <c:v>43377</c:v>
                </c:pt>
                <c:pt idx="233">
                  <c:v>43378</c:v>
                </c:pt>
                <c:pt idx="234">
                  <c:v>43382</c:v>
                </c:pt>
                <c:pt idx="235">
                  <c:v>43383</c:v>
                </c:pt>
                <c:pt idx="236">
                  <c:v>43384</c:v>
                </c:pt>
                <c:pt idx="237">
                  <c:v>43385</c:v>
                </c:pt>
                <c:pt idx="238">
                  <c:v>43388</c:v>
                </c:pt>
                <c:pt idx="239">
                  <c:v>43389</c:v>
                </c:pt>
                <c:pt idx="240">
                  <c:v>43390</c:v>
                </c:pt>
                <c:pt idx="241">
                  <c:v>43391</c:v>
                </c:pt>
                <c:pt idx="242">
                  <c:v>43392</c:v>
                </c:pt>
                <c:pt idx="243">
                  <c:v>43395</c:v>
                </c:pt>
                <c:pt idx="244">
                  <c:v>43396</c:v>
                </c:pt>
                <c:pt idx="245">
                  <c:v>43397</c:v>
                </c:pt>
                <c:pt idx="246">
                  <c:v>43398</c:v>
                </c:pt>
                <c:pt idx="247">
                  <c:v>43399</c:v>
                </c:pt>
                <c:pt idx="248">
                  <c:v>43402</c:v>
                </c:pt>
                <c:pt idx="249">
                  <c:v>43403</c:v>
                </c:pt>
                <c:pt idx="250">
                  <c:v>43404</c:v>
                </c:pt>
                <c:pt idx="251">
                  <c:v>43405</c:v>
                </c:pt>
                <c:pt idx="252">
                  <c:v>43406</c:v>
                </c:pt>
                <c:pt idx="253">
                  <c:v>43409</c:v>
                </c:pt>
                <c:pt idx="254">
                  <c:v>43410</c:v>
                </c:pt>
                <c:pt idx="255">
                  <c:v>43411</c:v>
                </c:pt>
                <c:pt idx="256">
                  <c:v>43412</c:v>
                </c:pt>
                <c:pt idx="257">
                  <c:v>43413</c:v>
                </c:pt>
                <c:pt idx="258">
                  <c:v>43417</c:v>
                </c:pt>
                <c:pt idx="259">
                  <c:v>43418</c:v>
                </c:pt>
                <c:pt idx="260">
                  <c:v>43419</c:v>
                </c:pt>
                <c:pt idx="261">
                  <c:v>43420</c:v>
                </c:pt>
                <c:pt idx="262">
                  <c:v>43423</c:v>
                </c:pt>
                <c:pt idx="263">
                  <c:v>43424</c:v>
                </c:pt>
                <c:pt idx="264">
                  <c:v>43425</c:v>
                </c:pt>
                <c:pt idx="265">
                  <c:v>43427</c:v>
                </c:pt>
                <c:pt idx="266">
                  <c:v>43430</c:v>
                </c:pt>
                <c:pt idx="267">
                  <c:v>43431</c:v>
                </c:pt>
                <c:pt idx="268">
                  <c:v>43432</c:v>
                </c:pt>
                <c:pt idx="269">
                  <c:v>43433</c:v>
                </c:pt>
                <c:pt idx="270">
                  <c:v>43434</c:v>
                </c:pt>
                <c:pt idx="271">
                  <c:v>43437</c:v>
                </c:pt>
                <c:pt idx="272">
                  <c:v>43438</c:v>
                </c:pt>
                <c:pt idx="273">
                  <c:v>43440</c:v>
                </c:pt>
                <c:pt idx="274">
                  <c:v>43441</c:v>
                </c:pt>
                <c:pt idx="275">
                  <c:v>43444</c:v>
                </c:pt>
                <c:pt idx="276">
                  <c:v>43445</c:v>
                </c:pt>
                <c:pt idx="277">
                  <c:v>43446</c:v>
                </c:pt>
                <c:pt idx="278">
                  <c:v>43447</c:v>
                </c:pt>
                <c:pt idx="279">
                  <c:v>43448</c:v>
                </c:pt>
                <c:pt idx="280">
                  <c:v>43451</c:v>
                </c:pt>
                <c:pt idx="281">
                  <c:v>43452</c:v>
                </c:pt>
                <c:pt idx="282">
                  <c:v>43453</c:v>
                </c:pt>
                <c:pt idx="283">
                  <c:v>43454</c:v>
                </c:pt>
                <c:pt idx="284">
                  <c:v>43455</c:v>
                </c:pt>
                <c:pt idx="285">
                  <c:v>43458</c:v>
                </c:pt>
                <c:pt idx="286">
                  <c:v>43460</c:v>
                </c:pt>
                <c:pt idx="287">
                  <c:v>43461</c:v>
                </c:pt>
                <c:pt idx="288">
                  <c:v>43462</c:v>
                </c:pt>
                <c:pt idx="289">
                  <c:v>43465</c:v>
                </c:pt>
                <c:pt idx="290">
                  <c:v>43467</c:v>
                </c:pt>
                <c:pt idx="291">
                  <c:v>43468</c:v>
                </c:pt>
                <c:pt idx="292">
                  <c:v>43469</c:v>
                </c:pt>
                <c:pt idx="293">
                  <c:v>43472</c:v>
                </c:pt>
                <c:pt idx="294">
                  <c:v>43473</c:v>
                </c:pt>
                <c:pt idx="295">
                  <c:v>43474</c:v>
                </c:pt>
                <c:pt idx="296">
                  <c:v>43475</c:v>
                </c:pt>
                <c:pt idx="297">
                  <c:v>43476</c:v>
                </c:pt>
                <c:pt idx="298">
                  <c:v>43479</c:v>
                </c:pt>
                <c:pt idx="299">
                  <c:v>43480</c:v>
                </c:pt>
                <c:pt idx="300">
                  <c:v>43481</c:v>
                </c:pt>
                <c:pt idx="301">
                  <c:v>43482</c:v>
                </c:pt>
                <c:pt idx="302">
                  <c:v>43483</c:v>
                </c:pt>
                <c:pt idx="303">
                  <c:v>43487</c:v>
                </c:pt>
                <c:pt idx="304">
                  <c:v>43488</c:v>
                </c:pt>
                <c:pt idx="305">
                  <c:v>43489</c:v>
                </c:pt>
                <c:pt idx="306">
                  <c:v>43490</c:v>
                </c:pt>
                <c:pt idx="307">
                  <c:v>43493</c:v>
                </c:pt>
                <c:pt idx="308">
                  <c:v>43494</c:v>
                </c:pt>
                <c:pt idx="309">
                  <c:v>43495</c:v>
                </c:pt>
                <c:pt idx="310">
                  <c:v>43496</c:v>
                </c:pt>
                <c:pt idx="311">
                  <c:v>43497</c:v>
                </c:pt>
                <c:pt idx="312">
                  <c:v>43500</c:v>
                </c:pt>
                <c:pt idx="313">
                  <c:v>43501</c:v>
                </c:pt>
                <c:pt idx="314">
                  <c:v>43502</c:v>
                </c:pt>
                <c:pt idx="315">
                  <c:v>43503</c:v>
                </c:pt>
                <c:pt idx="316">
                  <c:v>43504</c:v>
                </c:pt>
                <c:pt idx="317">
                  <c:v>43507</c:v>
                </c:pt>
                <c:pt idx="318">
                  <c:v>43508</c:v>
                </c:pt>
                <c:pt idx="319">
                  <c:v>43509</c:v>
                </c:pt>
                <c:pt idx="320">
                  <c:v>43510</c:v>
                </c:pt>
                <c:pt idx="321">
                  <c:v>43511</c:v>
                </c:pt>
                <c:pt idx="322">
                  <c:v>43515</c:v>
                </c:pt>
                <c:pt idx="323">
                  <c:v>43516</c:v>
                </c:pt>
                <c:pt idx="324">
                  <c:v>43517</c:v>
                </c:pt>
                <c:pt idx="325">
                  <c:v>43518</c:v>
                </c:pt>
                <c:pt idx="326">
                  <c:v>43521</c:v>
                </c:pt>
                <c:pt idx="327">
                  <c:v>43522</c:v>
                </c:pt>
                <c:pt idx="328">
                  <c:v>43523</c:v>
                </c:pt>
                <c:pt idx="329">
                  <c:v>43524</c:v>
                </c:pt>
                <c:pt idx="330">
                  <c:v>43525</c:v>
                </c:pt>
                <c:pt idx="331">
                  <c:v>43528</c:v>
                </c:pt>
                <c:pt idx="332">
                  <c:v>43529</c:v>
                </c:pt>
                <c:pt idx="333">
                  <c:v>43530</c:v>
                </c:pt>
                <c:pt idx="334">
                  <c:v>43531</c:v>
                </c:pt>
                <c:pt idx="335">
                  <c:v>43532</c:v>
                </c:pt>
                <c:pt idx="336">
                  <c:v>43535</c:v>
                </c:pt>
                <c:pt idx="337">
                  <c:v>43536</c:v>
                </c:pt>
                <c:pt idx="338">
                  <c:v>43537</c:v>
                </c:pt>
                <c:pt idx="339">
                  <c:v>43538</c:v>
                </c:pt>
                <c:pt idx="340">
                  <c:v>43539</c:v>
                </c:pt>
                <c:pt idx="341">
                  <c:v>43542</c:v>
                </c:pt>
                <c:pt idx="342">
                  <c:v>43543</c:v>
                </c:pt>
                <c:pt idx="343">
                  <c:v>43544</c:v>
                </c:pt>
                <c:pt idx="344">
                  <c:v>43545</c:v>
                </c:pt>
                <c:pt idx="345">
                  <c:v>43546</c:v>
                </c:pt>
              </c:numCache>
            </c:numRef>
          </c:cat>
          <c:val>
            <c:numRef>
              <c:f>Sheet1!$C$2:$C$347</c:f>
              <c:numCache>
                <c:formatCode>0.00%</c:formatCode>
                <c:ptCount val="346"/>
                <c:pt idx="0">
                  <c:v>2.8199999999999999E-2</c:v>
                </c:pt>
                <c:pt idx="1">
                  <c:v>2.7999999999999997E-2</c:v>
                </c:pt>
                <c:pt idx="2">
                  <c:v>2.75E-2</c:v>
                </c:pt>
                <c:pt idx="3">
                  <c:v>2.6800000000000001E-2</c:v>
                </c:pt>
                <c:pt idx="4">
                  <c:v>2.6000000000000002E-2</c:v>
                </c:pt>
                <c:pt idx="5">
                  <c:v>2.58E-2</c:v>
                </c:pt>
                <c:pt idx="6">
                  <c:v>2.6200000000000001E-2</c:v>
                </c:pt>
                <c:pt idx="7">
                  <c:v>2.6800000000000001E-2</c:v>
                </c:pt>
                <c:pt idx="8">
                  <c:v>2.69E-2</c:v>
                </c:pt>
                <c:pt idx="9">
                  <c:v>2.7000000000000003E-2</c:v>
                </c:pt>
                <c:pt idx="10">
                  <c:v>2.6800000000000001E-2</c:v>
                </c:pt>
                <c:pt idx="11">
                  <c:v>2.69E-2</c:v>
                </c:pt>
                <c:pt idx="12">
                  <c:v>2.69E-2</c:v>
                </c:pt>
                <c:pt idx="13">
                  <c:v>2.7000000000000003E-2</c:v>
                </c:pt>
                <c:pt idx="14">
                  <c:v>2.7300000000000001E-2</c:v>
                </c:pt>
                <c:pt idx="15">
                  <c:v>2.76E-2</c:v>
                </c:pt>
                <c:pt idx="16">
                  <c:v>2.76E-2</c:v>
                </c:pt>
                <c:pt idx="17">
                  <c:v>2.7900000000000001E-2</c:v>
                </c:pt>
                <c:pt idx="18">
                  <c:v>2.8199999999999999E-2</c:v>
                </c:pt>
                <c:pt idx="19">
                  <c:v>2.8500000000000001E-2</c:v>
                </c:pt>
                <c:pt idx="20">
                  <c:v>2.7900000000000001E-2</c:v>
                </c:pt>
                <c:pt idx="21">
                  <c:v>2.6800000000000001E-2</c:v>
                </c:pt>
                <c:pt idx="22">
                  <c:v>2.6599999999999999E-2</c:v>
                </c:pt>
                <c:pt idx="23">
                  <c:v>2.58E-2</c:v>
                </c:pt>
                <c:pt idx="24">
                  <c:v>2.46E-2</c:v>
                </c:pt>
                <c:pt idx="25">
                  <c:v>2.4899999999999999E-2</c:v>
                </c:pt>
                <c:pt idx="26">
                  <c:v>2.5600000000000001E-2</c:v>
                </c:pt>
                <c:pt idx="27">
                  <c:v>2.64E-2</c:v>
                </c:pt>
                <c:pt idx="28">
                  <c:v>2.6800000000000001E-2</c:v>
                </c:pt>
                <c:pt idx="29">
                  <c:v>2.6099999999999998E-2</c:v>
                </c:pt>
                <c:pt idx="30">
                  <c:v>2.5699999999999997E-2</c:v>
                </c:pt>
                <c:pt idx="31">
                  <c:v>2.58E-2</c:v>
                </c:pt>
                <c:pt idx="32">
                  <c:v>2.6200000000000001E-2</c:v>
                </c:pt>
                <c:pt idx="33">
                  <c:v>2.6800000000000001E-2</c:v>
                </c:pt>
                <c:pt idx="34">
                  <c:v>2.7300000000000001E-2</c:v>
                </c:pt>
                <c:pt idx="35">
                  <c:v>2.7000000000000003E-2</c:v>
                </c:pt>
                <c:pt idx="36">
                  <c:v>2.6800000000000001E-2</c:v>
                </c:pt>
                <c:pt idx="37">
                  <c:v>2.63E-2</c:v>
                </c:pt>
                <c:pt idx="38">
                  <c:v>2.58E-2</c:v>
                </c:pt>
                <c:pt idx="39">
                  <c:v>2.5499999999999998E-2</c:v>
                </c:pt>
                <c:pt idx="40">
                  <c:v>2.5399999999999999E-2</c:v>
                </c:pt>
                <c:pt idx="41">
                  <c:v>2.5499999999999998E-2</c:v>
                </c:pt>
                <c:pt idx="42">
                  <c:v>2.5499999999999998E-2</c:v>
                </c:pt>
                <c:pt idx="43">
                  <c:v>2.5600000000000001E-2</c:v>
                </c:pt>
                <c:pt idx="44">
                  <c:v>2.58E-2</c:v>
                </c:pt>
                <c:pt idx="45">
                  <c:v>2.5899999999999999E-2</c:v>
                </c:pt>
                <c:pt idx="46">
                  <c:v>2.64E-2</c:v>
                </c:pt>
                <c:pt idx="47" formatCode="0.000%">
                  <c:v>2.7200000000000002E-2</c:v>
                </c:pt>
                <c:pt idx="48" formatCode="0.000%">
                  <c:v>2.7099999999999999E-2</c:v>
                </c:pt>
                <c:pt idx="49" formatCode="0.000%">
                  <c:v>2.7099999999999999E-2</c:v>
                </c:pt>
                <c:pt idx="50">
                  <c:v>2.69E-2</c:v>
                </c:pt>
                <c:pt idx="51">
                  <c:v>2.69E-2</c:v>
                </c:pt>
                <c:pt idx="52">
                  <c:v>2.7099999999999999E-2</c:v>
                </c:pt>
                <c:pt idx="53">
                  <c:v>2.7300000000000001E-2</c:v>
                </c:pt>
                <c:pt idx="54">
                  <c:v>2.7400000000000001E-2</c:v>
                </c:pt>
                <c:pt idx="55">
                  <c:v>2.7300000000000001E-2</c:v>
                </c:pt>
                <c:pt idx="56">
                  <c:v>2.7799999999999998E-2</c:v>
                </c:pt>
                <c:pt idx="57">
                  <c:v>2.7799999999999998E-2</c:v>
                </c:pt>
                <c:pt idx="58">
                  <c:v>2.81E-2</c:v>
                </c:pt>
                <c:pt idx="59">
                  <c:v>2.86E-2</c:v>
                </c:pt>
                <c:pt idx="60">
                  <c:v>2.86E-2</c:v>
                </c:pt>
                <c:pt idx="61">
                  <c:v>2.9100000000000001E-2</c:v>
                </c:pt>
                <c:pt idx="62">
                  <c:v>2.9300000000000003E-2</c:v>
                </c:pt>
                <c:pt idx="63">
                  <c:v>0.03</c:v>
                </c:pt>
                <c:pt idx="64">
                  <c:v>3.0099999999999998E-2</c:v>
                </c:pt>
                <c:pt idx="65">
                  <c:v>2.92E-2</c:v>
                </c:pt>
                <c:pt idx="66">
                  <c:v>2.9399999999999999E-2</c:v>
                </c:pt>
                <c:pt idx="67">
                  <c:v>2.9700000000000001E-2</c:v>
                </c:pt>
                <c:pt idx="68">
                  <c:v>2.9700000000000001E-2</c:v>
                </c:pt>
                <c:pt idx="69">
                  <c:v>2.9700000000000001E-2</c:v>
                </c:pt>
                <c:pt idx="70">
                  <c:v>2.98E-2</c:v>
                </c:pt>
                <c:pt idx="71">
                  <c:v>3.0299999999999997E-2</c:v>
                </c:pt>
                <c:pt idx="72">
                  <c:v>3.0299999999999997E-2</c:v>
                </c:pt>
                <c:pt idx="73">
                  <c:v>3.0200000000000001E-2</c:v>
                </c:pt>
                <c:pt idx="74">
                  <c:v>3.0300000000000001E-2</c:v>
                </c:pt>
                <c:pt idx="75">
                  <c:v>3.0499999999999999E-2</c:v>
                </c:pt>
                <c:pt idx="76">
                  <c:v>3.0499999999999999E-2</c:v>
                </c:pt>
                <c:pt idx="77">
                  <c:v>3.0300000000000001E-2</c:v>
                </c:pt>
                <c:pt idx="78">
                  <c:v>3.0300000000000001E-2</c:v>
                </c:pt>
                <c:pt idx="79">
                  <c:v>3.0600000000000002E-2</c:v>
                </c:pt>
                <c:pt idx="80">
                  <c:v>3.0600000000000002E-2</c:v>
                </c:pt>
                <c:pt idx="81">
                  <c:v>3.0200000000000001E-2</c:v>
                </c:pt>
                <c:pt idx="82">
                  <c:v>3.0299999999999997E-2</c:v>
                </c:pt>
                <c:pt idx="83">
                  <c:v>3.0499999999999999E-2</c:v>
                </c:pt>
                <c:pt idx="84">
                  <c:v>3.0499999999999999E-2</c:v>
                </c:pt>
                <c:pt idx="85">
                  <c:v>3.0499999999999999E-2</c:v>
                </c:pt>
                <c:pt idx="86">
                  <c:v>3.0499999999999999E-2</c:v>
                </c:pt>
                <c:pt idx="87">
                  <c:v>3.0700000000000002E-2</c:v>
                </c:pt>
                <c:pt idx="88">
                  <c:v>3.0699999999999998E-2</c:v>
                </c:pt>
                <c:pt idx="89">
                  <c:v>3.0699999999999998E-2</c:v>
                </c:pt>
                <c:pt idx="90">
                  <c:v>3.0499999999999999E-2</c:v>
                </c:pt>
                <c:pt idx="91">
                  <c:v>3.04E-2</c:v>
                </c:pt>
                <c:pt idx="92">
                  <c:v>3.0299999999999997E-2</c:v>
                </c:pt>
                <c:pt idx="93">
                  <c:v>3.0299999999999997E-2</c:v>
                </c:pt>
                <c:pt idx="94">
                  <c:v>3.04E-2</c:v>
                </c:pt>
                <c:pt idx="95">
                  <c:v>3.0499999999999999E-2</c:v>
                </c:pt>
                <c:pt idx="96">
                  <c:v>0.03</c:v>
                </c:pt>
                <c:pt idx="97">
                  <c:v>0.03</c:v>
                </c:pt>
                <c:pt idx="98">
                  <c:v>0.03</c:v>
                </c:pt>
                <c:pt idx="99">
                  <c:v>2.9900000000000003E-2</c:v>
                </c:pt>
                <c:pt idx="100">
                  <c:v>2.9700000000000001E-2</c:v>
                </c:pt>
                <c:pt idx="101">
                  <c:v>2.9500000000000002E-2</c:v>
                </c:pt>
                <c:pt idx="102">
                  <c:v>2.9399999999999999E-2</c:v>
                </c:pt>
                <c:pt idx="103">
                  <c:v>2.9600000000000001E-2</c:v>
                </c:pt>
                <c:pt idx="104">
                  <c:v>2.9600000000000001E-2</c:v>
                </c:pt>
                <c:pt idx="105">
                  <c:v>2.98E-2</c:v>
                </c:pt>
                <c:pt idx="106">
                  <c:v>2.9600000000000001E-2</c:v>
                </c:pt>
                <c:pt idx="107">
                  <c:v>2.9600000000000001E-2</c:v>
                </c:pt>
                <c:pt idx="108">
                  <c:v>2.9600000000000001E-2</c:v>
                </c:pt>
                <c:pt idx="109">
                  <c:v>2.93E-2</c:v>
                </c:pt>
                <c:pt idx="110">
                  <c:v>2.9399999999999999E-2</c:v>
                </c:pt>
                <c:pt idx="111">
                  <c:v>2.9399999999999999E-2</c:v>
                </c:pt>
                <c:pt idx="112">
                  <c:v>2.9600000000000001E-2</c:v>
                </c:pt>
                <c:pt idx="113">
                  <c:v>2.9600000000000001E-2</c:v>
                </c:pt>
                <c:pt idx="114">
                  <c:v>2.9600000000000001E-2</c:v>
                </c:pt>
                <c:pt idx="115">
                  <c:v>0.03</c:v>
                </c:pt>
                <c:pt idx="116">
                  <c:v>3.0200000000000001E-2</c:v>
                </c:pt>
                <c:pt idx="117">
                  <c:v>3.0499999999999999E-2</c:v>
                </c:pt>
                <c:pt idx="118">
                  <c:v>3.0800000000000001E-2</c:v>
                </c:pt>
                <c:pt idx="119">
                  <c:v>3.1600000000000003E-2</c:v>
                </c:pt>
                <c:pt idx="120">
                  <c:v>3.1400000000000004E-2</c:v>
                </c:pt>
                <c:pt idx="121">
                  <c:v>3.1099999999999999E-2</c:v>
                </c:pt>
                <c:pt idx="122">
                  <c:v>3.09E-2</c:v>
                </c:pt>
                <c:pt idx="123">
                  <c:v>3.0899999999999997E-2</c:v>
                </c:pt>
                <c:pt idx="124">
                  <c:v>3.0600000000000002E-2</c:v>
                </c:pt>
                <c:pt idx="125">
                  <c:v>0.03</c:v>
                </c:pt>
                <c:pt idx="126">
                  <c:v>2.9700000000000001E-2</c:v>
                </c:pt>
                <c:pt idx="127">
                  <c:v>2.9700000000000001E-2</c:v>
                </c:pt>
                <c:pt idx="128">
                  <c:v>2.9700000000000001E-2</c:v>
                </c:pt>
                <c:pt idx="129">
                  <c:v>2.9900000000000003E-2</c:v>
                </c:pt>
                <c:pt idx="130">
                  <c:v>2.9700000000000001E-2</c:v>
                </c:pt>
                <c:pt idx="131">
                  <c:v>2.9500000000000002E-2</c:v>
                </c:pt>
                <c:pt idx="132">
                  <c:v>2.9600000000000001E-2</c:v>
                </c:pt>
                <c:pt idx="133">
                  <c:v>3.0299999999999997E-2</c:v>
                </c:pt>
                <c:pt idx="134">
                  <c:v>3.04E-2</c:v>
                </c:pt>
                <c:pt idx="135">
                  <c:v>3.0699999999999998E-2</c:v>
                </c:pt>
                <c:pt idx="136">
                  <c:v>3.0699999999999998E-2</c:v>
                </c:pt>
                <c:pt idx="137">
                  <c:v>3.0699999999999998E-2</c:v>
                </c:pt>
                <c:pt idx="138">
                  <c:v>3.0699999999999998E-2</c:v>
                </c:pt>
                <c:pt idx="139">
                  <c:v>3.0200000000000001E-2</c:v>
                </c:pt>
                <c:pt idx="140">
                  <c:v>2.9900000000000003E-2</c:v>
                </c:pt>
                <c:pt idx="141">
                  <c:v>2.9500000000000002E-2</c:v>
                </c:pt>
                <c:pt idx="142">
                  <c:v>2.87E-2</c:v>
                </c:pt>
                <c:pt idx="143">
                  <c:v>2.87E-2</c:v>
                </c:pt>
                <c:pt idx="144">
                  <c:v>2.87E-2</c:v>
                </c:pt>
                <c:pt idx="145">
                  <c:v>2.92E-2</c:v>
                </c:pt>
                <c:pt idx="146">
                  <c:v>2.9399999999999999E-2</c:v>
                </c:pt>
                <c:pt idx="147">
                  <c:v>2.9399999999999999E-2</c:v>
                </c:pt>
                <c:pt idx="148">
                  <c:v>2.98E-2</c:v>
                </c:pt>
                <c:pt idx="149">
                  <c:v>2.98E-2</c:v>
                </c:pt>
                <c:pt idx="150">
                  <c:v>2.98E-2</c:v>
                </c:pt>
                <c:pt idx="151">
                  <c:v>2.98E-2</c:v>
                </c:pt>
                <c:pt idx="152">
                  <c:v>0.03</c:v>
                </c:pt>
                <c:pt idx="153">
                  <c:v>3.0200000000000001E-2</c:v>
                </c:pt>
                <c:pt idx="154">
                  <c:v>3.0099999999999998E-2</c:v>
                </c:pt>
                <c:pt idx="155">
                  <c:v>2.9900000000000003E-2</c:v>
                </c:pt>
                <c:pt idx="156">
                  <c:v>2.9900000000000003E-2</c:v>
                </c:pt>
                <c:pt idx="157">
                  <c:v>2.9600000000000001E-2</c:v>
                </c:pt>
                <c:pt idx="158">
                  <c:v>2.9600000000000001E-2</c:v>
                </c:pt>
                <c:pt idx="159">
                  <c:v>2.9500000000000002E-2</c:v>
                </c:pt>
                <c:pt idx="160">
                  <c:v>2.9600000000000001E-2</c:v>
                </c:pt>
                <c:pt idx="161">
                  <c:v>2.9600000000000001E-2</c:v>
                </c:pt>
                <c:pt idx="162">
                  <c:v>2.9700000000000001E-2</c:v>
                </c:pt>
                <c:pt idx="163">
                  <c:v>2.9500000000000002E-2</c:v>
                </c:pt>
                <c:pt idx="164">
                  <c:v>2.9399999999999999E-2</c:v>
                </c:pt>
                <c:pt idx="165">
                  <c:v>2.9399999999999999E-2</c:v>
                </c:pt>
                <c:pt idx="166">
                  <c:v>2.9399999999999999E-2</c:v>
                </c:pt>
                <c:pt idx="167">
                  <c:v>2.9300000000000003E-2</c:v>
                </c:pt>
                <c:pt idx="168">
                  <c:v>2.92E-2</c:v>
                </c:pt>
                <c:pt idx="169">
                  <c:v>2.8999999999999998E-2</c:v>
                </c:pt>
                <c:pt idx="170">
                  <c:v>2.9000000000000001E-2</c:v>
                </c:pt>
                <c:pt idx="171">
                  <c:v>2.9100000000000001E-2</c:v>
                </c:pt>
                <c:pt idx="172">
                  <c:v>2.9100000000000001E-2</c:v>
                </c:pt>
                <c:pt idx="173">
                  <c:v>2.9100000000000001E-2</c:v>
                </c:pt>
                <c:pt idx="174">
                  <c:v>2.8999999999999998E-2</c:v>
                </c:pt>
                <c:pt idx="175">
                  <c:v>2.9100000000000001E-2</c:v>
                </c:pt>
                <c:pt idx="176">
                  <c:v>2.92E-2</c:v>
                </c:pt>
                <c:pt idx="177">
                  <c:v>2.92E-2</c:v>
                </c:pt>
                <c:pt idx="178">
                  <c:v>2.9100000000000001E-2</c:v>
                </c:pt>
                <c:pt idx="179">
                  <c:v>2.92E-2</c:v>
                </c:pt>
                <c:pt idx="180">
                  <c:v>2.9600000000000001E-2</c:v>
                </c:pt>
                <c:pt idx="181">
                  <c:v>2.98E-2</c:v>
                </c:pt>
                <c:pt idx="182">
                  <c:v>2.98E-2</c:v>
                </c:pt>
                <c:pt idx="183">
                  <c:v>0.03</c:v>
                </c:pt>
                <c:pt idx="184">
                  <c:v>0.03</c:v>
                </c:pt>
                <c:pt idx="185">
                  <c:v>3.0099999999999998E-2</c:v>
                </c:pt>
                <c:pt idx="186">
                  <c:v>3.0099999999999998E-2</c:v>
                </c:pt>
                <c:pt idx="187">
                  <c:v>3.0499999999999999E-2</c:v>
                </c:pt>
                <c:pt idx="188">
                  <c:v>3.0499999999999999E-2</c:v>
                </c:pt>
                <c:pt idx="189">
                  <c:v>3.0499999999999999E-2</c:v>
                </c:pt>
                <c:pt idx="190">
                  <c:v>3.04E-2</c:v>
                </c:pt>
                <c:pt idx="191">
                  <c:v>3.0600000000000002E-2</c:v>
                </c:pt>
                <c:pt idx="192">
                  <c:v>3.0800000000000001E-2</c:v>
                </c:pt>
                <c:pt idx="193">
                  <c:v>3.0699999999999998E-2</c:v>
                </c:pt>
                <c:pt idx="194">
                  <c:v>3.04E-2</c:v>
                </c:pt>
                <c:pt idx="195">
                  <c:v>3.04E-2</c:v>
                </c:pt>
                <c:pt idx="196">
                  <c:v>3.04E-2</c:v>
                </c:pt>
                <c:pt idx="197">
                  <c:v>3.0099999999999998E-2</c:v>
                </c:pt>
                <c:pt idx="198">
                  <c:v>3.0099999999999998E-2</c:v>
                </c:pt>
                <c:pt idx="199">
                  <c:v>3.0099999999999998E-2</c:v>
                </c:pt>
                <c:pt idx="200">
                  <c:v>0.03</c:v>
                </c:pt>
                <c:pt idx="201">
                  <c:v>0.03</c:v>
                </c:pt>
                <c:pt idx="202">
                  <c:v>0.03</c:v>
                </c:pt>
                <c:pt idx="203">
                  <c:v>0.03</c:v>
                </c:pt>
                <c:pt idx="204">
                  <c:v>0.03</c:v>
                </c:pt>
                <c:pt idx="205">
                  <c:v>0.03</c:v>
                </c:pt>
                <c:pt idx="206">
                  <c:v>3.0099999999999998E-2</c:v>
                </c:pt>
                <c:pt idx="207">
                  <c:v>3.0299999999999997E-2</c:v>
                </c:pt>
                <c:pt idx="208">
                  <c:v>3.0299999999999997E-2</c:v>
                </c:pt>
                <c:pt idx="209">
                  <c:v>3.0200000000000001E-2</c:v>
                </c:pt>
                <c:pt idx="210">
                  <c:v>3.0299999999999997E-2</c:v>
                </c:pt>
                <c:pt idx="211">
                  <c:v>3.0499999999999999E-2</c:v>
                </c:pt>
                <c:pt idx="212">
                  <c:v>3.0600000000000002E-2</c:v>
                </c:pt>
                <c:pt idx="213">
                  <c:v>3.1E-2</c:v>
                </c:pt>
                <c:pt idx="214">
                  <c:v>3.1E-2</c:v>
                </c:pt>
                <c:pt idx="215">
                  <c:v>3.1300000000000001E-2</c:v>
                </c:pt>
                <c:pt idx="216">
                  <c:v>3.1399999999999997E-2</c:v>
                </c:pt>
                <c:pt idx="217">
                  <c:v>3.1399999999999997E-2</c:v>
                </c:pt>
                <c:pt idx="218">
                  <c:v>3.1600000000000003E-2</c:v>
                </c:pt>
                <c:pt idx="219">
                  <c:v>3.1699999999999999E-2</c:v>
                </c:pt>
                <c:pt idx="220">
                  <c:v>3.2199999999999999E-2</c:v>
                </c:pt>
                <c:pt idx="221">
                  <c:v>3.2300000000000002E-2</c:v>
                </c:pt>
                <c:pt idx="222">
                  <c:v>3.2300000000000002E-2</c:v>
                </c:pt>
                <c:pt idx="223">
                  <c:v>3.2300000000000002E-2</c:v>
                </c:pt>
                <c:pt idx="224">
                  <c:v>3.2400000000000005E-2</c:v>
                </c:pt>
                <c:pt idx="225">
                  <c:v>3.2599999999999997E-2</c:v>
                </c:pt>
                <c:pt idx="226">
                  <c:v>3.2599999999999997E-2</c:v>
                </c:pt>
                <c:pt idx="227">
                  <c:v>3.2099999999999997E-2</c:v>
                </c:pt>
                <c:pt idx="228">
                  <c:v>3.1899999999999998E-2</c:v>
                </c:pt>
                <c:pt idx="229">
                  <c:v>3.2099999999999997E-2</c:v>
                </c:pt>
                <c:pt idx="230">
                  <c:v>3.2099999999999997E-2</c:v>
                </c:pt>
                <c:pt idx="231">
                  <c:v>3.27E-2</c:v>
                </c:pt>
                <c:pt idx="232">
                  <c:v>3.3099999999999997E-2</c:v>
                </c:pt>
                <c:pt idx="233">
                  <c:v>3.3500000000000002E-2</c:v>
                </c:pt>
                <c:pt idx="234">
                  <c:v>3.4000000000000002E-2</c:v>
                </c:pt>
                <c:pt idx="235">
                  <c:v>3.4500000000000003E-2</c:v>
                </c:pt>
                <c:pt idx="236">
                  <c:v>3.4099999999999998E-2</c:v>
                </c:pt>
                <c:pt idx="237">
                  <c:v>3.4099999999999998E-2</c:v>
                </c:pt>
                <c:pt idx="238">
                  <c:v>3.4099999999999998E-2</c:v>
                </c:pt>
                <c:pt idx="239">
                  <c:v>3.4000000000000002E-2</c:v>
                </c:pt>
                <c:pt idx="240">
                  <c:v>3.39E-2</c:v>
                </c:pt>
                <c:pt idx="241">
                  <c:v>3.4000000000000002E-2</c:v>
                </c:pt>
                <c:pt idx="242">
                  <c:v>3.4000000000000002E-2</c:v>
                </c:pt>
                <c:pt idx="243">
                  <c:v>3.39E-2</c:v>
                </c:pt>
                <c:pt idx="244">
                  <c:v>3.3500000000000002E-2</c:v>
                </c:pt>
                <c:pt idx="245">
                  <c:v>3.3399999999999999E-2</c:v>
                </c:pt>
                <c:pt idx="246">
                  <c:v>3.3399999999999999E-2</c:v>
                </c:pt>
                <c:pt idx="247">
                  <c:v>3.32E-2</c:v>
                </c:pt>
                <c:pt idx="248">
                  <c:v>3.32E-2</c:v>
                </c:pt>
                <c:pt idx="249">
                  <c:v>3.3399999999999999E-2</c:v>
                </c:pt>
                <c:pt idx="250">
                  <c:v>3.3799999999999997E-2</c:v>
                </c:pt>
                <c:pt idx="251">
                  <c:v>3.4000000000000002E-2</c:v>
                </c:pt>
                <c:pt idx="252">
                  <c:v>3.44E-2</c:v>
                </c:pt>
                <c:pt idx="253">
                  <c:v>3.44E-2</c:v>
                </c:pt>
                <c:pt idx="254">
                  <c:v>3.4599999999999999E-2</c:v>
                </c:pt>
                <c:pt idx="255">
                  <c:v>3.44E-2</c:v>
                </c:pt>
                <c:pt idx="256">
                  <c:v>3.44E-2</c:v>
                </c:pt>
                <c:pt idx="257">
                  <c:v>3.4099999999999998E-2</c:v>
                </c:pt>
                <c:pt idx="258">
                  <c:v>3.4000000000000002E-2</c:v>
                </c:pt>
                <c:pt idx="259">
                  <c:v>3.3799999999999997E-2</c:v>
                </c:pt>
                <c:pt idx="260">
                  <c:v>3.3500000000000002E-2</c:v>
                </c:pt>
                <c:pt idx="261">
                  <c:v>3.32E-2</c:v>
                </c:pt>
                <c:pt idx="262">
                  <c:v>3.3099999999999997E-2</c:v>
                </c:pt>
                <c:pt idx="263">
                  <c:v>3.2799999999999996E-2</c:v>
                </c:pt>
                <c:pt idx="264">
                  <c:v>3.2799999999999996E-2</c:v>
                </c:pt>
                <c:pt idx="265">
                  <c:v>3.27E-2</c:v>
                </c:pt>
                <c:pt idx="266">
                  <c:v>3.27E-2</c:v>
                </c:pt>
                <c:pt idx="267">
                  <c:v>3.2799999999999996E-2</c:v>
                </c:pt>
                <c:pt idx="268">
                  <c:v>3.2799999999999996E-2</c:v>
                </c:pt>
                <c:pt idx="269">
                  <c:v>3.2400000000000005E-2</c:v>
                </c:pt>
                <c:pt idx="270">
                  <c:v>3.2199999999999999E-2</c:v>
                </c:pt>
                <c:pt idx="271">
                  <c:v>3.2199999999999999E-2</c:v>
                </c:pt>
                <c:pt idx="272">
                  <c:v>3.1399999999999997E-2</c:v>
                </c:pt>
                <c:pt idx="273">
                  <c:v>3.0800000000000001E-2</c:v>
                </c:pt>
                <c:pt idx="274">
                  <c:v>3.1E-2</c:v>
                </c:pt>
                <c:pt idx="275">
                  <c:v>3.1E-2</c:v>
                </c:pt>
                <c:pt idx="276">
                  <c:v>3.1300000000000001E-2</c:v>
                </c:pt>
                <c:pt idx="277">
                  <c:v>3.1600000000000003E-2</c:v>
                </c:pt>
                <c:pt idx="278">
                  <c:v>3.1699999999999999E-2</c:v>
                </c:pt>
                <c:pt idx="279">
                  <c:v>3.1699999999999999E-2</c:v>
                </c:pt>
                <c:pt idx="280">
                  <c:v>3.1600000000000003E-2</c:v>
                </c:pt>
                <c:pt idx="281">
                  <c:v>3.1200000000000002E-2</c:v>
                </c:pt>
                <c:pt idx="282">
                  <c:v>3.0899999999999997E-2</c:v>
                </c:pt>
                <c:pt idx="283">
                  <c:v>3.04E-2</c:v>
                </c:pt>
                <c:pt idx="284">
                  <c:v>3.0299999999999997E-2</c:v>
                </c:pt>
                <c:pt idx="285">
                  <c:v>3.0299999999999997E-2</c:v>
                </c:pt>
                <c:pt idx="286">
                  <c:v>3.0299999999999997E-2</c:v>
                </c:pt>
                <c:pt idx="287">
                  <c:v>3.0200000000000001E-2</c:v>
                </c:pt>
                <c:pt idx="288">
                  <c:v>3.0200000000000001E-2</c:v>
                </c:pt>
                <c:pt idx="289">
                  <c:v>3.0200000000000001E-2</c:v>
                </c:pt>
                <c:pt idx="290">
                  <c:v>2.9900000000000003E-2</c:v>
                </c:pt>
                <c:pt idx="291">
                  <c:v>2.9300000000000003E-2</c:v>
                </c:pt>
                <c:pt idx="292">
                  <c:v>2.9500000000000002E-2</c:v>
                </c:pt>
                <c:pt idx="293">
                  <c:v>2.9700000000000001E-2</c:v>
                </c:pt>
                <c:pt idx="294">
                  <c:v>3.0200000000000001E-2</c:v>
                </c:pt>
                <c:pt idx="295">
                  <c:v>3.0499999999999999E-2</c:v>
                </c:pt>
                <c:pt idx="296">
                  <c:v>3.0499999999999999E-2</c:v>
                </c:pt>
                <c:pt idx="297">
                  <c:v>3.0300000000000001E-2</c:v>
                </c:pt>
                <c:pt idx="298">
                  <c:v>3.0300000000000001E-2</c:v>
                </c:pt>
                <c:pt idx="299">
                  <c:v>3.0300000000000001E-2</c:v>
                </c:pt>
                <c:pt idx="300">
                  <c:v>3.04E-2</c:v>
                </c:pt>
                <c:pt idx="301">
                  <c:v>3.04E-2</c:v>
                </c:pt>
                <c:pt idx="302">
                  <c:v>3.0599999999999999E-2</c:v>
                </c:pt>
                <c:pt idx="303">
                  <c:v>3.0800000000000001E-2</c:v>
                </c:pt>
                <c:pt idx="304">
                  <c:v>3.1099999999999999E-2</c:v>
                </c:pt>
                <c:pt idx="305">
                  <c:v>3.1E-2</c:v>
                </c:pt>
                <c:pt idx="306">
                  <c:v>3.1E-2</c:v>
                </c:pt>
                <c:pt idx="307">
                  <c:v>3.1E-2</c:v>
                </c:pt>
                <c:pt idx="308">
                  <c:v>3.0899999999999997E-2</c:v>
                </c:pt>
                <c:pt idx="309">
                  <c:v>3.0899999999999997E-2</c:v>
                </c:pt>
                <c:pt idx="310">
                  <c:v>3.0200000000000001E-2</c:v>
                </c:pt>
                <c:pt idx="311">
                  <c:v>3.0200000000000001E-2</c:v>
                </c:pt>
                <c:pt idx="312">
                  <c:v>3.0499999999999999E-2</c:v>
                </c:pt>
                <c:pt idx="313">
                  <c:v>3.0499999999999999E-2</c:v>
                </c:pt>
                <c:pt idx="314">
                  <c:v>3.0299999999999997E-2</c:v>
                </c:pt>
                <c:pt idx="315">
                  <c:v>0.03</c:v>
                </c:pt>
                <c:pt idx="316">
                  <c:v>2.9700000000000001E-2</c:v>
                </c:pt>
                <c:pt idx="317">
                  <c:v>2.98E-2</c:v>
                </c:pt>
                <c:pt idx="318">
                  <c:v>3.0099999999999998E-2</c:v>
                </c:pt>
                <c:pt idx="319">
                  <c:v>3.0300000000000001E-2</c:v>
                </c:pt>
                <c:pt idx="320">
                  <c:v>0.03</c:v>
                </c:pt>
                <c:pt idx="321">
                  <c:v>0.03</c:v>
                </c:pt>
                <c:pt idx="322">
                  <c:v>0.03</c:v>
                </c:pt>
                <c:pt idx="323">
                  <c:v>2.9899999999999999E-2</c:v>
                </c:pt>
                <c:pt idx="324">
                  <c:v>3.0099999999999998E-2</c:v>
                </c:pt>
                <c:pt idx="325">
                  <c:v>2.9899999999999999E-2</c:v>
                </c:pt>
                <c:pt idx="326">
                  <c:v>2.9899999999999999E-2</c:v>
                </c:pt>
                <c:pt idx="327">
                  <c:v>2.9499999999999998E-2</c:v>
                </c:pt>
                <c:pt idx="328">
                  <c:v>2.9600000000000001E-2</c:v>
                </c:pt>
                <c:pt idx="329">
                  <c:v>2.98E-2</c:v>
                </c:pt>
                <c:pt idx="330">
                  <c:v>0.03</c:v>
                </c:pt>
                <c:pt idx="331">
                  <c:v>0.03</c:v>
                </c:pt>
                <c:pt idx="332">
                  <c:v>0.03</c:v>
                </c:pt>
                <c:pt idx="333">
                  <c:v>2.9700000000000001E-2</c:v>
                </c:pt>
                <c:pt idx="334">
                  <c:v>2.92E-2</c:v>
                </c:pt>
                <c:pt idx="335">
                  <c:v>2.8900000000000002E-2</c:v>
                </c:pt>
                <c:pt idx="336">
                  <c:v>2.8900000000000002E-2</c:v>
                </c:pt>
                <c:pt idx="337">
                  <c:v>2.87E-2</c:v>
                </c:pt>
                <c:pt idx="338">
                  <c:v>2.87E-2</c:v>
                </c:pt>
                <c:pt idx="339">
                  <c:v>2.87E-2</c:v>
                </c:pt>
                <c:pt idx="340">
                  <c:v>2.8500000000000001E-2</c:v>
                </c:pt>
                <c:pt idx="341">
                  <c:v>2.8500000000000001E-2</c:v>
                </c:pt>
                <c:pt idx="342">
                  <c:v>2.8399999999999998E-2</c:v>
                </c:pt>
                <c:pt idx="343">
                  <c:v>2.7999999999999997E-2</c:v>
                </c:pt>
                <c:pt idx="344">
                  <c:v>2.7400000000000001E-2</c:v>
                </c:pt>
                <c:pt idx="345">
                  <c:v>2.6699999999999998E-2</c:v>
                </c:pt>
              </c:numCache>
            </c:numRef>
          </c:val>
          <c:smooth val="0"/>
          <c:extLst xmlns:c16r2="http://schemas.microsoft.com/office/drawing/2015/06/chart">
            <c:ext xmlns:c16="http://schemas.microsoft.com/office/drawing/2014/chart" uri="{C3380CC4-5D6E-409C-BE32-E72D297353CC}">
              <c16:uniqueId val="{00000003-84AC-4480-B19A-7CD670CA185F}"/>
            </c:ext>
          </c:extLst>
        </c:ser>
        <c:ser>
          <c:idx val="2"/>
          <c:order val="2"/>
          <c:tx>
            <c:strRef>
              <c:f>Sheet1!$D$1</c:f>
              <c:strCache>
                <c:ptCount val="1"/>
                <c:pt idx="0">
                  <c:v>10Y UST</c:v>
                </c:pt>
              </c:strCache>
            </c:strRef>
          </c:tx>
          <c:spPr>
            <a:ln w="28575" cap="rnd">
              <a:solidFill>
                <a:schemeClr val="tx2">
                  <a:lumMod val="60000"/>
                  <a:lumOff val="40000"/>
                </a:schemeClr>
              </a:solidFill>
              <a:round/>
            </a:ln>
            <a:effectLst/>
          </c:spPr>
          <c:marker>
            <c:symbol val="circle"/>
            <c:size val="7"/>
            <c:spPr>
              <a:solidFill>
                <a:schemeClr val="tx2">
                  <a:lumMod val="60000"/>
                  <a:lumOff val="40000"/>
                </a:schemeClr>
              </a:solidFill>
              <a:ln w="9525">
                <a:solidFill>
                  <a:schemeClr val="tx2">
                    <a:lumMod val="60000"/>
                    <a:lumOff val="40000"/>
                  </a:schemeClr>
                </a:solidFill>
              </a:ln>
              <a:effectLst/>
            </c:spPr>
          </c:marker>
          <c:cat>
            <c:numRef>
              <c:f>Sheet1!$A$2:$A$347</c:f>
              <c:numCache>
                <c:formatCode>m/d/yyyy</c:formatCode>
                <c:ptCount val="346"/>
                <c:pt idx="0">
                  <c:v>43040</c:v>
                </c:pt>
                <c:pt idx="1">
                  <c:v>43041</c:v>
                </c:pt>
                <c:pt idx="2">
                  <c:v>43042</c:v>
                </c:pt>
                <c:pt idx="3">
                  <c:v>43045</c:v>
                </c:pt>
                <c:pt idx="4">
                  <c:v>43046</c:v>
                </c:pt>
                <c:pt idx="5">
                  <c:v>43047</c:v>
                </c:pt>
                <c:pt idx="6">
                  <c:v>43048</c:v>
                </c:pt>
                <c:pt idx="7">
                  <c:v>43049</c:v>
                </c:pt>
                <c:pt idx="8">
                  <c:v>43052</c:v>
                </c:pt>
                <c:pt idx="9">
                  <c:v>43053</c:v>
                </c:pt>
                <c:pt idx="10">
                  <c:v>43054</c:v>
                </c:pt>
                <c:pt idx="11">
                  <c:v>43055</c:v>
                </c:pt>
                <c:pt idx="12">
                  <c:v>43056</c:v>
                </c:pt>
                <c:pt idx="13">
                  <c:v>43059</c:v>
                </c:pt>
                <c:pt idx="14">
                  <c:v>43060</c:v>
                </c:pt>
                <c:pt idx="15">
                  <c:v>43061</c:v>
                </c:pt>
                <c:pt idx="16">
                  <c:v>43063</c:v>
                </c:pt>
                <c:pt idx="17">
                  <c:v>43066</c:v>
                </c:pt>
                <c:pt idx="18">
                  <c:v>43067</c:v>
                </c:pt>
                <c:pt idx="19">
                  <c:v>43068</c:v>
                </c:pt>
                <c:pt idx="20">
                  <c:v>43069</c:v>
                </c:pt>
                <c:pt idx="21">
                  <c:v>43070</c:v>
                </c:pt>
                <c:pt idx="22">
                  <c:v>43073</c:v>
                </c:pt>
                <c:pt idx="23">
                  <c:v>43074</c:v>
                </c:pt>
                <c:pt idx="24">
                  <c:v>43075</c:v>
                </c:pt>
                <c:pt idx="25">
                  <c:v>43076</c:v>
                </c:pt>
                <c:pt idx="26">
                  <c:v>43077</c:v>
                </c:pt>
                <c:pt idx="27">
                  <c:v>43080</c:v>
                </c:pt>
                <c:pt idx="28">
                  <c:v>43081</c:v>
                </c:pt>
                <c:pt idx="29">
                  <c:v>43082</c:v>
                </c:pt>
                <c:pt idx="30">
                  <c:v>43083</c:v>
                </c:pt>
                <c:pt idx="31">
                  <c:v>43084</c:v>
                </c:pt>
                <c:pt idx="32">
                  <c:v>43087</c:v>
                </c:pt>
                <c:pt idx="33">
                  <c:v>43088</c:v>
                </c:pt>
                <c:pt idx="34">
                  <c:v>43089</c:v>
                </c:pt>
                <c:pt idx="35">
                  <c:v>43090</c:v>
                </c:pt>
                <c:pt idx="36">
                  <c:v>43091</c:v>
                </c:pt>
                <c:pt idx="37">
                  <c:v>43095</c:v>
                </c:pt>
                <c:pt idx="38">
                  <c:v>43096</c:v>
                </c:pt>
                <c:pt idx="39">
                  <c:v>43097</c:v>
                </c:pt>
                <c:pt idx="40">
                  <c:v>43098</c:v>
                </c:pt>
                <c:pt idx="41">
                  <c:v>43102</c:v>
                </c:pt>
                <c:pt idx="42">
                  <c:v>43103</c:v>
                </c:pt>
                <c:pt idx="43">
                  <c:v>43104</c:v>
                </c:pt>
                <c:pt idx="44">
                  <c:v>43105</c:v>
                </c:pt>
                <c:pt idx="45">
                  <c:v>43108</c:v>
                </c:pt>
                <c:pt idx="46">
                  <c:v>43109</c:v>
                </c:pt>
                <c:pt idx="47">
                  <c:v>43110</c:v>
                </c:pt>
                <c:pt idx="48">
                  <c:v>43111</c:v>
                </c:pt>
                <c:pt idx="49">
                  <c:v>43112</c:v>
                </c:pt>
                <c:pt idx="50">
                  <c:v>43116</c:v>
                </c:pt>
                <c:pt idx="51">
                  <c:v>43117</c:v>
                </c:pt>
                <c:pt idx="52">
                  <c:v>43118</c:v>
                </c:pt>
                <c:pt idx="53">
                  <c:v>43119</c:v>
                </c:pt>
                <c:pt idx="54">
                  <c:v>43122</c:v>
                </c:pt>
                <c:pt idx="55">
                  <c:v>43123</c:v>
                </c:pt>
                <c:pt idx="56">
                  <c:v>43124</c:v>
                </c:pt>
                <c:pt idx="57">
                  <c:v>43125</c:v>
                </c:pt>
                <c:pt idx="58">
                  <c:v>43126</c:v>
                </c:pt>
                <c:pt idx="59">
                  <c:v>43129</c:v>
                </c:pt>
                <c:pt idx="60">
                  <c:v>43130</c:v>
                </c:pt>
                <c:pt idx="61">
                  <c:v>43131</c:v>
                </c:pt>
                <c:pt idx="62">
                  <c:v>43132</c:v>
                </c:pt>
                <c:pt idx="63">
                  <c:v>43133</c:v>
                </c:pt>
                <c:pt idx="64">
                  <c:v>43136</c:v>
                </c:pt>
                <c:pt idx="65">
                  <c:v>43137</c:v>
                </c:pt>
                <c:pt idx="66">
                  <c:v>43138</c:v>
                </c:pt>
                <c:pt idx="67">
                  <c:v>43139</c:v>
                </c:pt>
                <c:pt idx="68">
                  <c:v>43140</c:v>
                </c:pt>
                <c:pt idx="69">
                  <c:v>43143</c:v>
                </c:pt>
                <c:pt idx="70">
                  <c:v>43144</c:v>
                </c:pt>
                <c:pt idx="71">
                  <c:v>43145</c:v>
                </c:pt>
                <c:pt idx="72">
                  <c:v>43146</c:v>
                </c:pt>
                <c:pt idx="73">
                  <c:v>43147</c:v>
                </c:pt>
                <c:pt idx="74">
                  <c:v>43151</c:v>
                </c:pt>
                <c:pt idx="75">
                  <c:v>43152</c:v>
                </c:pt>
                <c:pt idx="76">
                  <c:v>43153</c:v>
                </c:pt>
                <c:pt idx="77">
                  <c:v>43154</c:v>
                </c:pt>
                <c:pt idx="78">
                  <c:v>43157</c:v>
                </c:pt>
                <c:pt idx="79">
                  <c:v>43158</c:v>
                </c:pt>
                <c:pt idx="80">
                  <c:v>43159</c:v>
                </c:pt>
                <c:pt idx="81">
                  <c:v>43160</c:v>
                </c:pt>
                <c:pt idx="82">
                  <c:v>43161</c:v>
                </c:pt>
                <c:pt idx="83">
                  <c:v>43164</c:v>
                </c:pt>
                <c:pt idx="84">
                  <c:v>43165</c:v>
                </c:pt>
                <c:pt idx="85">
                  <c:v>43166</c:v>
                </c:pt>
                <c:pt idx="86">
                  <c:v>43167</c:v>
                </c:pt>
                <c:pt idx="87">
                  <c:v>43168</c:v>
                </c:pt>
                <c:pt idx="88">
                  <c:v>43171</c:v>
                </c:pt>
                <c:pt idx="89">
                  <c:v>43172</c:v>
                </c:pt>
                <c:pt idx="90">
                  <c:v>43173</c:v>
                </c:pt>
                <c:pt idx="91">
                  <c:v>43174</c:v>
                </c:pt>
                <c:pt idx="92">
                  <c:v>43175</c:v>
                </c:pt>
                <c:pt idx="93">
                  <c:v>43178</c:v>
                </c:pt>
                <c:pt idx="94">
                  <c:v>43179</c:v>
                </c:pt>
                <c:pt idx="95">
                  <c:v>43180</c:v>
                </c:pt>
                <c:pt idx="96">
                  <c:v>43181</c:v>
                </c:pt>
                <c:pt idx="97">
                  <c:v>43182</c:v>
                </c:pt>
                <c:pt idx="98">
                  <c:v>43185</c:v>
                </c:pt>
                <c:pt idx="99">
                  <c:v>43186</c:v>
                </c:pt>
                <c:pt idx="100">
                  <c:v>43187</c:v>
                </c:pt>
                <c:pt idx="101">
                  <c:v>43188</c:v>
                </c:pt>
                <c:pt idx="102">
                  <c:v>43192</c:v>
                </c:pt>
                <c:pt idx="103">
                  <c:v>43193</c:v>
                </c:pt>
                <c:pt idx="104">
                  <c:v>43194</c:v>
                </c:pt>
                <c:pt idx="105">
                  <c:v>43195</c:v>
                </c:pt>
                <c:pt idx="106">
                  <c:v>43196</c:v>
                </c:pt>
                <c:pt idx="107">
                  <c:v>43199</c:v>
                </c:pt>
                <c:pt idx="108">
                  <c:v>43200</c:v>
                </c:pt>
                <c:pt idx="109">
                  <c:v>43201</c:v>
                </c:pt>
                <c:pt idx="110">
                  <c:v>43202</c:v>
                </c:pt>
                <c:pt idx="111">
                  <c:v>43203</c:v>
                </c:pt>
                <c:pt idx="112">
                  <c:v>43206</c:v>
                </c:pt>
                <c:pt idx="113">
                  <c:v>43207</c:v>
                </c:pt>
                <c:pt idx="114">
                  <c:v>43208</c:v>
                </c:pt>
                <c:pt idx="115">
                  <c:v>43209</c:v>
                </c:pt>
                <c:pt idx="116">
                  <c:v>43210</c:v>
                </c:pt>
                <c:pt idx="117">
                  <c:v>43213</c:v>
                </c:pt>
                <c:pt idx="118">
                  <c:v>43214</c:v>
                </c:pt>
                <c:pt idx="119">
                  <c:v>43215</c:v>
                </c:pt>
                <c:pt idx="120">
                  <c:v>43216</c:v>
                </c:pt>
                <c:pt idx="121">
                  <c:v>43217</c:v>
                </c:pt>
                <c:pt idx="122">
                  <c:v>43220</c:v>
                </c:pt>
                <c:pt idx="123">
                  <c:v>43221</c:v>
                </c:pt>
                <c:pt idx="124">
                  <c:v>43222</c:v>
                </c:pt>
                <c:pt idx="125">
                  <c:v>43223</c:v>
                </c:pt>
                <c:pt idx="126">
                  <c:v>43224</c:v>
                </c:pt>
                <c:pt idx="127">
                  <c:v>43227</c:v>
                </c:pt>
                <c:pt idx="128">
                  <c:v>43228</c:v>
                </c:pt>
                <c:pt idx="129">
                  <c:v>43229</c:v>
                </c:pt>
                <c:pt idx="130">
                  <c:v>43230</c:v>
                </c:pt>
                <c:pt idx="131">
                  <c:v>43231</c:v>
                </c:pt>
                <c:pt idx="132">
                  <c:v>43234</c:v>
                </c:pt>
                <c:pt idx="133">
                  <c:v>43235</c:v>
                </c:pt>
                <c:pt idx="134">
                  <c:v>43236</c:v>
                </c:pt>
                <c:pt idx="135">
                  <c:v>43237</c:v>
                </c:pt>
                <c:pt idx="136">
                  <c:v>43238</c:v>
                </c:pt>
                <c:pt idx="137">
                  <c:v>43241</c:v>
                </c:pt>
                <c:pt idx="138">
                  <c:v>43242</c:v>
                </c:pt>
                <c:pt idx="139">
                  <c:v>43243</c:v>
                </c:pt>
                <c:pt idx="140">
                  <c:v>43244</c:v>
                </c:pt>
                <c:pt idx="141">
                  <c:v>43245</c:v>
                </c:pt>
                <c:pt idx="142">
                  <c:v>43249</c:v>
                </c:pt>
                <c:pt idx="143">
                  <c:v>43250</c:v>
                </c:pt>
                <c:pt idx="144">
                  <c:v>43251</c:v>
                </c:pt>
                <c:pt idx="145">
                  <c:v>43252</c:v>
                </c:pt>
                <c:pt idx="146">
                  <c:v>43255</c:v>
                </c:pt>
                <c:pt idx="147">
                  <c:v>43256</c:v>
                </c:pt>
                <c:pt idx="148">
                  <c:v>43257</c:v>
                </c:pt>
                <c:pt idx="149">
                  <c:v>43258</c:v>
                </c:pt>
                <c:pt idx="150">
                  <c:v>43259</c:v>
                </c:pt>
                <c:pt idx="151">
                  <c:v>43262</c:v>
                </c:pt>
                <c:pt idx="152">
                  <c:v>43263</c:v>
                </c:pt>
                <c:pt idx="153">
                  <c:v>43264</c:v>
                </c:pt>
                <c:pt idx="154">
                  <c:v>43265</c:v>
                </c:pt>
                <c:pt idx="155">
                  <c:v>43266</c:v>
                </c:pt>
                <c:pt idx="156">
                  <c:v>43269</c:v>
                </c:pt>
                <c:pt idx="157">
                  <c:v>43270</c:v>
                </c:pt>
                <c:pt idx="158">
                  <c:v>43271</c:v>
                </c:pt>
                <c:pt idx="159">
                  <c:v>43272</c:v>
                </c:pt>
                <c:pt idx="160">
                  <c:v>43273</c:v>
                </c:pt>
                <c:pt idx="161">
                  <c:v>43276</c:v>
                </c:pt>
                <c:pt idx="162">
                  <c:v>43277</c:v>
                </c:pt>
                <c:pt idx="163">
                  <c:v>43278</c:v>
                </c:pt>
                <c:pt idx="164">
                  <c:v>43279</c:v>
                </c:pt>
                <c:pt idx="165">
                  <c:v>43280</c:v>
                </c:pt>
                <c:pt idx="166">
                  <c:v>43283</c:v>
                </c:pt>
                <c:pt idx="167">
                  <c:v>43284</c:v>
                </c:pt>
                <c:pt idx="168">
                  <c:v>43286</c:v>
                </c:pt>
                <c:pt idx="169">
                  <c:v>43287</c:v>
                </c:pt>
                <c:pt idx="170">
                  <c:v>43290</c:v>
                </c:pt>
                <c:pt idx="171">
                  <c:v>43291</c:v>
                </c:pt>
                <c:pt idx="172">
                  <c:v>43292</c:v>
                </c:pt>
                <c:pt idx="173">
                  <c:v>43293</c:v>
                </c:pt>
                <c:pt idx="174">
                  <c:v>43294</c:v>
                </c:pt>
                <c:pt idx="175">
                  <c:v>43297</c:v>
                </c:pt>
                <c:pt idx="176">
                  <c:v>43298</c:v>
                </c:pt>
                <c:pt idx="177">
                  <c:v>43299</c:v>
                </c:pt>
                <c:pt idx="178">
                  <c:v>43300</c:v>
                </c:pt>
                <c:pt idx="179">
                  <c:v>43301</c:v>
                </c:pt>
                <c:pt idx="180">
                  <c:v>43304</c:v>
                </c:pt>
                <c:pt idx="181">
                  <c:v>43305</c:v>
                </c:pt>
                <c:pt idx="182">
                  <c:v>43306</c:v>
                </c:pt>
                <c:pt idx="183">
                  <c:v>43307</c:v>
                </c:pt>
                <c:pt idx="184">
                  <c:v>43308</c:v>
                </c:pt>
                <c:pt idx="185">
                  <c:v>43311</c:v>
                </c:pt>
                <c:pt idx="186">
                  <c:v>43312</c:v>
                </c:pt>
                <c:pt idx="187">
                  <c:v>43313</c:v>
                </c:pt>
                <c:pt idx="188">
                  <c:v>43314</c:v>
                </c:pt>
                <c:pt idx="189">
                  <c:v>43315</c:v>
                </c:pt>
                <c:pt idx="190">
                  <c:v>43318</c:v>
                </c:pt>
                <c:pt idx="191">
                  <c:v>43319</c:v>
                </c:pt>
                <c:pt idx="192">
                  <c:v>43320</c:v>
                </c:pt>
                <c:pt idx="193">
                  <c:v>43321</c:v>
                </c:pt>
                <c:pt idx="194">
                  <c:v>43322</c:v>
                </c:pt>
                <c:pt idx="195">
                  <c:v>43325</c:v>
                </c:pt>
                <c:pt idx="196">
                  <c:v>43326</c:v>
                </c:pt>
                <c:pt idx="197">
                  <c:v>43327</c:v>
                </c:pt>
                <c:pt idx="198">
                  <c:v>43328</c:v>
                </c:pt>
                <c:pt idx="199">
                  <c:v>43329</c:v>
                </c:pt>
                <c:pt idx="200">
                  <c:v>43332</c:v>
                </c:pt>
                <c:pt idx="201">
                  <c:v>43333</c:v>
                </c:pt>
                <c:pt idx="202">
                  <c:v>43334</c:v>
                </c:pt>
                <c:pt idx="203">
                  <c:v>43335</c:v>
                </c:pt>
                <c:pt idx="204">
                  <c:v>43336</c:v>
                </c:pt>
                <c:pt idx="205">
                  <c:v>43339</c:v>
                </c:pt>
                <c:pt idx="206">
                  <c:v>43340</c:v>
                </c:pt>
                <c:pt idx="207">
                  <c:v>43341</c:v>
                </c:pt>
                <c:pt idx="208">
                  <c:v>43342</c:v>
                </c:pt>
                <c:pt idx="209">
                  <c:v>43343</c:v>
                </c:pt>
                <c:pt idx="210">
                  <c:v>43347</c:v>
                </c:pt>
                <c:pt idx="211">
                  <c:v>43348</c:v>
                </c:pt>
                <c:pt idx="212">
                  <c:v>43349</c:v>
                </c:pt>
                <c:pt idx="213">
                  <c:v>43350</c:v>
                </c:pt>
                <c:pt idx="214">
                  <c:v>43353</c:v>
                </c:pt>
                <c:pt idx="215">
                  <c:v>43354</c:v>
                </c:pt>
                <c:pt idx="216">
                  <c:v>43355</c:v>
                </c:pt>
                <c:pt idx="217">
                  <c:v>43356</c:v>
                </c:pt>
                <c:pt idx="218">
                  <c:v>43357</c:v>
                </c:pt>
                <c:pt idx="219">
                  <c:v>43360</c:v>
                </c:pt>
                <c:pt idx="220">
                  <c:v>43361</c:v>
                </c:pt>
                <c:pt idx="221">
                  <c:v>43362</c:v>
                </c:pt>
                <c:pt idx="222">
                  <c:v>43363</c:v>
                </c:pt>
                <c:pt idx="223">
                  <c:v>43364</c:v>
                </c:pt>
                <c:pt idx="224">
                  <c:v>43367</c:v>
                </c:pt>
                <c:pt idx="225">
                  <c:v>43368</c:v>
                </c:pt>
                <c:pt idx="226">
                  <c:v>43369</c:v>
                </c:pt>
                <c:pt idx="227">
                  <c:v>43370</c:v>
                </c:pt>
                <c:pt idx="228">
                  <c:v>43371</c:v>
                </c:pt>
                <c:pt idx="229">
                  <c:v>43374</c:v>
                </c:pt>
                <c:pt idx="230">
                  <c:v>43375</c:v>
                </c:pt>
                <c:pt idx="231">
                  <c:v>43376</c:v>
                </c:pt>
                <c:pt idx="232">
                  <c:v>43377</c:v>
                </c:pt>
                <c:pt idx="233">
                  <c:v>43378</c:v>
                </c:pt>
                <c:pt idx="234">
                  <c:v>43382</c:v>
                </c:pt>
                <c:pt idx="235">
                  <c:v>43383</c:v>
                </c:pt>
                <c:pt idx="236">
                  <c:v>43384</c:v>
                </c:pt>
                <c:pt idx="237">
                  <c:v>43385</c:v>
                </c:pt>
                <c:pt idx="238">
                  <c:v>43388</c:v>
                </c:pt>
                <c:pt idx="239">
                  <c:v>43389</c:v>
                </c:pt>
                <c:pt idx="240">
                  <c:v>43390</c:v>
                </c:pt>
                <c:pt idx="241">
                  <c:v>43391</c:v>
                </c:pt>
                <c:pt idx="242">
                  <c:v>43392</c:v>
                </c:pt>
                <c:pt idx="243">
                  <c:v>43395</c:v>
                </c:pt>
                <c:pt idx="244">
                  <c:v>43396</c:v>
                </c:pt>
                <c:pt idx="245">
                  <c:v>43397</c:v>
                </c:pt>
                <c:pt idx="246">
                  <c:v>43398</c:v>
                </c:pt>
                <c:pt idx="247">
                  <c:v>43399</c:v>
                </c:pt>
                <c:pt idx="248">
                  <c:v>43402</c:v>
                </c:pt>
                <c:pt idx="249">
                  <c:v>43403</c:v>
                </c:pt>
                <c:pt idx="250">
                  <c:v>43404</c:v>
                </c:pt>
                <c:pt idx="251">
                  <c:v>43405</c:v>
                </c:pt>
                <c:pt idx="252">
                  <c:v>43406</c:v>
                </c:pt>
                <c:pt idx="253">
                  <c:v>43409</c:v>
                </c:pt>
                <c:pt idx="254">
                  <c:v>43410</c:v>
                </c:pt>
                <c:pt idx="255">
                  <c:v>43411</c:v>
                </c:pt>
                <c:pt idx="256">
                  <c:v>43412</c:v>
                </c:pt>
                <c:pt idx="257">
                  <c:v>43413</c:v>
                </c:pt>
                <c:pt idx="258">
                  <c:v>43417</c:v>
                </c:pt>
                <c:pt idx="259">
                  <c:v>43418</c:v>
                </c:pt>
                <c:pt idx="260">
                  <c:v>43419</c:v>
                </c:pt>
                <c:pt idx="261">
                  <c:v>43420</c:v>
                </c:pt>
                <c:pt idx="262">
                  <c:v>43423</c:v>
                </c:pt>
                <c:pt idx="263">
                  <c:v>43424</c:v>
                </c:pt>
                <c:pt idx="264">
                  <c:v>43425</c:v>
                </c:pt>
                <c:pt idx="265">
                  <c:v>43427</c:v>
                </c:pt>
                <c:pt idx="266">
                  <c:v>43430</c:v>
                </c:pt>
                <c:pt idx="267">
                  <c:v>43431</c:v>
                </c:pt>
                <c:pt idx="268">
                  <c:v>43432</c:v>
                </c:pt>
                <c:pt idx="269">
                  <c:v>43433</c:v>
                </c:pt>
                <c:pt idx="270">
                  <c:v>43434</c:v>
                </c:pt>
                <c:pt idx="271">
                  <c:v>43437</c:v>
                </c:pt>
                <c:pt idx="272">
                  <c:v>43438</c:v>
                </c:pt>
                <c:pt idx="273">
                  <c:v>43440</c:v>
                </c:pt>
                <c:pt idx="274">
                  <c:v>43441</c:v>
                </c:pt>
                <c:pt idx="275">
                  <c:v>43444</c:v>
                </c:pt>
                <c:pt idx="276">
                  <c:v>43445</c:v>
                </c:pt>
                <c:pt idx="277">
                  <c:v>43446</c:v>
                </c:pt>
                <c:pt idx="278">
                  <c:v>43447</c:v>
                </c:pt>
                <c:pt idx="279">
                  <c:v>43448</c:v>
                </c:pt>
                <c:pt idx="280">
                  <c:v>43451</c:v>
                </c:pt>
                <c:pt idx="281">
                  <c:v>43452</c:v>
                </c:pt>
                <c:pt idx="282">
                  <c:v>43453</c:v>
                </c:pt>
                <c:pt idx="283">
                  <c:v>43454</c:v>
                </c:pt>
                <c:pt idx="284">
                  <c:v>43455</c:v>
                </c:pt>
                <c:pt idx="285">
                  <c:v>43458</c:v>
                </c:pt>
                <c:pt idx="286">
                  <c:v>43460</c:v>
                </c:pt>
                <c:pt idx="287">
                  <c:v>43461</c:v>
                </c:pt>
                <c:pt idx="288">
                  <c:v>43462</c:v>
                </c:pt>
                <c:pt idx="289">
                  <c:v>43465</c:v>
                </c:pt>
                <c:pt idx="290">
                  <c:v>43467</c:v>
                </c:pt>
                <c:pt idx="291">
                  <c:v>43468</c:v>
                </c:pt>
                <c:pt idx="292">
                  <c:v>43469</c:v>
                </c:pt>
                <c:pt idx="293">
                  <c:v>43472</c:v>
                </c:pt>
                <c:pt idx="294">
                  <c:v>43473</c:v>
                </c:pt>
                <c:pt idx="295">
                  <c:v>43474</c:v>
                </c:pt>
                <c:pt idx="296">
                  <c:v>43475</c:v>
                </c:pt>
                <c:pt idx="297">
                  <c:v>43476</c:v>
                </c:pt>
                <c:pt idx="298">
                  <c:v>43479</c:v>
                </c:pt>
                <c:pt idx="299">
                  <c:v>43480</c:v>
                </c:pt>
                <c:pt idx="300">
                  <c:v>43481</c:v>
                </c:pt>
                <c:pt idx="301">
                  <c:v>43482</c:v>
                </c:pt>
                <c:pt idx="302">
                  <c:v>43483</c:v>
                </c:pt>
                <c:pt idx="303">
                  <c:v>43487</c:v>
                </c:pt>
                <c:pt idx="304">
                  <c:v>43488</c:v>
                </c:pt>
                <c:pt idx="305">
                  <c:v>43489</c:v>
                </c:pt>
                <c:pt idx="306">
                  <c:v>43490</c:v>
                </c:pt>
                <c:pt idx="307">
                  <c:v>43493</c:v>
                </c:pt>
                <c:pt idx="308">
                  <c:v>43494</c:v>
                </c:pt>
                <c:pt idx="309">
                  <c:v>43495</c:v>
                </c:pt>
                <c:pt idx="310">
                  <c:v>43496</c:v>
                </c:pt>
                <c:pt idx="311">
                  <c:v>43497</c:v>
                </c:pt>
                <c:pt idx="312">
                  <c:v>43500</c:v>
                </c:pt>
                <c:pt idx="313">
                  <c:v>43501</c:v>
                </c:pt>
                <c:pt idx="314">
                  <c:v>43502</c:v>
                </c:pt>
                <c:pt idx="315">
                  <c:v>43503</c:v>
                </c:pt>
                <c:pt idx="316">
                  <c:v>43504</c:v>
                </c:pt>
                <c:pt idx="317">
                  <c:v>43507</c:v>
                </c:pt>
                <c:pt idx="318">
                  <c:v>43508</c:v>
                </c:pt>
                <c:pt idx="319">
                  <c:v>43509</c:v>
                </c:pt>
                <c:pt idx="320">
                  <c:v>43510</c:v>
                </c:pt>
                <c:pt idx="321">
                  <c:v>43511</c:v>
                </c:pt>
                <c:pt idx="322">
                  <c:v>43515</c:v>
                </c:pt>
                <c:pt idx="323">
                  <c:v>43516</c:v>
                </c:pt>
                <c:pt idx="324">
                  <c:v>43517</c:v>
                </c:pt>
                <c:pt idx="325">
                  <c:v>43518</c:v>
                </c:pt>
                <c:pt idx="326">
                  <c:v>43521</c:v>
                </c:pt>
                <c:pt idx="327">
                  <c:v>43522</c:v>
                </c:pt>
                <c:pt idx="328">
                  <c:v>43523</c:v>
                </c:pt>
                <c:pt idx="329">
                  <c:v>43524</c:v>
                </c:pt>
                <c:pt idx="330">
                  <c:v>43525</c:v>
                </c:pt>
                <c:pt idx="331">
                  <c:v>43528</c:v>
                </c:pt>
                <c:pt idx="332">
                  <c:v>43529</c:v>
                </c:pt>
                <c:pt idx="333">
                  <c:v>43530</c:v>
                </c:pt>
                <c:pt idx="334">
                  <c:v>43531</c:v>
                </c:pt>
                <c:pt idx="335">
                  <c:v>43532</c:v>
                </c:pt>
                <c:pt idx="336">
                  <c:v>43535</c:v>
                </c:pt>
                <c:pt idx="337">
                  <c:v>43536</c:v>
                </c:pt>
                <c:pt idx="338">
                  <c:v>43537</c:v>
                </c:pt>
                <c:pt idx="339">
                  <c:v>43538</c:v>
                </c:pt>
                <c:pt idx="340">
                  <c:v>43539</c:v>
                </c:pt>
                <c:pt idx="341">
                  <c:v>43542</c:v>
                </c:pt>
                <c:pt idx="342">
                  <c:v>43543</c:v>
                </c:pt>
                <c:pt idx="343">
                  <c:v>43544</c:v>
                </c:pt>
                <c:pt idx="344">
                  <c:v>43545</c:v>
                </c:pt>
                <c:pt idx="345">
                  <c:v>43546</c:v>
                </c:pt>
              </c:numCache>
            </c:numRef>
          </c:cat>
          <c:val>
            <c:numRef>
              <c:f>Sheet1!$D$2:$D$347</c:f>
              <c:numCache>
                <c:formatCode>0.00%</c:formatCode>
                <c:ptCount val="346"/>
                <c:pt idx="0">
                  <c:v>2.3700000000000002E-2</c:v>
                </c:pt>
                <c:pt idx="1">
                  <c:v>2.35E-2</c:v>
                </c:pt>
                <c:pt idx="2">
                  <c:v>2.3399999999999997E-2</c:v>
                </c:pt>
                <c:pt idx="3">
                  <c:v>2.3199999999999998E-2</c:v>
                </c:pt>
                <c:pt idx="4">
                  <c:v>2.3099999999999999E-2</c:v>
                </c:pt>
                <c:pt idx="5">
                  <c:v>2.3199999999999998E-2</c:v>
                </c:pt>
                <c:pt idx="6">
                  <c:v>2.3300000000000001E-2</c:v>
                </c:pt>
                <c:pt idx="7">
                  <c:v>2.4E-2</c:v>
                </c:pt>
                <c:pt idx="8">
                  <c:v>2.4E-2</c:v>
                </c:pt>
                <c:pt idx="9">
                  <c:v>2.3799999999999998E-2</c:v>
                </c:pt>
                <c:pt idx="10">
                  <c:v>2.3300000000000001E-2</c:v>
                </c:pt>
                <c:pt idx="11">
                  <c:v>2.3599999999999999E-2</c:v>
                </c:pt>
                <c:pt idx="12">
                  <c:v>2.35E-2</c:v>
                </c:pt>
                <c:pt idx="13">
                  <c:v>2.3700000000000002E-2</c:v>
                </c:pt>
                <c:pt idx="14">
                  <c:v>2.3550000000000001E-2</c:v>
                </c:pt>
                <c:pt idx="15">
                  <c:v>2.3230000000000001E-2</c:v>
                </c:pt>
                <c:pt idx="16">
                  <c:v>2.3429999999999999E-2</c:v>
                </c:pt>
                <c:pt idx="17">
                  <c:v>2.3199999999999998E-2</c:v>
                </c:pt>
                <c:pt idx="18">
                  <c:v>2.3400000000000001E-2</c:v>
                </c:pt>
                <c:pt idx="19">
                  <c:v>2.3699999999999999E-2</c:v>
                </c:pt>
                <c:pt idx="20">
                  <c:v>2.4199999999999999E-2</c:v>
                </c:pt>
                <c:pt idx="21">
                  <c:v>2.3639999999999998E-2</c:v>
                </c:pt>
                <c:pt idx="22">
                  <c:v>2.3709999999999998E-2</c:v>
                </c:pt>
                <c:pt idx="23">
                  <c:v>2.3519999999999999E-2</c:v>
                </c:pt>
                <c:pt idx="24">
                  <c:v>2.3380000000000001E-2</c:v>
                </c:pt>
                <c:pt idx="25">
                  <c:v>2.3699999999999999E-2</c:v>
                </c:pt>
                <c:pt idx="26">
                  <c:v>2.3800000000000002E-2</c:v>
                </c:pt>
                <c:pt idx="27">
                  <c:v>2.3890000000000002E-2</c:v>
                </c:pt>
                <c:pt idx="28">
                  <c:v>2.402E-2</c:v>
                </c:pt>
                <c:pt idx="29">
                  <c:v>2.3449999999999999E-2</c:v>
                </c:pt>
                <c:pt idx="30">
                  <c:v>2.3519999999999999E-2</c:v>
                </c:pt>
                <c:pt idx="31">
                  <c:v>2.3479999999999997E-2</c:v>
                </c:pt>
                <c:pt idx="32">
                  <c:v>2.3910000000000001E-2</c:v>
                </c:pt>
                <c:pt idx="33">
                  <c:v>2.453E-2</c:v>
                </c:pt>
                <c:pt idx="34">
                  <c:v>2.496E-2</c:v>
                </c:pt>
                <c:pt idx="35">
                  <c:v>2.4840000000000001E-2</c:v>
                </c:pt>
                <c:pt idx="36">
                  <c:v>2.4820000000000002E-2</c:v>
                </c:pt>
                <c:pt idx="37">
                  <c:v>2.4709999999999999E-2</c:v>
                </c:pt>
                <c:pt idx="38">
                  <c:v>2.4119999999999999E-2</c:v>
                </c:pt>
                <c:pt idx="39">
                  <c:v>2.4310000000000002E-2</c:v>
                </c:pt>
                <c:pt idx="40">
                  <c:v>2.4080000000000001E-2</c:v>
                </c:pt>
                <c:pt idx="41" formatCode="0.000%">
                  <c:v>2.4590000000000001E-2</c:v>
                </c:pt>
                <c:pt idx="42" formatCode="0.000%">
                  <c:v>2.4479999999999998E-2</c:v>
                </c:pt>
                <c:pt idx="43" formatCode="0.000%">
                  <c:v>2.453E-2</c:v>
                </c:pt>
                <c:pt idx="44" formatCode="0.000%">
                  <c:v>2.4750000000000001E-2</c:v>
                </c:pt>
                <c:pt idx="45" formatCode="0.000%">
                  <c:v>2.4809999999999999E-2</c:v>
                </c:pt>
                <c:pt idx="46" formatCode="0.000%">
                  <c:v>2.5470000000000003E-2</c:v>
                </c:pt>
                <c:pt idx="47" formatCode="0.000%">
                  <c:v>2.5540000000000004E-2</c:v>
                </c:pt>
                <c:pt idx="48" formatCode="0.000%">
                  <c:v>2.5360000000000001E-2</c:v>
                </c:pt>
                <c:pt idx="49" formatCode="0.000%">
                  <c:v>2.5489999999999999E-2</c:v>
                </c:pt>
                <c:pt idx="50">
                  <c:v>2.5380000000000003E-2</c:v>
                </c:pt>
                <c:pt idx="51">
                  <c:v>2.5729999999999999E-2</c:v>
                </c:pt>
                <c:pt idx="52">
                  <c:v>2.6189999999999998E-2</c:v>
                </c:pt>
                <c:pt idx="53">
                  <c:v>2.6530000000000001E-2</c:v>
                </c:pt>
                <c:pt idx="54">
                  <c:v>2.6509999999999999E-2</c:v>
                </c:pt>
                <c:pt idx="55">
                  <c:v>2.614E-2</c:v>
                </c:pt>
                <c:pt idx="56">
                  <c:v>2.6459999999999997E-2</c:v>
                </c:pt>
                <c:pt idx="57">
                  <c:v>2.6179999999999998E-2</c:v>
                </c:pt>
                <c:pt idx="58">
                  <c:v>2.6610000000000002E-2</c:v>
                </c:pt>
                <c:pt idx="59">
                  <c:v>2.7000000000000003E-2</c:v>
                </c:pt>
                <c:pt idx="60">
                  <c:v>2.7300000000000001E-2</c:v>
                </c:pt>
                <c:pt idx="61">
                  <c:v>2.7200000000000002E-2</c:v>
                </c:pt>
                <c:pt idx="62">
                  <c:v>2.7799999999999998E-2</c:v>
                </c:pt>
                <c:pt idx="63">
                  <c:v>2.8420000000000001E-2</c:v>
                </c:pt>
                <c:pt idx="64">
                  <c:v>2.7069999999999997E-2</c:v>
                </c:pt>
                <c:pt idx="65">
                  <c:v>2.8029999999999999E-2</c:v>
                </c:pt>
                <c:pt idx="66">
                  <c:v>2.8459999999999999E-2</c:v>
                </c:pt>
                <c:pt idx="67">
                  <c:v>2.8340000000000001E-2</c:v>
                </c:pt>
                <c:pt idx="68">
                  <c:v>2.8539999999999999E-2</c:v>
                </c:pt>
                <c:pt idx="69">
                  <c:v>2.86E-2</c:v>
                </c:pt>
                <c:pt idx="70">
                  <c:v>2.8340000000000001E-2</c:v>
                </c:pt>
                <c:pt idx="71">
                  <c:v>2.9100000000000001E-2</c:v>
                </c:pt>
                <c:pt idx="72">
                  <c:v>2.9089999999999998E-2</c:v>
                </c:pt>
                <c:pt idx="73">
                  <c:v>2.8719999999999999E-2</c:v>
                </c:pt>
                <c:pt idx="74">
                  <c:v>2.8900000000000002E-2</c:v>
                </c:pt>
                <c:pt idx="75">
                  <c:v>2.8900000000000002E-2</c:v>
                </c:pt>
                <c:pt idx="76">
                  <c:v>2.8900000000000002E-2</c:v>
                </c:pt>
                <c:pt idx="77">
                  <c:v>2.8900000000000002E-2</c:v>
                </c:pt>
                <c:pt idx="78">
                  <c:v>2.8900000000000002E-2</c:v>
                </c:pt>
                <c:pt idx="79">
                  <c:v>2.9000000000000001E-2</c:v>
                </c:pt>
                <c:pt idx="80">
                  <c:v>2.87E-2</c:v>
                </c:pt>
                <c:pt idx="81">
                  <c:v>2.81E-2</c:v>
                </c:pt>
                <c:pt idx="82">
                  <c:v>2.86E-2</c:v>
                </c:pt>
                <c:pt idx="83">
                  <c:v>2.8799999999999999E-2</c:v>
                </c:pt>
                <c:pt idx="84">
                  <c:v>2.8799999999999999E-2</c:v>
                </c:pt>
                <c:pt idx="85">
                  <c:v>2.8899999999999999E-2</c:v>
                </c:pt>
                <c:pt idx="86">
                  <c:v>2.86E-2</c:v>
                </c:pt>
                <c:pt idx="87">
                  <c:v>2.9000000000000001E-2</c:v>
                </c:pt>
                <c:pt idx="88">
                  <c:v>2.87E-2</c:v>
                </c:pt>
                <c:pt idx="89">
                  <c:v>2.8399999999999998E-2</c:v>
                </c:pt>
                <c:pt idx="90">
                  <c:v>2.81E-2</c:v>
                </c:pt>
                <c:pt idx="91">
                  <c:v>2.8199999999999999E-2</c:v>
                </c:pt>
                <c:pt idx="92">
                  <c:v>2.8500000000000001E-2</c:v>
                </c:pt>
                <c:pt idx="93">
                  <c:v>2.8559999999999999E-2</c:v>
                </c:pt>
                <c:pt idx="94">
                  <c:v>2.8970000000000003E-2</c:v>
                </c:pt>
                <c:pt idx="95">
                  <c:v>2.8839999999999998E-2</c:v>
                </c:pt>
                <c:pt idx="96">
                  <c:v>2.8250000000000001E-2</c:v>
                </c:pt>
                <c:pt idx="97">
                  <c:v>2.8140000000000002E-2</c:v>
                </c:pt>
                <c:pt idx="98">
                  <c:v>2.8500000000000001E-2</c:v>
                </c:pt>
                <c:pt idx="99">
                  <c:v>2.7900000000000001E-2</c:v>
                </c:pt>
                <c:pt idx="100">
                  <c:v>2.7699999999999999E-2</c:v>
                </c:pt>
                <c:pt idx="101">
                  <c:v>2.7400000000000001E-2</c:v>
                </c:pt>
                <c:pt idx="102">
                  <c:v>2.7300000000000001E-2</c:v>
                </c:pt>
                <c:pt idx="103">
                  <c:v>2.7799999999999998E-2</c:v>
                </c:pt>
                <c:pt idx="104">
                  <c:v>2.7900000000000001E-2</c:v>
                </c:pt>
                <c:pt idx="105">
                  <c:v>2.8300000000000002E-2</c:v>
                </c:pt>
                <c:pt idx="106">
                  <c:v>2.7699999999999999E-2</c:v>
                </c:pt>
                <c:pt idx="107">
                  <c:v>2.7799999999999998E-2</c:v>
                </c:pt>
                <c:pt idx="108">
                  <c:v>2.802E-2</c:v>
                </c:pt>
                <c:pt idx="109">
                  <c:v>2.7900000000000001E-2</c:v>
                </c:pt>
                <c:pt idx="110">
                  <c:v>2.8299999999999999E-2</c:v>
                </c:pt>
                <c:pt idx="111">
                  <c:v>2.8199999999999999E-2</c:v>
                </c:pt>
                <c:pt idx="112">
                  <c:v>2.8299999999999999E-2</c:v>
                </c:pt>
                <c:pt idx="113">
                  <c:v>2.8199999999999999E-2</c:v>
                </c:pt>
                <c:pt idx="114">
                  <c:v>2.87E-2</c:v>
                </c:pt>
                <c:pt idx="115">
                  <c:v>2.9100000000000001E-2</c:v>
                </c:pt>
                <c:pt idx="116">
                  <c:v>2.9600000000000001E-2</c:v>
                </c:pt>
                <c:pt idx="117">
                  <c:v>2.98E-2</c:v>
                </c:pt>
                <c:pt idx="118">
                  <c:v>0.03</c:v>
                </c:pt>
                <c:pt idx="119">
                  <c:v>3.0300000000000001E-2</c:v>
                </c:pt>
                <c:pt idx="120">
                  <c:v>0.03</c:v>
                </c:pt>
                <c:pt idx="121">
                  <c:v>2.9600000000000001E-2</c:v>
                </c:pt>
                <c:pt idx="122">
                  <c:v>2.954E-2</c:v>
                </c:pt>
                <c:pt idx="123">
                  <c:v>2.9700000000000001E-2</c:v>
                </c:pt>
                <c:pt idx="124">
                  <c:v>2.9600000000000001E-2</c:v>
                </c:pt>
                <c:pt idx="125">
                  <c:v>2.9399999999999999E-2</c:v>
                </c:pt>
                <c:pt idx="126">
                  <c:v>2.9399999999999999E-2</c:v>
                </c:pt>
                <c:pt idx="127">
                  <c:v>2.9500000000000002E-2</c:v>
                </c:pt>
                <c:pt idx="128">
                  <c:v>2.9700000000000001E-2</c:v>
                </c:pt>
                <c:pt idx="129">
                  <c:v>0.03</c:v>
                </c:pt>
                <c:pt idx="130">
                  <c:v>2.9700000000000001E-2</c:v>
                </c:pt>
                <c:pt idx="131">
                  <c:v>2.9700000000000001E-2</c:v>
                </c:pt>
                <c:pt idx="132">
                  <c:v>2.9900000000000003E-2</c:v>
                </c:pt>
                <c:pt idx="133">
                  <c:v>3.0699999999999998E-2</c:v>
                </c:pt>
                <c:pt idx="134">
                  <c:v>3.0899999999999997E-2</c:v>
                </c:pt>
                <c:pt idx="135">
                  <c:v>3.1099999999999999E-2</c:v>
                </c:pt>
                <c:pt idx="136">
                  <c:v>3.0600000000000002E-2</c:v>
                </c:pt>
                <c:pt idx="137">
                  <c:v>3.0600000000000002E-2</c:v>
                </c:pt>
                <c:pt idx="138">
                  <c:v>3.0699999999999998E-2</c:v>
                </c:pt>
                <c:pt idx="139">
                  <c:v>0.03</c:v>
                </c:pt>
                <c:pt idx="140">
                  <c:v>2.98E-2</c:v>
                </c:pt>
                <c:pt idx="141">
                  <c:v>2.9300000000000003E-2</c:v>
                </c:pt>
                <c:pt idx="142">
                  <c:v>2.7820000000000001E-2</c:v>
                </c:pt>
                <c:pt idx="143">
                  <c:v>2.8559999999999999E-2</c:v>
                </c:pt>
                <c:pt idx="144">
                  <c:v>2.8590000000000001E-2</c:v>
                </c:pt>
                <c:pt idx="145">
                  <c:v>2.903E-2</c:v>
                </c:pt>
                <c:pt idx="146">
                  <c:v>2.9430000000000001E-2</c:v>
                </c:pt>
                <c:pt idx="147">
                  <c:v>2.9290000000000004E-2</c:v>
                </c:pt>
                <c:pt idx="148">
                  <c:v>2.9729999999999999E-2</c:v>
                </c:pt>
                <c:pt idx="149">
                  <c:v>2.9210000000000003E-2</c:v>
                </c:pt>
                <c:pt idx="150">
                  <c:v>2.947E-2</c:v>
                </c:pt>
                <c:pt idx="151">
                  <c:v>2.9529999999999997E-2</c:v>
                </c:pt>
                <c:pt idx="152">
                  <c:v>2.9619999999999997E-2</c:v>
                </c:pt>
                <c:pt idx="153">
                  <c:v>2.9670000000000002E-2</c:v>
                </c:pt>
                <c:pt idx="154">
                  <c:v>2.9360000000000001E-2</c:v>
                </c:pt>
                <c:pt idx="155">
                  <c:v>2.9210000000000003E-2</c:v>
                </c:pt>
                <c:pt idx="156">
                  <c:v>2.9180000000000001E-2</c:v>
                </c:pt>
                <c:pt idx="157">
                  <c:v>2.8980000000000002E-2</c:v>
                </c:pt>
                <c:pt idx="158">
                  <c:v>2.9399999999999999E-2</c:v>
                </c:pt>
                <c:pt idx="159">
                  <c:v>2.8980000000000002E-2</c:v>
                </c:pt>
                <c:pt idx="160">
                  <c:v>2.896E-2</c:v>
                </c:pt>
                <c:pt idx="161">
                  <c:v>2.879E-2</c:v>
                </c:pt>
                <c:pt idx="162">
                  <c:v>2.878E-2</c:v>
                </c:pt>
                <c:pt idx="163">
                  <c:v>2.826E-2</c:v>
                </c:pt>
                <c:pt idx="164">
                  <c:v>2.8369999999999996E-2</c:v>
                </c:pt>
                <c:pt idx="165">
                  <c:v>2.8670000000000001E-2</c:v>
                </c:pt>
                <c:pt idx="166">
                  <c:v>2.8719999999999999E-2</c:v>
                </c:pt>
                <c:pt idx="167">
                  <c:v>2.8319999999999998E-2</c:v>
                </c:pt>
                <c:pt idx="168">
                  <c:v>2.835E-2</c:v>
                </c:pt>
                <c:pt idx="169">
                  <c:v>2.8229999999999998E-2</c:v>
                </c:pt>
                <c:pt idx="170">
                  <c:v>2.86E-2</c:v>
                </c:pt>
                <c:pt idx="171">
                  <c:v>2.8510000000000001E-2</c:v>
                </c:pt>
                <c:pt idx="172">
                  <c:v>2.8500000000000001E-2</c:v>
                </c:pt>
                <c:pt idx="173">
                  <c:v>2.8469999999999999E-2</c:v>
                </c:pt>
                <c:pt idx="174">
                  <c:v>2.828E-2</c:v>
                </c:pt>
                <c:pt idx="175">
                  <c:v>2.8590000000000001E-2</c:v>
                </c:pt>
                <c:pt idx="176">
                  <c:v>2.8609999999999997E-2</c:v>
                </c:pt>
                <c:pt idx="177">
                  <c:v>2.87E-2</c:v>
                </c:pt>
                <c:pt idx="178">
                  <c:v>2.8389999999999999E-2</c:v>
                </c:pt>
                <c:pt idx="179">
                  <c:v>2.894E-2</c:v>
                </c:pt>
                <c:pt idx="180">
                  <c:v>2.9559999999999999E-2</c:v>
                </c:pt>
                <c:pt idx="181">
                  <c:v>2.9489999999999999E-2</c:v>
                </c:pt>
                <c:pt idx="182">
                  <c:v>2.9750000000000002E-2</c:v>
                </c:pt>
                <c:pt idx="183">
                  <c:v>2.9750000000000002E-2</c:v>
                </c:pt>
                <c:pt idx="184">
                  <c:v>2.955E-2</c:v>
                </c:pt>
                <c:pt idx="185">
                  <c:v>2.8740000000000002E-2</c:v>
                </c:pt>
                <c:pt idx="186">
                  <c:v>2.8799999999999999E-2</c:v>
                </c:pt>
                <c:pt idx="187">
                  <c:v>3.007E-2</c:v>
                </c:pt>
                <c:pt idx="188">
                  <c:v>2.9870000000000001E-2</c:v>
                </c:pt>
                <c:pt idx="189">
                  <c:v>2.9529999999999997E-2</c:v>
                </c:pt>
                <c:pt idx="190">
                  <c:v>2.9420000000000002E-2</c:v>
                </c:pt>
                <c:pt idx="191">
                  <c:v>2.9740000000000003E-2</c:v>
                </c:pt>
                <c:pt idx="192">
                  <c:v>2.9609999999999997E-2</c:v>
                </c:pt>
                <c:pt idx="193">
                  <c:v>2.9270000000000001E-2</c:v>
                </c:pt>
                <c:pt idx="194">
                  <c:v>2.8740000000000002E-2</c:v>
                </c:pt>
                <c:pt idx="195">
                  <c:v>2.8799999999999999E-2</c:v>
                </c:pt>
                <c:pt idx="196">
                  <c:v>2.8990000000000002E-2</c:v>
                </c:pt>
                <c:pt idx="197">
                  <c:v>2.8629999999999999E-2</c:v>
                </c:pt>
                <c:pt idx="198">
                  <c:v>2.8670000000000001E-2</c:v>
                </c:pt>
                <c:pt idx="199">
                  <c:v>2.8689999999999997E-2</c:v>
                </c:pt>
                <c:pt idx="200">
                  <c:v>2.8199999999999999E-2</c:v>
                </c:pt>
                <c:pt idx="201">
                  <c:v>2.843E-2</c:v>
                </c:pt>
                <c:pt idx="202">
                  <c:v>2.8199999999999999E-2</c:v>
                </c:pt>
                <c:pt idx="203">
                  <c:v>2.827E-2</c:v>
                </c:pt>
                <c:pt idx="204">
                  <c:v>2.811E-2</c:v>
                </c:pt>
                <c:pt idx="205">
                  <c:v>2.8500000000000001E-2</c:v>
                </c:pt>
                <c:pt idx="206">
                  <c:v>2.8810000000000002E-2</c:v>
                </c:pt>
                <c:pt idx="207">
                  <c:v>2.8849999999999997E-2</c:v>
                </c:pt>
                <c:pt idx="208">
                  <c:v>2.8559999999999999E-2</c:v>
                </c:pt>
                <c:pt idx="209">
                  <c:v>2.8650000000000002E-2</c:v>
                </c:pt>
                <c:pt idx="210">
                  <c:v>2.8990000000000002E-2</c:v>
                </c:pt>
                <c:pt idx="211">
                  <c:v>2.903E-2</c:v>
                </c:pt>
                <c:pt idx="212">
                  <c:v>2.8740000000000002E-2</c:v>
                </c:pt>
                <c:pt idx="213">
                  <c:v>2.9409999999999999E-2</c:v>
                </c:pt>
                <c:pt idx="214">
                  <c:v>2.9399999999999999E-2</c:v>
                </c:pt>
                <c:pt idx="215">
                  <c:v>2.972E-2</c:v>
                </c:pt>
                <c:pt idx="216">
                  <c:v>2.9680000000000002E-2</c:v>
                </c:pt>
                <c:pt idx="217">
                  <c:v>2.971E-2</c:v>
                </c:pt>
                <c:pt idx="218">
                  <c:v>2.997E-2</c:v>
                </c:pt>
                <c:pt idx="219">
                  <c:v>2.988E-2</c:v>
                </c:pt>
                <c:pt idx="220">
                  <c:v>3.056E-2</c:v>
                </c:pt>
                <c:pt idx="221">
                  <c:v>3.0640000000000001E-2</c:v>
                </c:pt>
                <c:pt idx="222">
                  <c:v>3.0640000000000001E-2</c:v>
                </c:pt>
                <c:pt idx="223">
                  <c:v>3.0640000000000001E-2</c:v>
                </c:pt>
                <c:pt idx="224">
                  <c:v>3.0899999999999997E-2</c:v>
                </c:pt>
                <c:pt idx="225">
                  <c:v>3.0970000000000001E-2</c:v>
                </c:pt>
                <c:pt idx="226">
                  <c:v>3.049E-2</c:v>
                </c:pt>
                <c:pt idx="227">
                  <c:v>3.0529999999999998E-2</c:v>
                </c:pt>
                <c:pt idx="228">
                  <c:v>3.0619999999999998E-2</c:v>
                </c:pt>
                <c:pt idx="229">
                  <c:v>3.0849999999999999E-2</c:v>
                </c:pt>
                <c:pt idx="230">
                  <c:v>3.0640000000000001E-2</c:v>
                </c:pt>
                <c:pt idx="231">
                  <c:v>3.1829999999999997E-2</c:v>
                </c:pt>
                <c:pt idx="232">
                  <c:v>3.1899999999999998E-2</c:v>
                </c:pt>
                <c:pt idx="233">
                  <c:v>3.2340000000000001E-2</c:v>
                </c:pt>
                <c:pt idx="234">
                  <c:v>3.2070000000000001E-2</c:v>
                </c:pt>
                <c:pt idx="235">
                  <c:v>3.1640000000000001E-2</c:v>
                </c:pt>
                <c:pt idx="236">
                  <c:v>3.1509999999999996E-2</c:v>
                </c:pt>
                <c:pt idx="237">
                  <c:v>3.1620000000000002E-2</c:v>
                </c:pt>
                <c:pt idx="238">
                  <c:v>3.1530000000000002E-2</c:v>
                </c:pt>
                <c:pt idx="239">
                  <c:v>3.1530000000000002E-2</c:v>
                </c:pt>
                <c:pt idx="240">
                  <c:v>3.2059999999999998E-2</c:v>
                </c:pt>
                <c:pt idx="241">
                  <c:v>3.1800000000000002E-2</c:v>
                </c:pt>
                <c:pt idx="242">
                  <c:v>3.193E-2</c:v>
                </c:pt>
                <c:pt idx="243">
                  <c:v>3.1989999999999998E-2</c:v>
                </c:pt>
                <c:pt idx="244">
                  <c:v>3.1690000000000003E-2</c:v>
                </c:pt>
                <c:pt idx="245">
                  <c:v>3.108E-2</c:v>
                </c:pt>
                <c:pt idx="246">
                  <c:v>3.1179999999999999E-2</c:v>
                </c:pt>
                <c:pt idx="247">
                  <c:v>3.0759999999999999E-2</c:v>
                </c:pt>
                <c:pt idx="248">
                  <c:v>3.0859999999999999E-2</c:v>
                </c:pt>
                <c:pt idx="249">
                  <c:v>3.124E-2</c:v>
                </c:pt>
                <c:pt idx="250">
                  <c:v>3.1440000000000003E-2</c:v>
                </c:pt>
                <c:pt idx="251">
                  <c:v>3.1310000000000004E-2</c:v>
                </c:pt>
                <c:pt idx="252">
                  <c:v>3.2129999999999999E-2</c:v>
                </c:pt>
                <c:pt idx="253">
                  <c:v>3.202E-2</c:v>
                </c:pt>
                <c:pt idx="254">
                  <c:v>3.2300000000000002E-2</c:v>
                </c:pt>
                <c:pt idx="255">
                  <c:v>3.2199999999999999E-2</c:v>
                </c:pt>
                <c:pt idx="256">
                  <c:v>3.2399999999999998E-2</c:v>
                </c:pt>
                <c:pt idx="257">
                  <c:v>3.1899999999999998E-2</c:v>
                </c:pt>
                <c:pt idx="258">
                  <c:v>3.1399999999999997E-2</c:v>
                </c:pt>
                <c:pt idx="259">
                  <c:v>3.1200000000000002E-2</c:v>
                </c:pt>
                <c:pt idx="260">
                  <c:v>3.1099999999999999E-2</c:v>
                </c:pt>
                <c:pt idx="261">
                  <c:v>3.0800000000000001E-2</c:v>
                </c:pt>
                <c:pt idx="262">
                  <c:v>3.0599999999999999E-2</c:v>
                </c:pt>
                <c:pt idx="263">
                  <c:v>3.0599999999999999E-2</c:v>
                </c:pt>
                <c:pt idx="264">
                  <c:v>3.0599999999999999E-2</c:v>
                </c:pt>
                <c:pt idx="265">
                  <c:v>3.0499999999999999E-2</c:v>
                </c:pt>
                <c:pt idx="266">
                  <c:v>3.0700000000000002E-2</c:v>
                </c:pt>
                <c:pt idx="267">
                  <c:v>3.0599999999999999E-2</c:v>
                </c:pt>
                <c:pt idx="268">
                  <c:v>3.0599999999999999E-2</c:v>
                </c:pt>
                <c:pt idx="269">
                  <c:v>3.0300000000000001E-2</c:v>
                </c:pt>
                <c:pt idx="270">
                  <c:v>3.0099999999999998E-2</c:v>
                </c:pt>
                <c:pt idx="271">
                  <c:v>2.98E-2</c:v>
                </c:pt>
                <c:pt idx="272">
                  <c:v>2.9139999999999999E-2</c:v>
                </c:pt>
                <c:pt idx="273">
                  <c:v>2.896E-2</c:v>
                </c:pt>
                <c:pt idx="274">
                  <c:v>2.8469999999999999E-2</c:v>
                </c:pt>
                <c:pt idx="275">
                  <c:v>2.8590000000000001E-2</c:v>
                </c:pt>
                <c:pt idx="276">
                  <c:v>2.8799999999999999E-2</c:v>
                </c:pt>
                <c:pt idx="277">
                  <c:v>2.9100000000000001E-2</c:v>
                </c:pt>
                <c:pt idx="278">
                  <c:v>2.9140000000000003E-2</c:v>
                </c:pt>
                <c:pt idx="279">
                  <c:v>2.8910000000000002E-2</c:v>
                </c:pt>
                <c:pt idx="280">
                  <c:v>2.8580000000000001E-2</c:v>
                </c:pt>
                <c:pt idx="281">
                  <c:v>2.818E-2</c:v>
                </c:pt>
                <c:pt idx="282">
                  <c:v>2.7560000000000001E-2</c:v>
                </c:pt>
                <c:pt idx="283">
                  <c:v>2.8069999999999998E-2</c:v>
                </c:pt>
                <c:pt idx="284">
                  <c:v>2.7890000000000002E-2</c:v>
                </c:pt>
                <c:pt idx="285">
                  <c:v>2.7400000000000001E-2</c:v>
                </c:pt>
                <c:pt idx="286">
                  <c:v>2.809E-2</c:v>
                </c:pt>
                <c:pt idx="287">
                  <c:v>2.7679999999999996E-2</c:v>
                </c:pt>
                <c:pt idx="288">
                  <c:v>2.7199999999999998E-2</c:v>
                </c:pt>
                <c:pt idx="289">
                  <c:v>2.6849999999999999E-2</c:v>
                </c:pt>
                <c:pt idx="290">
                  <c:v>2.6599999999999999E-2</c:v>
                </c:pt>
                <c:pt idx="291">
                  <c:v>2.5600000000000001E-2</c:v>
                </c:pt>
                <c:pt idx="292">
                  <c:v>2.6690000000000002E-2</c:v>
                </c:pt>
                <c:pt idx="293">
                  <c:v>2.7E-2</c:v>
                </c:pt>
                <c:pt idx="294">
                  <c:v>2.7300000000000001E-2</c:v>
                </c:pt>
                <c:pt idx="295">
                  <c:v>2.7400000000000001E-2</c:v>
                </c:pt>
                <c:pt idx="296">
                  <c:v>2.7400000000000001E-2</c:v>
                </c:pt>
                <c:pt idx="297">
                  <c:v>2.7099999999999999E-2</c:v>
                </c:pt>
                <c:pt idx="298">
                  <c:v>2.7099999999999999E-2</c:v>
                </c:pt>
                <c:pt idx="299">
                  <c:v>2.7199999999999998E-2</c:v>
                </c:pt>
                <c:pt idx="300">
                  <c:v>2.7300000000000001E-2</c:v>
                </c:pt>
                <c:pt idx="301">
                  <c:v>2.751E-2</c:v>
                </c:pt>
                <c:pt idx="302">
                  <c:v>2.785E-2</c:v>
                </c:pt>
                <c:pt idx="303">
                  <c:v>2.7400000000000001E-2</c:v>
                </c:pt>
                <c:pt idx="304">
                  <c:v>2.742E-2</c:v>
                </c:pt>
                <c:pt idx="305">
                  <c:v>2.717E-2</c:v>
                </c:pt>
                <c:pt idx="306">
                  <c:v>2.759E-2</c:v>
                </c:pt>
                <c:pt idx="307">
                  <c:v>2.7459999999999998E-2</c:v>
                </c:pt>
                <c:pt idx="308">
                  <c:v>2.7109999999999999E-2</c:v>
                </c:pt>
                <c:pt idx="309">
                  <c:v>2.6779999999999998E-2</c:v>
                </c:pt>
                <c:pt idx="310">
                  <c:v>2.6269999999999998E-2</c:v>
                </c:pt>
                <c:pt idx="311">
                  <c:v>2.6849999999999999E-2</c:v>
                </c:pt>
                <c:pt idx="312">
                  <c:v>2.724E-2</c:v>
                </c:pt>
                <c:pt idx="313">
                  <c:v>2.699E-2</c:v>
                </c:pt>
                <c:pt idx="314">
                  <c:v>2.6959999999999998E-2</c:v>
                </c:pt>
                <c:pt idx="315">
                  <c:v>2.6579999999999999E-2</c:v>
                </c:pt>
                <c:pt idx="316">
                  <c:v>2.6499999999999999E-2</c:v>
                </c:pt>
                <c:pt idx="317">
                  <c:v>2.6499999999999999E-2</c:v>
                </c:pt>
                <c:pt idx="318">
                  <c:v>2.6800000000000001E-2</c:v>
                </c:pt>
                <c:pt idx="319">
                  <c:v>2.7099999999999999E-2</c:v>
                </c:pt>
                <c:pt idx="320">
                  <c:v>2.6599999999999999E-2</c:v>
                </c:pt>
                <c:pt idx="321">
                  <c:v>2.6599999999999999E-2</c:v>
                </c:pt>
                <c:pt idx="322">
                  <c:v>2.6499999999999999E-2</c:v>
                </c:pt>
                <c:pt idx="323">
                  <c:v>2.6460000000000001E-2</c:v>
                </c:pt>
                <c:pt idx="324">
                  <c:v>2.6929999999999999E-2</c:v>
                </c:pt>
                <c:pt idx="325">
                  <c:v>2.6540000000000001E-2</c:v>
                </c:pt>
                <c:pt idx="326">
                  <c:v>2.664E-2</c:v>
                </c:pt>
                <c:pt idx="327">
                  <c:v>2.6370000000000001E-2</c:v>
                </c:pt>
                <c:pt idx="328">
                  <c:v>2.683E-2</c:v>
                </c:pt>
                <c:pt idx="329">
                  <c:v>2.716E-2</c:v>
                </c:pt>
                <c:pt idx="330">
                  <c:v>2.758E-2</c:v>
                </c:pt>
                <c:pt idx="331">
                  <c:v>2.7200000000000002E-2</c:v>
                </c:pt>
                <c:pt idx="332">
                  <c:v>2.7200000000000002E-2</c:v>
                </c:pt>
                <c:pt idx="333">
                  <c:v>2.69E-2</c:v>
                </c:pt>
                <c:pt idx="334">
                  <c:v>2.63E-2</c:v>
                </c:pt>
                <c:pt idx="335">
                  <c:v>2.63E-2</c:v>
                </c:pt>
                <c:pt idx="336">
                  <c:v>2.64E-2</c:v>
                </c:pt>
                <c:pt idx="337">
                  <c:v>2.6019999999999998E-2</c:v>
                </c:pt>
                <c:pt idx="338">
                  <c:v>2.622E-2</c:v>
                </c:pt>
                <c:pt idx="339">
                  <c:v>2.6310000000000004E-2</c:v>
                </c:pt>
                <c:pt idx="340">
                  <c:v>2.5920000000000002E-2</c:v>
                </c:pt>
                <c:pt idx="341">
                  <c:v>2.605E-2</c:v>
                </c:pt>
                <c:pt idx="342">
                  <c:v>2.6100000000000002E-2</c:v>
                </c:pt>
                <c:pt idx="343">
                  <c:v>2.5399999999999999E-2</c:v>
                </c:pt>
                <c:pt idx="344">
                  <c:v>2.5399999999999999E-2</c:v>
                </c:pt>
                <c:pt idx="345">
                  <c:v>2.4409999999999998E-2</c:v>
                </c:pt>
              </c:numCache>
            </c:numRef>
          </c:val>
          <c:smooth val="0"/>
          <c:extLst xmlns:c16r2="http://schemas.microsoft.com/office/drawing/2015/06/chart">
            <c:ext xmlns:c16="http://schemas.microsoft.com/office/drawing/2014/chart" uri="{C3380CC4-5D6E-409C-BE32-E72D297353CC}">
              <c16:uniqueId val="{00000004-84AC-4480-B19A-7CD670CA185F}"/>
            </c:ext>
          </c:extLst>
        </c:ser>
        <c:ser>
          <c:idx val="3"/>
          <c:order val="3"/>
          <c:tx>
            <c:strRef>
              <c:f>Sheet1!$E$1</c:f>
              <c:strCache>
                <c:ptCount val="1"/>
                <c:pt idx="0">
                  <c:v>30Y UST</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cat>
            <c:numRef>
              <c:f>Sheet1!$A$2:$A$347</c:f>
              <c:numCache>
                <c:formatCode>m/d/yyyy</c:formatCode>
                <c:ptCount val="346"/>
                <c:pt idx="0">
                  <c:v>43040</c:v>
                </c:pt>
                <c:pt idx="1">
                  <c:v>43041</c:v>
                </c:pt>
                <c:pt idx="2">
                  <c:v>43042</c:v>
                </c:pt>
                <c:pt idx="3">
                  <c:v>43045</c:v>
                </c:pt>
                <c:pt idx="4">
                  <c:v>43046</c:v>
                </c:pt>
                <c:pt idx="5">
                  <c:v>43047</c:v>
                </c:pt>
                <c:pt idx="6">
                  <c:v>43048</c:v>
                </c:pt>
                <c:pt idx="7">
                  <c:v>43049</c:v>
                </c:pt>
                <c:pt idx="8">
                  <c:v>43052</c:v>
                </c:pt>
                <c:pt idx="9">
                  <c:v>43053</c:v>
                </c:pt>
                <c:pt idx="10">
                  <c:v>43054</c:v>
                </c:pt>
                <c:pt idx="11">
                  <c:v>43055</c:v>
                </c:pt>
                <c:pt idx="12">
                  <c:v>43056</c:v>
                </c:pt>
                <c:pt idx="13">
                  <c:v>43059</c:v>
                </c:pt>
                <c:pt idx="14">
                  <c:v>43060</c:v>
                </c:pt>
                <c:pt idx="15">
                  <c:v>43061</c:v>
                </c:pt>
                <c:pt idx="16">
                  <c:v>43063</c:v>
                </c:pt>
                <c:pt idx="17">
                  <c:v>43066</c:v>
                </c:pt>
                <c:pt idx="18">
                  <c:v>43067</c:v>
                </c:pt>
                <c:pt idx="19">
                  <c:v>43068</c:v>
                </c:pt>
                <c:pt idx="20">
                  <c:v>43069</c:v>
                </c:pt>
                <c:pt idx="21">
                  <c:v>43070</c:v>
                </c:pt>
                <c:pt idx="22">
                  <c:v>43073</c:v>
                </c:pt>
                <c:pt idx="23">
                  <c:v>43074</c:v>
                </c:pt>
                <c:pt idx="24">
                  <c:v>43075</c:v>
                </c:pt>
                <c:pt idx="25">
                  <c:v>43076</c:v>
                </c:pt>
                <c:pt idx="26">
                  <c:v>43077</c:v>
                </c:pt>
                <c:pt idx="27">
                  <c:v>43080</c:v>
                </c:pt>
                <c:pt idx="28">
                  <c:v>43081</c:v>
                </c:pt>
                <c:pt idx="29">
                  <c:v>43082</c:v>
                </c:pt>
                <c:pt idx="30">
                  <c:v>43083</c:v>
                </c:pt>
                <c:pt idx="31">
                  <c:v>43084</c:v>
                </c:pt>
                <c:pt idx="32">
                  <c:v>43087</c:v>
                </c:pt>
                <c:pt idx="33">
                  <c:v>43088</c:v>
                </c:pt>
                <c:pt idx="34">
                  <c:v>43089</c:v>
                </c:pt>
                <c:pt idx="35">
                  <c:v>43090</c:v>
                </c:pt>
                <c:pt idx="36">
                  <c:v>43091</c:v>
                </c:pt>
                <c:pt idx="37">
                  <c:v>43095</c:v>
                </c:pt>
                <c:pt idx="38">
                  <c:v>43096</c:v>
                </c:pt>
                <c:pt idx="39">
                  <c:v>43097</c:v>
                </c:pt>
                <c:pt idx="40">
                  <c:v>43098</c:v>
                </c:pt>
                <c:pt idx="41">
                  <c:v>43102</c:v>
                </c:pt>
                <c:pt idx="42">
                  <c:v>43103</c:v>
                </c:pt>
                <c:pt idx="43">
                  <c:v>43104</c:v>
                </c:pt>
                <c:pt idx="44">
                  <c:v>43105</c:v>
                </c:pt>
                <c:pt idx="45">
                  <c:v>43108</c:v>
                </c:pt>
                <c:pt idx="46">
                  <c:v>43109</c:v>
                </c:pt>
                <c:pt idx="47">
                  <c:v>43110</c:v>
                </c:pt>
                <c:pt idx="48">
                  <c:v>43111</c:v>
                </c:pt>
                <c:pt idx="49">
                  <c:v>43112</c:v>
                </c:pt>
                <c:pt idx="50">
                  <c:v>43116</c:v>
                </c:pt>
                <c:pt idx="51">
                  <c:v>43117</c:v>
                </c:pt>
                <c:pt idx="52">
                  <c:v>43118</c:v>
                </c:pt>
                <c:pt idx="53">
                  <c:v>43119</c:v>
                </c:pt>
                <c:pt idx="54">
                  <c:v>43122</c:v>
                </c:pt>
                <c:pt idx="55">
                  <c:v>43123</c:v>
                </c:pt>
                <c:pt idx="56">
                  <c:v>43124</c:v>
                </c:pt>
                <c:pt idx="57">
                  <c:v>43125</c:v>
                </c:pt>
                <c:pt idx="58">
                  <c:v>43126</c:v>
                </c:pt>
                <c:pt idx="59">
                  <c:v>43129</c:v>
                </c:pt>
                <c:pt idx="60">
                  <c:v>43130</c:v>
                </c:pt>
                <c:pt idx="61">
                  <c:v>43131</c:v>
                </c:pt>
                <c:pt idx="62">
                  <c:v>43132</c:v>
                </c:pt>
                <c:pt idx="63">
                  <c:v>43133</c:v>
                </c:pt>
                <c:pt idx="64">
                  <c:v>43136</c:v>
                </c:pt>
                <c:pt idx="65">
                  <c:v>43137</c:v>
                </c:pt>
                <c:pt idx="66">
                  <c:v>43138</c:v>
                </c:pt>
                <c:pt idx="67">
                  <c:v>43139</c:v>
                </c:pt>
                <c:pt idx="68">
                  <c:v>43140</c:v>
                </c:pt>
                <c:pt idx="69">
                  <c:v>43143</c:v>
                </c:pt>
                <c:pt idx="70">
                  <c:v>43144</c:v>
                </c:pt>
                <c:pt idx="71">
                  <c:v>43145</c:v>
                </c:pt>
                <c:pt idx="72">
                  <c:v>43146</c:v>
                </c:pt>
                <c:pt idx="73">
                  <c:v>43147</c:v>
                </c:pt>
                <c:pt idx="74">
                  <c:v>43151</c:v>
                </c:pt>
                <c:pt idx="75">
                  <c:v>43152</c:v>
                </c:pt>
                <c:pt idx="76">
                  <c:v>43153</c:v>
                </c:pt>
                <c:pt idx="77">
                  <c:v>43154</c:v>
                </c:pt>
                <c:pt idx="78">
                  <c:v>43157</c:v>
                </c:pt>
                <c:pt idx="79">
                  <c:v>43158</c:v>
                </c:pt>
                <c:pt idx="80">
                  <c:v>43159</c:v>
                </c:pt>
                <c:pt idx="81">
                  <c:v>43160</c:v>
                </c:pt>
                <c:pt idx="82">
                  <c:v>43161</c:v>
                </c:pt>
                <c:pt idx="83">
                  <c:v>43164</c:v>
                </c:pt>
                <c:pt idx="84">
                  <c:v>43165</c:v>
                </c:pt>
                <c:pt idx="85">
                  <c:v>43166</c:v>
                </c:pt>
                <c:pt idx="86">
                  <c:v>43167</c:v>
                </c:pt>
                <c:pt idx="87">
                  <c:v>43168</c:v>
                </c:pt>
                <c:pt idx="88">
                  <c:v>43171</c:v>
                </c:pt>
                <c:pt idx="89">
                  <c:v>43172</c:v>
                </c:pt>
                <c:pt idx="90">
                  <c:v>43173</c:v>
                </c:pt>
                <c:pt idx="91">
                  <c:v>43174</c:v>
                </c:pt>
                <c:pt idx="92">
                  <c:v>43175</c:v>
                </c:pt>
                <c:pt idx="93">
                  <c:v>43178</c:v>
                </c:pt>
                <c:pt idx="94">
                  <c:v>43179</c:v>
                </c:pt>
                <c:pt idx="95">
                  <c:v>43180</c:v>
                </c:pt>
                <c:pt idx="96">
                  <c:v>43181</c:v>
                </c:pt>
                <c:pt idx="97">
                  <c:v>43182</c:v>
                </c:pt>
                <c:pt idx="98">
                  <c:v>43185</c:v>
                </c:pt>
                <c:pt idx="99">
                  <c:v>43186</c:v>
                </c:pt>
                <c:pt idx="100">
                  <c:v>43187</c:v>
                </c:pt>
                <c:pt idx="101">
                  <c:v>43188</c:v>
                </c:pt>
                <c:pt idx="102">
                  <c:v>43192</c:v>
                </c:pt>
                <c:pt idx="103">
                  <c:v>43193</c:v>
                </c:pt>
                <c:pt idx="104">
                  <c:v>43194</c:v>
                </c:pt>
                <c:pt idx="105">
                  <c:v>43195</c:v>
                </c:pt>
                <c:pt idx="106">
                  <c:v>43196</c:v>
                </c:pt>
                <c:pt idx="107">
                  <c:v>43199</c:v>
                </c:pt>
                <c:pt idx="108">
                  <c:v>43200</c:v>
                </c:pt>
                <c:pt idx="109">
                  <c:v>43201</c:v>
                </c:pt>
                <c:pt idx="110">
                  <c:v>43202</c:v>
                </c:pt>
                <c:pt idx="111">
                  <c:v>43203</c:v>
                </c:pt>
                <c:pt idx="112">
                  <c:v>43206</c:v>
                </c:pt>
                <c:pt idx="113">
                  <c:v>43207</c:v>
                </c:pt>
                <c:pt idx="114">
                  <c:v>43208</c:v>
                </c:pt>
                <c:pt idx="115">
                  <c:v>43209</c:v>
                </c:pt>
                <c:pt idx="116">
                  <c:v>43210</c:v>
                </c:pt>
                <c:pt idx="117">
                  <c:v>43213</c:v>
                </c:pt>
                <c:pt idx="118">
                  <c:v>43214</c:v>
                </c:pt>
                <c:pt idx="119">
                  <c:v>43215</c:v>
                </c:pt>
                <c:pt idx="120">
                  <c:v>43216</c:v>
                </c:pt>
                <c:pt idx="121">
                  <c:v>43217</c:v>
                </c:pt>
                <c:pt idx="122">
                  <c:v>43220</c:v>
                </c:pt>
                <c:pt idx="123">
                  <c:v>43221</c:v>
                </c:pt>
                <c:pt idx="124">
                  <c:v>43222</c:v>
                </c:pt>
                <c:pt idx="125">
                  <c:v>43223</c:v>
                </c:pt>
                <c:pt idx="126">
                  <c:v>43224</c:v>
                </c:pt>
                <c:pt idx="127">
                  <c:v>43227</c:v>
                </c:pt>
                <c:pt idx="128">
                  <c:v>43228</c:v>
                </c:pt>
                <c:pt idx="129">
                  <c:v>43229</c:v>
                </c:pt>
                <c:pt idx="130">
                  <c:v>43230</c:v>
                </c:pt>
                <c:pt idx="131">
                  <c:v>43231</c:v>
                </c:pt>
                <c:pt idx="132">
                  <c:v>43234</c:v>
                </c:pt>
                <c:pt idx="133">
                  <c:v>43235</c:v>
                </c:pt>
                <c:pt idx="134">
                  <c:v>43236</c:v>
                </c:pt>
                <c:pt idx="135">
                  <c:v>43237</c:v>
                </c:pt>
                <c:pt idx="136">
                  <c:v>43238</c:v>
                </c:pt>
                <c:pt idx="137">
                  <c:v>43241</c:v>
                </c:pt>
                <c:pt idx="138">
                  <c:v>43242</c:v>
                </c:pt>
                <c:pt idx="139">
                  <c:v>43243</c:v>
                </c:pt>
                <c:pt idx="140">
                  <c:v>43244</c:v>
                </c:pt>
                <c:pt idx="141">
                  <c:v>43245</c:v>
                </c:pt>
                <c:pt idx="142">
                  <c:v>43249</c:v>
                </c:pt>
                <c:pt idx="143">
                  <c:v>43250</c:v>
                </c:pt>
                <c:pt idx="144">
                  <c:v>43251</c:v>
                </c:pt>
                <c:pt idx="145">
                  <c:v>43252</c:v>
                </c:pt>
                <c:pt idx="146">
                  <c:v>43255</c:v>
                </c:pt>
                <c:pt idx="147">
                  <c:v>43256</c:v>
                </c:pt>
                <c:pt idx="148">
                  <c:v>43257</c:v>
                </c:pt>
                <c:pt idx="149">
                  <c:v>43258</c:v>
                </c:pt>
                <c:pt idx="150">
                  <c:v>43259</c:v>
                </c:pt>
                <c:pt idx="151">
                  <c:v>43262</c:v>
                </c:pt>
                <c:pt idx="152">
                  <c:v>43263</c:v>
                </c:pt>
                <c:pt idx="153">
                  <c:v>43264</c:v>
                </c:pt>
                <c:pt idx="154">
                  <c:v>43265</c:v>
                </c:pt>
                <c:pt idx="155">
                  <c:v>43266</c:v>
                </c:pt>
                <c:pt idx="156">
                  <c:v>43269</c:v>
                </c:pt>
                <c:pt idx="157">
                  <c:v>43270</c:v>
                </c:pt>
                <c:pt idx="158">
                  <c:v>43271</c:v>
                </c:pt>
                <c:pt idx="159">
                  <c:v>43272</c:v>
                </c:pt>
                <c:pt idx="160">
                  <c:v>43273</c:v>
                </c:pt>
                <c:pt idx="161">
                  <c:v>43276</c:v>
                </c:pt>
                <c:pt idx="162">
                  <c:v>43277</c:v>
                </c:pt>
                <c:pt idx="163">
                  <c:v>43278</c:v>
                </c:pt>
                <c:pt idx="164">
                  <c:v>43279</c:v>
                </c:pt>
                <c:pt idx="165">
                  <c:v>43280</c:v>
                </c:pt>
                <c:pt idx="166">
                  <c:v>43283</c:v>
                </c:pt>
                <c:pt idx="167">
                  <c:v>43284</c:v>
                </c:pt>
                <c:pt idx="168">
                  <c:v>43286</c:v>
                </c:pt>
                <c:pt idx="169">
                  <c:v>43287</c:v>
                </c:pt>
                <c:pt idx="170">
                  <c:v>43290</c:v>
                </c:pt>
                <c:pt idx="171">
                  <c:v>43291</c:v>
                </c:pt>
                <c:pt idx="172">
                  <c:v>43292</c:v>
                </c:pt>
                <c:pt idx="173">
                  <c:v>43293</c:v>
                </c:pt>
                <c:pt idx="174">
                  <c:v>43294</c:v>
                </c:pt>
                <c:pt idx="175">
                  <c:v>43297</c:v>
                </c:pt>
                <c:pt idx="176">
                  <c:v>43298</c:v>
                </c:pt>
                <c:pt idx="177">
                  <c:v>43299</c:v>
                </c:pt>
                <c:pt idx="178">
                  <c:v>43300</c:v>
                </c:pt>
                <c:pt idx="179">
                  <c:v>43301</c:v>
                </c:pt>
                <c:pt idx="180">
                  <c:v>43304</c:v>
                </c:pt>
                <c:pt idx="181">
                  <c:v>43305</c:v>
                </c:pt>
                <c:pt idx="182">
                  <c:v>43306</c:v>
                </c:pt>
                <c:pt idx="183">
                  <c:v>43307</c:v>
                </c:pt>
                <c:pt idx="184">
                  <c:v>43308</c:v>
                </c:pt>
                <c:pt idx="185">
                  <c:v>43311</c:v>
                </c:pt>
                <c:pt idx="186">
                  <c:v>43312</c:v>
                </c:pt>
                <c:pt idx="187">
                  <c:v>43313</c:v>
                </c:pt>
                <c:pt idx="188">
                  <c:v>43314</c:v>
                </c:pt>
                <c:pt idx="189">
                  <c:v>43315</c:v>
                </c:pt>
                <c:pt idx="190">
                  <c:v>43318</c:v>
                </c:pt>
                <c:pt idx="191">
                  <c:v>43319</c:v>
                </c:pt>
                <c:pt idx="192">
                  <c:v>43320</c:v>
                </c:pt>
                <c:pt idx="193">
                  <c:v>43321</c:v>
                </c:pt>
                <c:pt idx="194">
                  <c:v>43322</c:v>
                </c:pt>
                <c:pt idx="195">
                  <c:v>43325</c:v>
                </c:pt>
                <c:pt idx="196">
                  <c:v>43326</c:v>
                </c:pt>
                <c:pt idx="197">
                  <c:v>43327</c:v>
                </c:pt>
                <c:pt idx="198">
                  <c:v>43328</c:v>
                </c:pt>
                <c:pt idx="199">
                  <c:v>43329</c:v>
                </c:pt>
                <c:pt idx="200">
                  <c:v>43332</c:v>
                </c:pt>
                <c:pt idx="201">
                  <c:v>43333</c:v>
                </c:pt>
                <c:pt idx="202">
                  <c:v>43334</c:v>
                </c:pt>
                <c:pt idx="203">
                  <c:v>43335</c:v>
                </c:pt>
                <c:pt idx="204">
                  <c:v>43336</c:v>
                </c:pt>
                <c:pt idx="205">
                  <c:v>43339</c:v>
                </c:pt>
                <c:pt idx="206">
                  <c:v>43340</c:v>
                </c:pt>
                <c:pt idx="207">
                  <c:v>43341</c:v>
                </c:pt>
                <c:pt idx="208">
                  <c:v>43342</c:v>
                </c:pt>
                <c:pt idx="209">
                  <c:v>43343</c:v>
                </c:pt>
                <c:pt idx="210">
                  <c:v>43347</c:v>
                </c:pt>
                <c:pt idx="211">
                  <c:v>43348</c:v>
                </c:pt>
                <c:pt idx="212">
                  <c:v>43349</c:v>
                </c:pt>
                <c:pt idx="213">
                  <c:v>43350</c:v>
                </c:pt>
                <c:pt idx="214">
                  <c:v>43353</c:v>
                </c:pt>
                <c:pt idx="215">
                  <c:v>43354</c:v>
                </c:pt>
                <c:pt idx="216">
                  <c:v>43355</c:v>
                </c:pt>
                <c:pt idx="217">
                  <c:v>43356</c:v>
                </c:pt>
                <c:pt idx="218">
                  <c:v>43357</c:v>
                </c:pt>
                <c:pt idx="219">
                  <c:v>43360</c:v>
                </c:pt>
                <c:pt idx="220">
                  <c:v>43361</c:v>
                </c:pt>
                <c:pt idx="221">
                  <c:v>43362</c:v>
                </c:pt>
                <c:pt idx="222">
                  <c:v>43363</c:v>
                </c:pt>
                <c:pt idx="223">
                  <c:v>43364</c:v>
                </c:pt>
                <c:pt idx="224">
                  <c:v>43367</c:v>
                </c:pt>
                <c:pt idx="225">
                  <c:v>43368</c:v>
                </c:pt>
                <c:pt idx="226">
                  <c:v>43369</c:v>
                </c:pt>
                <c:pt idx="227">
                  <c:v>43370</c:v>
                </c:pt>
                <c:pt idx="228">
                  <c:v>43371</c:v>
                </c:pt>
                <c:pt idx="229">
                  <c:v>43374</c:v>
                </c:pt>
                <c:pt idx="230">
                  <c:v>43375</c:v>
                </c:pt>
                <c:pt idx="231">
                  <c:v>43376</c:v>
                </c:pt>
                <c:pt idx="232">
                  <c:v>43377</c:v>
                </c:pt>
                <c:pt idx="233">
                  <c:v>43378</c:v>
                </c:pt>
                <c:pt idx="234">
                  <c:v>43382</c:v>
                </c:pt>
                <c:pt idx="235">
                  <c:v>43383</c:v>
                </c:pt>
                <c:pt idx="236">
                  <c:v>43384</c:v>
                </c:pt>
                <c:pt idx="237">
                  <c:v>43385</c:v>
                </c:pt>
                <c:pt idx="238">
                  <c:v>43388</c:v>
                </c:pt>
                <c:pt idx="239">
                  <c:v>43389</c:v>
                </c:pt>
                <c:pt idx="240">
                  <c:v>43390</c:v>
                </c:pt>
                <c:pt idx="241">
                  <c:v>43391</c:v>
                </c:pt>
                <c:pt idx="242">
                  <c:v>43392</c:v>
                </c:pt>
                <c:pt idx="243">
                  <c:v>43395</c:v>
                </c:pt>
                <c:pt idx="244">
                  <c:v>43396</c:v>
                </c:pt>
                <c:pt idx="245">
                  <c:v>43397</c:v>
                </c:pt>
                <c:pt idx="246">
                  <c:v>43398</c:v>
                </c:pt>
                <c:pt idx="247">
                  <c:v>43399</c:v>
                </c:pt>
                <c:pt idx="248">
                  <c:v>43402</c:v>
                </c:pt>
                <c:pt idx="249">
                  <c:v>43403</c:v>
                </c:pt>
                <c:pt idx="250">
                  <c:v>43404</c:v>
                </c:pt>
                <c:pt idx="251">
                  <c:v>43405</c:v>
                </c:pt>
                <c:pt idx="252">
                  <c:v>43406</c:v>
                </c:pt>
                <c:pt idx="253">
                  <c:v>43409</c:v>
                </c:pt>
                <c:pt idx="254">
                  <c:v>43410</c:v>
                </c:pt>
                <c:pt idx="255">
                  <c:v>43411</c:v>
                </c:pt>
                <c:pt idx="256">
                  <c:v>43412</c:v>
                </c:pt>
                <c:pt idx="257">
                  <c:v>43413</c:v>
                </c:pt>
                <c:pt idx="258">
                  <c:v>43417</c:v>
                </c:pt>
                <c:pt idx="259">
                  <c:v>43418</c:v>
                </c:pt>
                <c:pt idx="260">
                  <c:v>43419</c:v>
                </c:pt>
                <c:pt idx="261">
                  <c:v>43420</c:v>
                </c:pt>
                <c:pt idx="262">
                  <c:v>43423</c:v>
                </c:pt>
                <c:pt idx="263">
                  <c:v>43424</c:v>
                </c:pt>
                <c:pt idx="264">
                  <c:v>43425</c:v>
                </c:pt>
                <c:pt idx="265">
                  <c:v>43427</c:v>
                </c:pt>
                <c:pt idx="266">
                  <c:v>43430</c:v>
                </c:pt>
                <c:pt idx="267">
                  <c:v>43431</c:v>
                </c:pt>
                <c:pt idx="268">
                  <c:v>43432</c:v>
                </c:pt>
                <c:pt idx="269">
                  <c:v>43433</c:v>
                </c:pt>
                <c:pt idx="270">
                  <c:v>43434</c:v>
                </c:pt>
                <c:pt idx="271">
                  <c:v>43437</c:v>
                </c:pt>
                <c:pt idx="272">
                  <c:v>43438</c:v>
                </c:pt>
                <c:pt idx="273">
                  <c:v>43440</c:v>
                </c:pt>
                <c:pt idx="274">
                  <c:v>43441</c:v>
                </c:pt>
                <c:pt idx="275">
                  <c:v>43444</c:v>
                </c:pt>
                <c:pt idx="276">
                  <c:v>43445</c:v>
                </c:pt>
                <c:pt idx="277">
                  <c:v>43446</c:v>
                </c:pt>
                <c:pt idx="278">
                  <c:v>43447</c:v>
                </c:pt>
                <c:pt idx="279">
                  <c:v>43448</c:v>
                </c:pt>
                <c:pt idx="280">
                  <c:v>43451</c:v>
                </c:pt>
                <c:pt idx="281">
                  <c:v>43452</c:v>
                </c:pt>
                <c:pt idx="282">
                  <c:v>43453</c:v>
                </c:pt>
                <c:pt idx="283">
                  <c:v>43454</c:v>
                </c:pt>
                <c:pt idx="284">
                  <c:v>43455</c:v>
                </c:pt>
                <c:pt idx="285">
                  <c:v>43458</c:v>
                </c:pt>
                <c:pt idx="286">
                  <c:v>43460</c:v>
                </c:pt>
                <c:pt idx="287">
                  <c:v>43461</c:v>
                </c:pt>
                <c:pt idx="288">
                  <c:v>43462</c:v>
                </c:pt>
                <c:pt idx="289">
                  <c:v>43465</c:v>
                </c:pt>
                <c:pt idx="290">
                  <c:v>43467</c:v>
                </c:pt>
                <c:pt idx="291">
                  <c:v>43468</c:v>
                </c:pt>
                <c:pt idx="292">
                  <c:v>43469</c:v>
                </c:pt>
                <c:pt idx="293">
                  <c:v>43472</c:v>
                </c:pt>
                <c:pt idx="294">
                  <c:v>43473</c:v>
                </c:pt>
                <c:pt idx="295">
                  <c:v>43474</c:v>
                </c:pt>
                <c:pt idx="296">
                  <c:v>43475</c:v>
                </c:pt>
                <c:pt idx="297">
                  <c:v>43476</c:v>
                </c:pt>
                <c:pt idx="298">
                  <c:v>43479</c:v>
                </c:pt>
                <c:pt idx="299">
                  <c:v>43480</c:v>
                </c:pt>
                <c:pt idx="300">
                  <c:v>43481</c:v>
                </c:pt>
                <c:pt idx="301">
                  <c:v>43482</c:v>
                </c:pt>
                <c:pt idx="302">
                  <c:v>43483</c:v>
                </c:pt>
                <c:pt idx="303">
                  <c:v>43487</c:v>
                </c:pt>
                <c:pt idx="304">
                  <c:v>43488</c:v>
                </c:pt>
                <c:pt idx="305">
                  <c:v>43489</c:v>
                </c:pt>
                <c:pt idx="306">
                  <c:v>43490</c:v>
                </c:pt>
                <c:pt idx="307">
                  <c:v>43493</c:v>
                </c:pt>
                <c:pt idx="308">
                  <c:v>43494</c:v>
                </c:pt>
                <c:pt idx="309">
                  <c:v>43495</c:v>
                </c:pt>
                <c:pt idx="310">
                  <c:v>43496</c:v>
                </c:pt>
                <c:pt idx="311">
                  <c:v>43497</c:v>
                </c:pt>
                <c:pt idx="312">
                  <c:v>43500</c:v>
                </c:pt>
                <c:pt idx="313">
                  <c:v>43501</c:v>
                </c:pt>
                <c:pt idx="314">
                  <c:v>43502</c:v>
                </c:pt>
                <c:pt idx="315">
                  <c:v>43503</c:v>
                </c:pt>
                <c:pt idx="316">
                  <c:v>43504</c:v>
                </c:pt>
                <c:pt idx="317">
                  <c:v>43507</c:v>
                </c:pt>
                <c:pt idx="318">
                  <c:v>43508</c:v>
                </c:pt>
                <c:pt idx="319">
                  <c:v>43509</c:v>
                </c:pt>
                <c:pt idx="320">
                  <c:v>43510</c:v>
                </c:pt>
                <c:pt idx="321">
                  <c:v>43511</c:v>
                </c:pt>
                <c:pt idx="322">
                  <c:v>43515</c:v>
                </c:pt>
                <c:pt idx="323">
                  <c:v>43516</c:v>
                </c:pt>
                <c:pt idx="324">
                  <c:v>43517</c:v>
                </c:pt>
                <c:pt idx="325">
                  <c:v>43518</c:v>
                </c:pt>
                <c:pt idx="326">
                  <c:v>43521</c:v>
                </c:pt>
                <c:pt idx="327">
                  <c:v>43522</c:v>
                </c:pt>
                <c:pt idx="328">
                  <c:v>43523</c:v>
                </c:pt>
                <c:pt idx="329">
                  <c:v>43524</c:v>
                </c:pt>
                <c:pt idx="330">
                  <c:v>43525</c:v>
                </c:pt>
                <c:pt idx="331">
                  <c:v>43528</c:v>
                </c:pt>
                <c:pt idx="332">
                  <c:v>43529</c:v>
                </c:pt>
                <c:pt idx="333">
                  <c:v>43530</c:v>
                </c:pt>
                <c:pt idx="334">
                  <c:v>43531</c:v>
                </c:pt>
                <c:pt idx="335">
                  <c:v>43532</c:v>
                </c:pt>
                <c:pt idx="336">
                  <c:v>43535</c:v>
                </c:pt>
                <c:pt idx="337">
                  <c:v>43536</c:v>
                </c:pt>
                <c:pt idx="338">
                  <c:v>43537</c:v>
                </c:pt>
                <c:pt idx="339">
                  <c:v>43538</c:v>
                </c:pt>
                <c:pt idx="340">
                  <c:v>43539</c:v>
                </c:pt>
                <c:pt idx="341">
                  <c:v>43542</c:v>
                </c:pt>
                <c:pt idx="342">
                  <c:v>43543</c:v>
                </c:pt>
                <c:pt idx="343">
                  <c:v>43544</c:v>
                </c:pt>
                <c:pt idx="344">
                  <c:v>43545</c:v>
                </c:pt>
                <c:pt idx="345">
                  <c:v>43546</c:v>
                </c:pt>
              </c:numCache>
            </c:numRef>
          </c:cat>
          <c:val>
            <c:numRef>
              <c:f>Sheet1!$E$2:$E$347</c:f>
              <c:numCache>
                <c:formatCode>0.00%</c:formatCode>
                <c:ptCount val="346"/>
                <c:pt idx="0">
                  <c:v>2.86E-2</c:v>
                </c:pt>
                <c:pt idx="1">
                  <c:v>2.8300000000000002E-2</c:v>
                </c:pt>
                <c:pt idx="2">
                  <c:v>2.8199999999999999E-2</c:v>
                </c:pt>
                <c:pt idx="3">
                  <c:v>2.7999999999999997E-2</c:v>
                </c:pt>
                <c:pt idx="4">
                  <c:v>2.7699999999999999E-2</c:v>
                </c:pt>
                <c:pt idx="5">
                  <c:v>2.7799999999999998E-2</c:v>
                </c:pt>
                <c:pt idx="6">
                  <c:v>2.7999999999999997E-2</c:v>
                </c:pt>
                <c:pt idx="7">
                  <c:v>2.8799999999999999E-2</c:v>
                </c:pt>
                <c:pt idx="8">
                  <c:v>2.87E-2</c:v>
                </c:pt>
                <c:pt idx="9">
                  <c:v>2.8300000000000002E-2</c:v>
                </c:pt>
                <c:pt idx="10">
                  <c:v>2.7799999999999998E-2</c:v>
                </c:pt>
                <c:pt idx="11">
                  <c:v>2.7999999999999997E-2</c:v>
                </c:pt>
                <c:pt idx="12">
                  <c:v>2.7999999999999997E-2</c:v>
                </c:pt>
                <c:pt idx="13">
                  <c:v>2.7900000000000001E-2</c:v>
                </c:pt>
                <c:pt idx="14">
                  <c:v>2.758E-2</c:v>
                </c:pt>
                <c:pt idx="15">
                  <c:v>2.7439999999999999E-2</c:v>
                </c:pt>
                <c:pt idx="16">
                  <c:v>2.7650000000000001E-2</c:v>
                </c:pt>
                <c:pt idx="17">
                  <c:v>2.76E-2</c:v>
                </c:pt>
                <c:pt idx="18">
                  <c:v>2.7699999999999999E-2</c:v>
                </c:pt>
                <c:pt idx="19">
                  <c:v>2.81E-2</c:v>
                </c:pt>
                <c:pt idx="20">
                  <c:v>2.8299999999999999E-2</c:v>
                </c:pt>
                <c:pt idx="21">
                  <c:v>2.76E-2</c:v>
                </c:pt>
                <c:pt idx="22">
                  <c:v>2.7699999999999999E-2</c:v>
                </c:pt>
                <c:pt idx="23">
                  <c:v>2.7300000000000001E-2</c:v>
                </c:pt>
                <c:pt idx="24">
                  <c:v>2.7099999999999999E-2</c:v>
                </c:pt>
                <c:pt idx="25">
                  <c:v>2.76E-2</c:v>
                </c:pt>
                <c:pt idx="26">
                  <c:v>2.7699999999999999E-2</c:v>
                </c:pt>
                <c:pt idx="27">
                  <c:v>2.7770000000000003E-2</c:v>
                </c:pt>
                <c:pt idx="28">
                  <c:v>2.7770000000000003E-2</c:v>
                </c:pt>
                <c:pt idx="29">
                  <c:v>2.7279999999999999E-2</c:v>
                </c:pt>
                <c:pt idx="30">
                  <c:v>2.7089999999999999E-2</c:v>
                </c:pt>
                <c:pt idx="31">
                  <c:v>2.683E-2</c:v>
                </c:pt>
                <c:pt idx="32">
                  <c:v>2.7389999999999998E-2</c:v>
                </c:pt>
                <c:pt idx="33">
                  <c:v>2.8060000000000002E-2</c:v>
                </c:pt>
                <c:pt idx="34">
                  <c:v>2.8750000000000001E-2</c:v>
                </c:pt>
                <c:pt idx="35">
                  <c:v>2.8399999999999998E-2</c:v>
                </c:pt>
                <c:pt idx="36">
                  <c:v>2.8319999999999998E-2</c:v>
                </c:pt>
                <c:pt idx="37">
                  <c:v>2.819E-2</c:v>
                </c:pt>
                <c:pt idx="38">
                  <c:v>2.7459999999999998E-2</c:v>
                </c:pt>
                <c:pt idx="39">
                  <c:v>2.7560000000000001E-2</c:v>
                </c:pt>
                <c:pt idx="40">
                  <c:v>2.742E-2</c:v>
                </c:pt>
                <c:pt idx="41" formatCode="0.000%">
                  <c:v>2.809E-2</c:v>
                </c:pt>
                <c:pt idx="42" formatCode="0.000%">
                  <c:v>2.7859999999999999E-2</c:v>
                </c:pt>
                <c:pt idx="43" formatCode="0.000%">
                  <c:v>2.7859999999999999E-2</c:v>
                </c:pt>
                <c:pt idx="44" formatCode="0.000%">
                  <c:v>2.8069999999999998E-2</c:v>
                </c:pt>
                <c:pt idx="45" formatCode="0.000%">
                  <c:v>2.8120000000000003E-2</c:v>
                </c:pt>
                <c:pt idx="46" formatCode="0.000%">
                  <c:v>2.8839999999999998E-2</c:v>
                </c:pt>
                <c:pt idx="47" formatCode="0.000%">
                  <c:v>2.8929999999999997E-2</c:v>
                </c:pt>
                <c:pt idx="48" formatCode="0.000%">
                  <c:v>2.8650000000000002E-2</c:v>
                </c:pt>
                <c:pt idx="49" formatCode="0.000%">
                  <c:v>2.8529999999999996E-2</c:v>
                </c:pt>
                <c:pt idx="50">
                  <c:v>2.8289999999999996E-2</c:v>
                </c:pt>
                <c:pt idx="51">
                  <c:v>2.8420000000000001E-2</c:v>
                </c:pt>
                <c:pt idx="52">
                  <c:v>2.896E-2</c:v>
                </c:pt>
                <c:pt idx="53">
                  <c:v>2.9249999999999998E-2</c:v>
                </c:pt>
                <c:pt idx="54">
                  <c:v>2.9130000000000003E-2</c:v>
                </c:pt>
                <c:pt idx="55">
                  <c:v>2.895E-2</c:v>
                </c:pt>
                <c:pt idx="56">
                  <c:v>2.928E-2</c:v>
                </c:pt>
                <c:pt idx="57">
                  <c:v>2.8820000000000002E-2</c:v>
                </c:pt>
                <c:pt idx="58">
                  <c:v>2.9130000000000003E-2</c:v>
                </c:pt>
                <c:pt idx="59">
                  <c:v>2.9399999999999999E-2</c:v>
                </c:pt>
                <c:pt idx="60">
                  <c:v>2.98E-2</c:v>
                </c:pt>
                <c:pt idx="61">
                  <c:v>2.9500000000000002E-2</c:v>
                </c:pt>
                <c:pt idx="62">
                  <c:v>3.0099999999999998E-2</c:v>
                </c:pt>
                <c:pt idx="63">
                  <c:v>3.0870000000000002E-2</c:v>
                </c:pt>
                <c:pt idx="64">
                  <c:v>3.0079999999999999E-2</c:v>
                </c:pt>
                <c:pt idx="65">
                  <c:v>3.066E-2</c:v>
                </c:pt>
                <c:pt idx="66">
                  <c:v>3.1189999999999999E-2</c:v>
                </c:pt>
                <c:pt idx="67">
                  <c:v>3.1310000000000004E-2</c:v>
                </c:pt>
                <c:pt idx="68">
                  <c:v>3.1620000000000002E-2</c:v>
                </c:pt>
                <c:pt idx="69">
                  <c:v>3.1399999999999997E-2</c:v>
                </c:pt>
                <c:pt idx="70">
                  <c:v>3.1189999999999999E-2</c:v>
                </c:pt>
                <c:pt idx="71">
                  <c:v>3.1719999999999998E-2</c:v>
                </c:pt>
                <c:pt idx="72">
                  <c:v>3.1649999999999998E-2</c:v>
                </c:pt>
                <c:pt idx="73">
                  <c:v>3.1300000000000001E-2</c:v>
                </c:pt>
                <c:pt idx="74">
                  <c:v>3.1530000000000002E-2</c:v>
                </c:pt>
                <c:pt idx="75">
                  <c:v>3.1530000000000002E-2</c:v>
                </c:pt>
                <c:pt idx="76">
                  <c:v>3.1530000000000002E-2</c:v>
                </c:pt>
                <c:pt idx="77">
                  <c:v>3.1530000000000002E-2</c:v>
                </c:pt>
                <c:pt idx="78">
                  <c:v>3.1530000000000002E-2</c:v>
                </c:pt>
                <c:pt idx="79">
                  <c:v>3.1699999999999999E-2</c:v>
                </c:pt>
                <c:pt idx="80">
                  <c:v>3.1300000000000001E-2</c:v>
                </c:pt>
                <c:pt idx="81">
                  <c:v>3.09E-2</c:v>
                </c:pt>
                <c:pt idx="82">
                  <c:v>3.1399999999999997E-2</c:v>
                </c:pt>
                <c:pt idx="83">
                  <c:v>3.1600000000000003E-2</c:v>
                </c:pt>
                <c:pt idx="84">
                  <c:v>3.1399999999999997E-2</c:v>
                </c:pt>
                <c:pt idx="85">
                  <c:v>3.15E-2</c:v>
                </c:pt>
                <c:pt idx="86">
                  <c:v>3.1300000000000001E-2</c:v>
                </c:pt>
                <c:pt idx="87">
                  <c:v>3.1600000000000003E-2</c:v>
                </c:pt>
                <c:pt idx="88">
                  <c:v>3.1300000000000001E-2</c:v>
                </c:pt>
                <c:pt idx="89">
                  <c:v>3.1E-2</c:v>
                </c:pt>
                <c:pt idx="90">
                  <c:v>3.0499999999999999E-2</c:v>
                </c:pt>
                <c:pt idx="91">
                  <c:v>3.0600000000000002E-2</c:v>
                </c:pt>
                <c:pt idx="92">
                  <c:v>3.0800000000000001E-2</c:v>
                </c:pt>
                <c:pt idx="93">
                  <c:v>3.0859999999999999E-2</c:v>
                </c:pt>
                <c:pt idx="94">
                  <c:v>3.1300000000000001E-2</c:v>
                </c:pt>
                <c:pt idx="95">
                  <c:v>3.1189999999999999E-2</c:v>
                </c:pt>
                <c:pt idx="96">
                  <c:v>3.0630000000000001E-2</c:v>
                </c:pt>
                <c:pt idx="97">
                  <c:v>3.0619999999999998E-2</c:v>
                </c:pt>
                <c:pt idx="98">
                  <c:v>3.0800000000000001E-2</c:v>
                </c:pt>
                <c:pt idx="99">
                  <c:v>3.0299999999999997E-2</c:v>
                </c:pt>
                <c:pt idx="100">
                  <c:v>3.0099999999999998E-2</c:v>
                </c:pt>
                <c:pt idx="101">
                  <c:v>2.98E-2</c:v>
                </c:pt>
                <c:pt idx="102">
                  <c:v>2.9700000000000001E-2</c:v>
                </c:pt>
                <c:pt idx="103">
                  <c:v>3.0200000000000001E-2</c:v>
                </c:pt>
                <c:pt idx="104">
                  <c:v>3.0299999999999997E-2</c:v>
                </c:pt>
                <c:pt idx="105">
                  <c:v>3.0699999999999998E-2</c:v>
                </c:pt>
                <c:pt idx="106">
                  <c:v>3.0099999999999998E-2</c:v>
                </c:pt>
                <c:pt idx="107">
                  <c:v>3.0200000000000001E-2</c:v>
                </c:pt>
                <c:pt idx="108">
                  <c:v>3.0200000000000001E-2</c:v>
                </c:pt>
                <c:pt idx="109">
                  <c:v>2.9899999999999999E-2</c:v>
                </c:pt>
                <c:pt idx="110">
                  <c:v>3.0499999999999999E-2</c:v>
                </c:pt>
                <c:pt idx="111">
                  <c:v>3.0300000000000001E-2</c:v>
                </c:pt>
                <c:pt idx="112">
                  <c:v>3.0300000000000001E-2</c:v>
                </c:pt>
                <c:pt idx="113">
                  <c:v>0.03</c:v>
                </c:pt>
                <c:pt idx="114">
                  <c:v>3.0599999999999999E-2</c:v>
                </c:pt>
                <c:pt idx="115">
                  <c:v>3.1E-2</c:v>
                </c:pt>
                <c:pt idx="116">
                  <c:v>3.15E-2</c:v>
                </c:pt>
                <c:pt idx="117">
                  <c:v>3.15E-2</c:v>
                </c:pt>
                <c:pt idx="118">
                  <c:v>3.1800000000000002E-2</c:v>
                </c:pt>
                <c:pt idx="119">
                  <c:v>3.2099999999999997E-2</c:v>
                </c:pt>
                <c:pt idx="120">
                  <c:v>3.1800000000000002E-2</c:v>
                </c:pt>
                <c:pt idx="121">
                  <c:v>3.1300000000000001E-2</c:v>
                </c:pt>
                <c:pt idx="122">
                  <c:v>3.124E-2</c:v>
                </c:pt>
                <c:pt idx="123">
                  <c:v>3.1300000000000001E-2</c:v>
                </c:pt>
                <c:pt idx="124">
                  <c:v>3.1300000000000001E-2</c:v>
                </c:pt>
                <c:pt idx="125">
                  <c:v>3.1200000000000002E-2</c:v>
                </c:pt>
                <c:pt idx="126">
                  <c:v>3.1099999999999999E-2</c:v>
                </c:pt>
                <c:pt idx="127">
                  <c:v>3.1200000000000002E-2</c:v>
                </c:pt>
                <c:pt idx="128">
                  <c:v>3.1200000000000002E-2</c:v>
                </c:pt>
                <c:pt idx="129">
                  <c:v>3.15E-2</c:v>
                </c:pt>
                <c:pt idx="130">
                  <c:v>3.1200000000000002E-2</c:v>
                </c:pt>
                <c:pt idx="131">
                  <c:v>3.1099999999999999E-2</c:v>
                </c:pt>
                <c:pt idx="132">
                  <c:v>3.1300000000000001E-2</c:v>
                </c:pt>
                <c:pt idx="133">
                  <c:v>3.2000000000000001E-2</c:v>
                </c:pt>
                <c:pt idx="134">
                  <c:v>3.2099999999999997E-2</c:v>
                </c:pt>
                <c:pt idx="135">
                  <c:v>3.2500000000000001E-2</c:v>
                </c:pt>
                <c:pt idx="136">
                  <c:v>3.2000000000000001E-2</c:v>
                </c:pt>
                <c:pt idx="137">
                  <c:v>3.2000000000000001E-2</c:v>
                </c:pt>
                <c:pt idx="138">
                  <c:v>3.2099999999999997E-2</c:v>
                </c:pt>
                <c:pt idx="139">
                  <c:v>3.1600000000000003E-2</c:v>
                </c:pt>
                <c:pt idx="140">
                  <c:v>3.1300000000000001E-2</c:v>
                </c:pt>
                <c:pt idx="141">
                  <c:v>3.0899999999999997E-2</c:v>
                </c:pt>
                <c:pt idx="142">
                  <c:v>2.9750000000000002E-2</c:v>
                </c:pt>
                <c:pt idx="143">
                  <c:v>3.0270000000000002E-2</c:v>
                </c:pt>
                <c:pt idx="144">
                  <c:v>3.0259999999999999E-2</c:v>
                </c:pt>
                <c:pt idx="145">
                  <c:v>3.0510000000000002E-2</c:v>
                </c:pt>
                <c:pt idx="146">
                  <c:v>3.0849999999999999E-2</c:v>
                </c:pt>
                <c:pt idx="147">
                  <c:v>3.0839999999999999E-2</c:v>
                </c:pt>
                <c:pt idx="148">
                  <c:v>3.1230000000000001E-2</c:v>
                </c:pt>
                <c:pt idx="149">
                  <c:v>3.0679999999999999E-2</c:v>
                </c:pt>
                <c:pt idx="150">
                  <c:v>3.0899999999999997E-2</c:v>
                </c:pt>
                <c:pt idx="151">
                  <c:v>3.0939999999999999E-2</c:v>
                </c:pt>
                <c:pt idx="152">
                  <c:v>3.0939999999999999E-2</c:v>
                </c:pt>
                <c:pt idx="153">
                  <c:v>3.0870000000000002E-2</c:v>
                </c:pt>
                <c:pt idx="154">
                  <c:v>3.0550000000000001E-2</c:v>
                </c:pt>
                <c:pt idx="155">
                  <c:v>3.0470000000000001E-2</c:v>
                </c:pt>
                <c:pt idx="156">
                  <c:v>3.049E-2</c:v>
                </c:pt>
                <c:pt idx="157">
                  <c:v>3.0329999999999999E-2</c:v>
                </c:pt>
                <c:pt idx="158">
                  <c:v>3.0779999999999998E-2</c:v>
                </c:pt>
                <c:pt idx="159">
                  <c:v>3.0449999999999998E-2</c:v>
                </c:pt>
                <c:pt idx="160">
                  <c:v>3.04E-2</c:v>
                </c:pt>
                <c:pt idx="161">
                  <c:v>3.0259999999999999E-2</c:v>
                </c:pt>
                <c:pt idx="162">
                  <c:v>3.0259999999999999E-2</c:v>
                </c:pt>
                <c:pt idx="163">
                  <c:v>2.9679999999999998E-2</c:v>
                </c:pt>
                <c:pt idx="164">
                  <c:v>2.9660000000000002E-2</c:v>
                </c:pt>
                <c:pt idx="165">
                  <c:v>2.9960000000000001E-2</c:v>
                </c:pt>
                <c:pt idx="166">
                  <c:v>2.9929999999999998E-2</c:v>
                </c:pt>
                <c:pt idx="167">
                  <c:v>2.9590000000000002E-2</c:v>
                </c:pt>
                <c:pt idx="168">
                  <c:v>2.9479999999999999E-2</c:v>
                </c:pt>
                <c:pt idx="169">
                  <c:v>2.9300000000000003E-2</c:v>
                </c:pt>
                <c:pt idx="170">
                  <c:v>2.9600000000000001E-2</c:v>
                </c:pt>
                <c:pt idx="171">
                  <c:v>2.9559999999999999E-2</c:v>
                </c:pt>
                <c:pt idx="172">
                  <c:v>2.9529999999999997E-2</c:v>
                </c:pt>
                <c:pt idx="173">
                  <c:v>2.947E-2</c:v>
                </c:pt>
                <c:pt idx="174">
                  <c:v>2.9319999999999999E-2</c:v>
                </c:pt>
                <c:pt idx="175">
                  <c:v>2.9619999999999997E-2</c:v>
                </c:pt>
                <c:pt idx="176">
                  <c:v>2.9699999999999997E-2</c:v>
                </c:pt>
                <c:pt idx="177">
                  <c:v>2.9859999999999998E-2</c:v>
                </c:pt>
                <c:pt idx="178">
                  <c:v>2.9590000000000002E-2</c:v>
                </c:pt>
                <c:pt idx="179">
                  <c:v>3.0270000000000002E-2</c:v>
                </c:pt>
                <c:pt idx="180">
                  <c:v>3.0910000000000003E-2</c:v>
                </c:pt>
                <c:pt idx="181">
                  <c:v>3.0769999999999999E-2</c:v>
                </c:pt>
                <c:pt idx="182">
                  <c:v>3.1030000000000002E-2</c:v>
                </c:pt>
                <c:pt idx="183">
                  <c:v>3.1030000000000002E-2</c:v>
                </c:pt>
                <c:pt idx="184">
                  <c:v>3.0830000000000003E-2</c:v>
                </c:pt>
                <c:pt idx="185">
                  <c:v>3.031E-2</c:v>
                </c:pt>
                <c:pt idx="186">
                  <c:v>3.048E-2</c:v>
                </c:pt>
                <c:pt idx="187">
                  <c:v>3.1329999999999997E-2</c:v>
                </c:pt>
                <c:pt idx="188">
                  <c:v>3.1189999999999999E-2</c:v>
                </c:pt>
                <c:pt idx="189">
                  <c:v>3.0929999999999999E-2</c:v>
                </c:pt>
                <c:pt idx="190">
                  <c:v>3.0899999999999997E-2</c:v>
                </c:pt>
                <c:pt idx="191">
                  <c:v>3.1179999999999999E-2</c:v>
                </c:pt>
                <c:pt idx="192">
                  <c:v>3.1110000000000002E-2</c:v>
                </c:pt>
                <c:pt idx="193">
                  <c:v>3.0720000000000001E-2</c:v>
                </c:pt>
                <c:pt idx="194">
                  <c:v>3.031E-2</c:v>
                </c:pt>
                <c:pt idx="195">
                  <c:v>3.048E-2</c:v>
                </c:pt>
                <c:pt idx="196">
                  <c:v>3.0679999999999999E-2</c:v>
                </c:pt>
                <c:pt idx="197">
                  <c:v>3.032E-2</c:v>
                </c:pt>
                <c:pt idx="198">
                  <c:v>3.0259999999999999E-2</c:v>
                </c:pt>
                <c:pt idx="199">
                  <c:v>3.024E-2</c:v>
                </c:pt>
                <c:pt idx="200">
                  <c:v>2.9849999999999998E-2</c:v>
                </c:pt>
                <c:pt idx="201">
                  <c:v>3.0019999999999998E-2</c:v>
                </c:pt>
                <c:pt idx="202">
                  <c:v>2.9849999999999998E-2</c:v>
                </c:pt>
                <c:pt idx="203">
                  <c:v>2.981E-2</c:v>
                </c:pt>
                <c:pt idx="204">
                  <c:v>2.9600000000000001E-2</c:v>
                </c:pt>
                <c:pt idx="205">
                  <c:v>0.03</c:v>
                </c:pt>
                <c:pt idx="206">
                  <c:v>3.031E-2</c:v>
                </c:pt>
                <c:pt idx="207">
                  <c:v>3.0210000000000001E-2</c:v>
                </c:pt>
                <c:pt idx="208">
                  <c:v>3.0040000000000001E-2</c:v>
                </c:pt>
                <c:pt idx="209">
                  <c:v>3.0249999999999999E-2</c:v>
                </c:pt>
                <c:pt idx="210">
                  <c:v>3.0640000000000001E-2</c:v>
                </c:pt>
                <c:pt idx="211">
                  <c:v>3.0759999999999999E-2</c:v>
                </c:pt>
                <c:pt idx="212">
                  <c:v>3.0529999999999998E-2</c:v>
                </c:pt>
                <c:pt idx="213">
                  <c:v>3.1030000000000002E-2</c:v>
                </c:pt>
                <c:pt idx="214">
                  <c:v>3.09E-2</c:v>
                </c:pt>
                <c:pt idx="215">
                  <c:v>3.117E-2</c:v>
                </c:pt>
                <c:pt idx="216">
                  <c:v>3.1040000000000002E-2</c:v>
                </c:pt>
                <c:pt idx="217">
                  <c:v>3.108E-2</c:v>
                </c:pt>
                <c:pt idx="218">
                  <c:v>3.1320000000000001E-2</c:v>
                </c:pt>
                <c:pt idx="219">
                  <c:v>3.1289999999999998E-2</c:v>
                </c:pt>
                <c:pt idx="220">
                  <c:v>3.202E-2</c:v>
                </c:pt>
                <c:pt idx="221">
                  <c:v>3.2099999999999997E-2</c:v>
                </c:pt>
                <c:pt idx="222">
                  <c:v>3.1960000000000002E-2</c:v>
                </c:pt>
                <c:pt idx="223">
                  <c:v>3.2000000000000001E-2</c:v>
                </c:pt>
                <c:pt idx="224">
                  <c:v>3.2259999999999997E-2</c:v>
                </c:pt>
                <c:pt idx="225">
                  <c:v>3.2259999999999997E-2</c:v>
                </c:pt>
                <c:pt idx="226">
                  <c:v>3.1820000000000001E-2</c:v>
                </c:pt>
                <c:pt idx="227">
                  <c:v>3.184E-2</c:v>
                </c:pt>
                <c:pt idx="228">
                  <c:v>3.2059999999999998E-2</c:v>
                </c:pt>
                <c:pt idx="229">
                  <c:v>3.2349999999999997E-2</c:v>
                </c:pt>
                <c:pt idx="230">
                  <c:v>3.218E-2</c:v>
                </c:pt>
                <c:pt idx="231">
                  <c:v>3.3360000000000001E-2</c:v>
                </c:pt>
                <c:pt idx="232">
                  <c:v>3.3500000000000002E-2</c:v>
                </c:pt>
                <c:pt idx="233">
                  <c:v>3.4050000000000004E-2</c:v>
                </c:pt>
                <c:pt idx="234">
                  <c:v>3.3689999999999998E-2</c:v>
                </c:pt>
                <c:pt idx="235">
                  <c:v>3.3479999999999996E-2</c:v>
                </c:pt>
                <c:pt idx="236">
                  <c:v>3.3239999999999999E-2</c:v>
                </c:pt>
                <c:pt idx="237">
                  <c:v>3.3349999999999998E-2</c:v>
                </c:pt>
                <c:pt idx="238">
                  <c:v>3.3329999999999999E-2</c:v>
                </c:pt>
                <c:pt idx="239">
                  <c:v>3.3259999999999998E-2</c:v>
                </c:pt>
                <c:pt idx="240">
                  <c:v>3.3730000000000003E-2</c:v>
                </c:pt>
                <c:pt idx="241">
                  <c:v>3.3649999999999999E-2</c:v>
                </c:pt>
                <c:pt idx="242">
                  <c:v>3.3769999999999994E-2</c:v>
                </c:pt>
                <c:pt idx="243">
                  <c:v>3.3890000000000003E-2</c:v>
                </c:pt>
                <c:pt idx="244">
                  <c:v>3.3680000000000002E-2</c:v>
                </c:pt>
                <c:pt idx="245">
                  <c:v>3.3349999999999998E-2</c:v>
                </c:pt>
                <c:pt idx="246">
                  <c:v>3.3439999999999998E-2</c:v>
                </c:pt>
                <c:pt idx="247">
                  <c:v>3.3110000000000001E-2</c:v>
                </c:pt>
                <c:pt idx="248">
                  <c:v>3.3309999999999999E-2</c:v>
                </c:pt>
                <c:pt idx="249">
                  <c:v>3.3649999999999999E-2</c:v>
                </c:pt>
                <c:pt idx="250">
                  <c:v>3.3910000000000003E-2</c:v>
                </c:pt>
                <c:pt idx="251">
                  <c:v>3.3769999999999994E-2</c:v>
                </c:pt>
                <c:pt idx="252">
                  <c:v>3.4549999999999997E-2</c:v>
                </c:pt>
                <c:pt idx="253">
                  <c:v>3.4290000000000001E-2</c:v>
                </c:pt>
                <c:pt idx="254">
                  <c:v>3.4439999999999998E-2</c:v>
                </c:pt>
                <c:pt idx="255">
                  <c:v>3.4299999999999997E-2</c:v>
                </c:pt>
                <c:pt idx="256">
                  <c:v>3.4299999999999997E-2</c:v>
                </c:pt>
                <c:pt idx="257">
                  <c:v>3.4000000000000002E-2</c:v>
                </c:pt>
                <c:pt idx="258">
                  <c:v>3.3599999999999998E-2</c:v>
                </c:pt>
                <c:pt idx="259">
                  <c:v>3.3500000000000002E-2</c:v>
                </c:pt>
                <c:pt idx="260">
                  <c:v>3.3599999999999998E-2</c:v>
                </c:pt>
                <c:pt idx="261">
                  <c:v>3.3300000000000003E-2</c:v>
                </c:pt>
                <c:pt idx="262">
                  <c:v>3.32E-2</c:v>
                </c:pt>
                <c:pt idx="263">
                  <c:v>3.3099999999999997E-2</c:v>
                </c:pt>
                <c:pt idx="264">
                  <c:v>3.3099999999999997E-2</c:v>
                </c:pt>
                <c:pt idx="265">
                  <c:v>3.3099999999999997E-2</c:v>
                </c:pt>
                <c:pt idx="266">
                  <c:v>3.32E-2</c:v>
                </c:pt>
                <c:pt idx="267">
                  <c:v>3.32E-2</c:v>
                </c:pt>
                <c:pt idx="268">
                  <c:v>3.3399999999999999E-2</c:v>
                </c:pt>
                <c:pt idx="269">
                  <c:v>3.3300000000000003E-2</c:v>
                </c:pt>
                <c:pt idx="270">
                  <c:v>3.3000000000000002E-2</c:v>
                </c:pt>
                <c:pt idx="271">
                  <c:v>3.27E-2</c:v>
                </c:pt>
                <c:pt idx="272">
                  <c:v>3.1730000000000001E-2</c:v>
                </c:pt>
                <c:pt idx="273">
                  <c:v>3.1629999999999998E-2</c:v>
                </c:pt>
                <c:pt idx="274">
                  <c:v>3.141E-2</c:v>
                </c:pt>
                <c:pt idx="275">
                  <c:v>3.1300000000000001E-2</c:v>
                </c:pt>
                <c:pt idx="276">
                  <c:v>3.1269999999999999E-2</c:v>
                </c:pt>
                <c:pt idx="277">
                  <c:v>3.15E-2</c:v>
                </c:pt>
                <c:pt idx="278">
                  <c:v>3.1699999999999999E-2</c:v>
                </c:pt>
                <c:pt idx="279">
                  <c:v>3.1449999999999999E-2</c:v>
                </c:pt>
                <c:pt idx="280">
                  <c:v>3.1139999999999998E-2</c:v>
                </c:pt>
                <c:pt idx="281">
                  <c:v>3.0689999999999999E-2</c:v>
                </c:pt>
                <c:pt idx="282">
                  <c:v>2.981E-2</c:v>
                </c:pt>
                <c:pt idx="283">
                  <c:v>3.049E-2</c:v>
                </c:pt>
                <c:pt idx="284">
                  <c:v>3.0280000000000001E-2</c:v>
                </c:pt>
                <c:pt idx="285">
                  <c:v>2.9950000000000001E-2</c:v>
                </c:pt>
                <c:pt idx="286">
                  <c:v>3.066E-2</c:v>
                </c:pt>
                <c:pt idx="287">
                  <c:v>3.057E-2</c:v>
                </c:pt>
                <c:pt idx="288">
                  <c:v>3.023E-2</c:v>
                </c:pt>
                <c:pt idx="289">
                  <c:v>3.015E-2</c:v>
                </c:pt>
                <c:pt idx="290">
                  <c:v>2.9700000000000001E-2</c:v>
                </c:pt>
                <c:pt idx="291">
                  <c:v>2.92E-2</c:v>
                </c:pt>
                <c:pt idx="292">
                  <c:v>2.9820000000000003E-2</c:v>
                </c:pt>
                <c:pt idx="293">
                  <c:v>2.9899999999999999E-2</c:v>
                </c:pt>
                <c:pt idx="294">
                  <c:v>0.03</c:v>
                </c:pt>
                <c:pt idx="295">
                  <c:v>3.0300000000000001E-2</c:v>
                </c:pt>
                <c:pt idx="296">
                  <c:v>3.0599999999999999E-2</c:v>
                </c:pt>
                <c:pt idx="297">
                  <c:v>3.04E-2</c:v>
                </c:pt>
                <c:pt idx="298">
                  <c:v>3.0599999999999999E-2</c:v>
                </c:pt>
                <c:pt idx="299">
                  <c:v>3.0800000000000001E-2</c:v>
                </c:pt>
                <c:pt idx="300">
                  <c:v>3.0710000000000001E-2</c:v>
                </c:pt>
                <c:pt idx="301">
                  <c:v>3.0700000000000002E-2</c:v>
                </c:pt>
                <c:pt idx="302">
                  <c:v>3.09E-2</c:v>
                </c:pt>
                <c:pt idx="303">
                  <c:v>3.0599999999999999E-2</c:v>
                </c:pt>
                <c:pt idx="304">
                  <c:v>3.0619999999999998E-2</c:v>
                </c:pt>
                <c:pt idx="305">
                  <c:v>3.0339999999999999E-2</c:v>
                </c:pt>
                <c:pt idx="306">
                  <c:v>3.0670000000000003E-2</c:v>
                </c:pt>
                <c:pt idx="307">
                  <c:v>3.0670000000000003E-2</c:v>
                </c:pt>
                <c:pt idx="308">
                  <c:v>3.041E-2</c:v>
                </c:pt>
                <c:pt idx="309">
                  <c:v>3.0329999999999999E-2</c:v>
                </c:pt>
                <c:pt idx="310">
                  <c:v>2.9980000000000003E-2</c:v>
                </c:pt>
                <c:pt idx="311">
                  <c:v>3.0259999999999999E-2</c:v>
                </c:pt>
                <c:pt idx="312">
                  <c:v>3.0550000000000001E-2</c:v>
                </c:pt>
                <c:pt idx="313">
                  <c:v>3.032E-2</c:v>
                </c:pt>
                <c:pt idx="314">
                  <c:v>3.0339999999999999E-2</c:v>
                </c:pt>
                <c:pt idx="315">
                  <c:v>2.9950000000000001E-2</c:v>
                </c:pt>
                <c:pt idx="316">
                  <c:v>2.9700000000000001E-2</c:v>
                </c:pt>
                <c:pt idx="317">
                  <c:v>0.03</c:v>
                </c:pt>
                <c:pt idx="318">
                  <c:v>3.0200000000000001E-2</c:v>
                </c:pt>
                <c:pt idx="319">
                  <c:v>3.04E-2</c:v>
                </c:pt>
                <c:pt idx="320">
                  <c:v>3.0099999999999998E-2</c:v>
                </c:pt>
                <c:pt idx="321">
                  <c:v>0.03</c:v>
                </c:pt>
                <c:pt idx="322">
                  <c:v>2.9899999999999999E-2</c:v>
                </c:pt>
                <c:pt idx="323">
                  <c:v>2.9960000000000001E-2</c:v>
                </c:pt>
                <c:pt idx="324">
                  <c:v>3.0499999999999999E-2</c:v>
                </c:pt>
                <c:pt idx="325">
                  <c:v>3.0169999999999999E-2</c:v>
                </c:pt>
                <c:pt idx="326">
                  <c:v>3.0269999999999998E-2</c:v>
                </c:pt>
                <c:pt idx="327">
                  <c:v>3.006E-2</c:v>
                </c:pt>
                <c:pt idx="328">
                  <c:v>3.066E-2</c:v>
                </c:pt>
                <c:pt idx="329">
                  <c:v>3.0810000000000001E-2</c:v>
                </c:pt>
                <c:pt idx="330">
                  <c:v>3.124E-2</c:v>
                </c:pt>
                <c:pt idx="331">
                  <c:v>3.0899999999999997E-2</c:v>
                </c:pt>
                <c:pt idx="332">
                  <c:v>3.0899999999999997E-2</c:v>
                </c:pt>
                <c:pt idx="333">
                  <c:v>3.0699999999999998E-2</c:v>
                </c:pt>
                <c:pt idx="334">
                  <c:v>3.0200000000000001E-2</c:v>
                </c:pt>
                <c:pt idx="335">
                  <c:v>3.0120000000000001E-2</c:v>
                </c:pt>
                <c:pt idx="336">
                  <c:v>3.0270000000000002E-2</c:v>
                </c:pt>
                <c:pt idx="337">
                  <c:v>2.9919999999999999E-2</c:v>
                </c:pt>
                <c:pt idx="338">
                  <c:v>3.0169999999999999E-2</c:v>
                </c:pt>
                <c:pt idx="339">
                  <c:v>3.0459999999999997E-2</c:v>
                </c:pt>
                <c:pt idx="340">
                  <c:v>3.0159999999999999E-2</c:v>
                </c:pt>
                <c:pt idx="341">
                  <c:v>3.0179999999999998E-2</c:v>
                </c:pt>
                <c:pt idx="342">
                  <c:v>3.0200000000000001E-2</c:v>
                </c:pt>
                <c:pt idx="343">
                  <c:v>2.98E-2</c:v>
                </c:pt>
                <c:pt idx="344">
                  <c:v>2.9600000000000001E-2</c:v>
                </c:pt>
                <c:pt idx="345">
                  <c:v>2.8750000000000001E-2</c:v>
                </c:pt>
              </c:numCache>
            </c:numRef>
          </c:val>
          <c:smooth val="0"/>
          <c:extLst xmlns:c16r2="http://schemas.microsoft.com/office/drawing/2015/06/chart">
            <c:ext xmlns:c16="http://schemas.microsoft.com/office/drawing/2014/chart" uri="{C3380CC4-5D6E-409C-BE32-E72D297353CC}">
              <c16:uniqueId val="{00000005-84AC-4480-B19A-7CD670CA185F}"/>
            </c:ext>
          </c:extLst>
        </c:ser>
        <c:dLbls>
          <c:showLegendKey val="0"/>
          <c:showVal val="0"/>
          <c:showCatName val="0"/>
          <c:showSerName val="0"/>
          <c:showPercent val="0"/>
          <c:showBubbleSize val="0"/>
        </c:dLbls>
        <c:marker val="1"/>
        <c:smooth val="0"/>
        <c:axId val="113575776"/>
        <c:axId val="113579304"/>
      </c:lineChart>
      <c:dateAx>
        <c:axId val="113575776"/>
        <c:scaling>
          <c:orientation val="minMax"/>
          <c:min val="43405"/>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3579304"/>
        <c:crosses val="autoZero"/>
        <c:auto val="1"/>
        <c:lblOffset val="100"/>
        <c:baseTimeUnit val="days"/>
        <c:majorUnit val="1"/>
        <c:majorTimeUnit val="months"/>
      </c:dateAx>
      <c:valAx>
        <c:axId val="113579304"/>
        <c:scaling>
          <c:orientation val="minMax"/>
          <c:max val="3.6000000000000004E-2"/>
          <c:min val="1.6000000000000004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3575776"/>
        <c:crosses val="autoZero"/>
        <c:crossBetween val="between"/>
        <c:majorUnit val="2.0000000000000005E-3"/>
      </c:valAx>
      <c:spPr>
        <a:noFill/>
        <a:ln>
          <a:noFill/>
        </a:ln>
        <a:effectLst/>
      </c:spPr>
    </c:plotArea>
    <c:legend>
      <c:legendPos val="b"/>
      <c:layout>
        <c:manualLayout>
          <c:xMode val="edge"/>
          <c:yMode val="edge"/>
          <c:x val="9.8466187115133511E-2"/>
          <c:y val="0.89266888160184354"/>
          <c:w val="0.84538642843579459"/>
          <c:h val="7.4388100739920929E-2"/>
        </c:manualLayout>
      </c:layout>
      <c:overlay val="0"/>
      <c:spPr>
        <a:solidFill>
          <a:schemeClr val="bg1">
            <a:lumMod val="95000"/>
          </a:schemeClr>
        </a:solidFill>
        <a:ln>
          <a:solidFill>
            <a:schemeClr val="bg1">
              <a:lumMod val="75000"/>
            </a:schemeClr>
          </a:solid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986812527672296E-2"/>
          <c:y val="0.15828147789697522"/>
          <c:w val="0.89908887803909665"/>
          <c:h val="0.68507279071986471"/>
        </c:manualLayout>
      </c:layout>
      <c:barChart>
        <c:barDir val="col"/>
        <c:grouping val="stacked"/>
        <c:varyColors val="0"/>
        <c:ser>
          <c:idx val="0"/>
          <c:order val="0"/>
          <c:tx>
            <c:strRef>
              <c:f>Sheet1!$B$1</c:f>
              <c:strCache>
                <c:ptCount val="1"/>
                <c:pt idx="0">
                  <c:v>No Change</c:v>
                </c:pt>
              </c:strCache>
            </c:strRef>
          </c:tx>
          <c:spPr>
            <a:solidFill>
              <a:srgbClr val="002060"/>
            </a:solidFill>
            <a:ln>
              <a:solidFill>
                <a:schemeClr val="bg1"/>
              </a:solidFill>
            </a:ln>
          </c:spPr>
          <c:invertIfNegative val="0"/>
          <c:dLbls>
            <c:dLbl>
              <c:idx val="1"/>
              <c:dLblPos val="ct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01EA-43FD-B94D-F403CD0E1F9E}"/>
                </c:ext>
                <c:ext xmlns:c15="http://schemas.microsoft.com/office/drawing/2012/chart" uri="{CE6537A1-D6FC-4f65-9D91-7224C49458BB}"/>
              </c:extLst>
            </c:dLbl>
            <c:dLbl>
              <c:idx val="2"/>
              <c:dLblPos val="ct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01EA-43FD-B94D-F403CD0E1F9E}"/>
                </c:ext>
                <c:ext xmlns:c15="http://schemas.microsoft.com/office/drawing/2012/chart" uri="{CE6537A1-D6FC-4f65-9D91-7224C49458BB}"/>
              </c:extLst>
            </c:dLbl>
            <c:dLbl>
              <c:idx val="3"/>
              <c:layout>
                <c:manualLayout>
                  <c:x val="-9.8145055425423533E-17"/>
                  <c:y val="9.4938502180547238E-2"/>
                </c:manualLayout>
              </c:layout>
              <c:dLblPos val="ct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01EA-43FD-B94D-F403CD0E1F9E}"/>
                </c:ext>
                <c:ext xmlns:c15="http://schemas.microsoft.com/office/drawing/2012/chart" uri="{CE6537A1-D6FC-4f65-9D91-7224C49458BB}"/>
              </c:extLst>
            </c:dLbl>
            <c:dLbl>
              <c:idx val="4"/>
              <c:layout>
                <c:manualLayout>
                  <c:x val="5.35342850211693E-3"/>
                  <c:y val="9.4938502180547016E-2"/>
                </c:manualLayout>
              </c:layout>
              <c:dLblPos val="ct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01EA-43FD-B94D-F403CD0E1F9E}"/>
                </c:ext>
                <c:ext xmlns:c15="http://schemas.microsoft.com/office/drawing/2012/chart" uri="{CE6537A1-D6FC-4f65-9D91-7224C49458BB}"/>
              </c:extLst>
            </c:dLbl>
            <c:dLbl>
              <c:idx val="5"/>
              <c:layout>
                <c:manualLayout>
                  <c:x val="-9.8145055425423533E-17"/>
                  <c:y val="7.0438243553309049E-2"/>
                </c:manualLayout>
              </c:layout>
              <c:dLblPos val="ct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4-01EA-43FD-B94D-F403CD0E1F9E}"/>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05/2019</c:v>
                </c:pt>
                <c:pt idx="1">
                  <c:v>6/2019</c:v>
                </c:pt>
                <c:pt idx="2">
                  <c:v>07/2019</c:v>
                </c:pt>
                <c:pt idx="3">
                  <c:v>09/2019</c:v>
                </c:pt>
                <c:pt idx="4">
                  <c:v>10/2019</c:v>
                </c:pt>
                <c:pt idx="5">
                  <c:v>12/2019</c:v>
                </c:pt>
              </c:strCache>
            </c:strRef>
          </c:cat>
          <c:val>
            <c:numRef>
              <c:f>Sheet1!$B$2:$B$7</c:f>
              <c:numCache>
                <c:formatCode>0.0%</c:formatCode>
                <c:ptCount val="6"/>
                <c:pt idx="0">
                  <c:v>0.91700000000000004</c:v>
                </c:pt>
                <c:pt idx="1">
                  <c:v>0.76400000000000001</c:v>
                </c:pt>
                <c:pt idx="2">
                  <c:v>0.66500000000000004</c:v>
                </c:pt>
                <c:pt idx="3">
                  <c:v>0.47299999999999998</c:v>
                </c:pt>
                <c:pt idx="4">
                  <c:v>0.42</c:v>
                </c:pt>
                <c:pt idx="5">
                  <c:v>0.32100000000000001</c:v>
                </c:pt>
              </c:numCache>
            </c:numRef>
          </c:val>
          <c:extLst xmlns:c16r2="http://schemas.microsoft.com/office/drawing/2015/06/chart" xmlns:c15="http://schemas.microsoft.com/office/drawing/2012/chart">
            <c:ext xmlns:c16="http://schemas.microsoft.com/office/drawing/2014/chart" uri="{C3380CC4-5D6E-409C-BE32-E72D297353CC}">
              <c16:uniqueId val="{00000005-01EA-43FD-B94D-F403CD0E1F9E}"/>
            </c:ext>
          </c:extLst>
        </c:ser>
        <c:ser>
          <c:idx val="1"/>
          <c:order val="1"/>
          <c:tx>
            <c:strRef>
              <c:f>Sheet1!$C$1</c:f>
              <c:strCache>
                <c:ptCount val="1"/>
                <c:pt idx="0">
                  <c:v>- 25 bps</c:v>
                </c:pt>
              </c:strCache>
            </c:strRef>
          </c:tx>
          <c:spPr>
            <a:solidFill>
              <a:schemeClr val="tx2">
                <a:lumMod val="40000"/>
                <a:lumOff val="60000"/>
              </a:schemeClr>
            </a:solidFill>
            <a:ln w="3175">
              <a:solidFill>
                <a:schemeClr val="bg1"/>
              </a:solidFill>
            </a:ln>
          </c:spPr>
          <c:invertIfNegative val="0"/>
          <c:dLbls>
            <c:dLbl>
              <c:idx val="0"/>
              <c:layout>
                <c:manualLayout>
                  <c:x val="2.6767142510584893E-3"/>
                  <c:y val="-6.1250646568095203E-3"/>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6-01EA-43FD-B94D-F403CD0E1F9E}"/>
                </c:ext>
                <c:ext xmlns:c15="http://schemas.microsoft.com/office/drawing/2012/chart" uri="{CE6537A1-D6FC-4f65-9D91-7224C49458BB}"/>
              </c:extLst>
            </c:dLbl>
            <c:dLbl>
              <c:idx val="1"/>
              <c:layout>
                <c:manualLayout>
                  <c:x val="-5.353428502117028E-3"/>
                  <c:y val="6.1250646568093798E-3"/>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7-01EA-43FD-B94D-F403CD0E1F9E}"/>
                </c:ext>
                <c:ext xmlns:c15="http://schemas.microsoft.com/office/drawing/2012/chart" uri="{CE6537A1-D6FC-4f65-9D91-7224C49458BB}"/>
              </c:extLst>
            </c:dLbl>
            <c:dLbl>
              <c:idx val="2"/>
              <c:layout>
                <c:manualLayout>
                  <c:x val="8.0301427531755416E-3"/>
                  <c:y val="3.0625323284047463E-3"/>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8-01EA-43FD-B94D-F403CD0E1F9E}"/>
                </c:ext>
                <c:ext xmlns:c15="http://schemas.microsoft.com/office/drawing/2012/chart" uri="{CE6537A1-D6FC-4f65-9D91-7224C49458BB}"/>
              </c:extLst>
            </c:dLbl>
            <c:dLbl>
              <c:idx val="3"/>
              <c:layout>
                <c:manualLayout>
                  <c:x val="2.676714251058514E-3"/>
                  <c:y val="0"/>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9-01EA-43FD-B94D-F403CD0E1F9E}"/>
                </c:ext>
                <c:ext xmlns:c15="http://schemas.microsoft.com/office/drawing/2012/chart" uri="{CE6537A1-D6FC-4f65-9D91-7224C49458BB}"/>
              </c:extLst>
            </c:dLbl>
            <c:dLbl>
              <c:idx val="4"/>
              <c:layout>
                <c:manualLayout>
                  <c:x val="-9.8145055425423533E-17"/>
                  <c:y val="3.062532328404634E-3"/>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A-01EA-43FD-B94D-F403CD0E1F9E}"/>
                </c:ext>
                <c:ext xmlns:c15="http://schemas.microsoft.com/office/drawing/2012/chart" uri="{CE6537A1-D6FC-4f65-9D91-7224C49458BB}"/>
              </c:extLst>
            </c:dLbl>
            <c:numFmt formatCode="0.0%" sourceLinked="0"/>
            <c:spPr>
              <a:noFill/>
              <a:ln>
                <a:noFill/>
              </a:ln>
              <a:effectLst/>
            </c:spPr>
            <c:txPr>
              <a:bodyPr/>
              <a:lstStyle/>
              <a:p>
                <a:pPr>
                  <a:defRPr b="1">
                    <a:solidFill>
                      <a:sysClr val="windowText" lastClr="000000"/>
                    </a:solidFill>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05/2019</c:v>
                </c:pt>
                <c:pt idx="1">
                  <c:v>6/2019</c:v>
                </c:pt>
                <c:pt idx="2">
                  <c:v>07/2019</c:v>
                </c:pt>
                <c:pt idx="3">
                  <c:v>09/2019</c:v>
                </c:pt>
                <c:pt idx="4">
                  <c:v>10/2019</c:v>
                </c:pt>
                <c:pt idx="5">
                  <c:v>12/2019</c:v>
                </c:pt>
              </c:strCache>
            </c:strRef>
          </c:cat>
          <c:val>
            <c:numRef>
              <c:f>Sheet1!$C$2:$C$7</c:f>
              <c:numCache>
                <c:formatCode>0.0%</c:formatCode>
                <c:ptCount val="6"/>
                <c:pt idx="0">
                  <c:v>8.3000000000000004E-2</c:v>
                </c:pt>
                <c:pt idx="1">
                  <c:v>0.222</c:v>
                </c:pt>
                <c:pt idx="2">
                  <c:v>0.29299999999999998</c:v>
                </c:pt>
                <c:pt idx="3">
                  <c:v>0.4</c:v>
                </c:pt>
                <c:pt idx="4">
                  <c:v>0.40799999999999997</c:v>
                </c:pt>
                <c:pt idx="5">
                  <c:v>0.41099999999999998</c:v>
                </c:pt>
              </c:numCache>
            </c:numRef>
          </c:val>
          <c:extLst xmlns:c16r2="http://schemas.microsoft.com/office/drawing/2015/06/chart">
            <c:ext xmlns:c16="http://schemas.microsoft.com/office/drawing/2014/chart" uri="{C3380CC4-5D6E-409C-BE32-E72D297353CC}">
              <c16:uniqueId val="{0000000B-01EA-43FD-B94D-F403CD0E1F9E}"/>
            </c:ext>
          </c:extLst>
        </c:ser>
        <c:ser>
          <c:idx val="2"/>
          <c:order val="2"/>
          <c:tx>
            <c:strRef>
              <c:f>Sheet1!$D$1</c:f>
              <c:strCache>
                <c:ptCount val="1"/>
                <c:pt idx="0">
                  <c:v>- 50 bps</c:v>
                </c:pt>
              </c:strCache>
            </c:strRef>
          </c:tx>
          <c:spPr>
            <a:solidFill>
              <a:schemeClr val="tx2">
                <a:lumMod val="20000"/>
                <a:lumOff val="80000"/>
              </a:schemeClr>
            </a:solidFill>
            <a:ln w="3175">
              <a:solidFill>
                <a:schemeClr val="bg1"/>
              </a:solidFill>
            </a:ln>
          </c:spPr>
          <c:invertIfNegative val="0"/>
          <c:dLbls>
            <c:dLbl>
              <c:idx val="0"/>
              <c:delete val="1"/>
              <c:extLst xmlns:c16r2="http://schemas.microsoft.com/office/drawing/2015/06/chart">
                <c:ext xmlns:c16="http://schemas.microsoft.com/office/drawing/2014/chart" uri="{C3380CC4-5D6E-409C-BE32-E72D297353CC}">
                  <c16:uniqueId val="{0000000C-01EA-43FD-B94D-F403CD0E1F9E}"/>
                </c:ext>
                <c:ext xmlns:c15="http://schemas.microsoft.com/office/drawing/2012/chart" uri="{CE6537A1-D6FC-4f65-9D91-7224C49458BB}"/>
              </c:extLst>
            </c:dLbl>
            <c:dLbl>
              <c:idx val="1"/>
              <c:layout>
                <c:manualLayout>
                  <c:x val="-4.9072527712711767E-17"/>
                  <c:y val="-3.6750387940856971E-2"/>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D-01EA-43FD-B94D-F403CD0E1F9E}"/>
                </c:ext>
                <c:ext xmlns:c15="http://schemas.microsoft.com/office/drawing/2012/chart" uri="{CE6537A1-D6FC-4f65-9D91-7224C49458BB}"/>
              </c:extLst>
            </c:dLbl>
            <c:dLbl>
              <c:idx val="2"/>
              <c:layout>
                <c:manualLayout>
                  <c:x val="-5.3534285021170774E-3"/>
                  <c:y val="-4.5937984926071221E-2"/>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E-01EA-43FD-B94D-F403CD0E1F9E}"/>
                </c:ext>
                <c:ext xmlns:c15="http://schemas.microsoft.com/office/drawing/2012/chart" uri="{CE6537A1-D6FC-4f65-9D91-7224C49458BB}"/>
              </c:extLst>
            </c:dLbl>
            <c:dLbl>
              <c:idx val="3"/>
              <c:layout>
                <c:manualLayout>
                  <c:x val="-9.8145055425423533E-17"/>
                  <c:y val="-3.0625323284047463E-3"/>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F-01EA-43FD-B94D-F403CD0E1F9E}"/>
                </c:ext>
                <c:ext xmlns:c15="http://schemas.microsoft.com/office/drawing/2012/chart" uri="{CE6537A1-D6FC-4f65-9D91-7224C49458BB}"/>
              </c:extLst>
            </c:dLbl>
            <c:dLbl>
              <c:idx val="4"/>
              <c:layout>
                <c:manualLayout>
                  <c:x val="-2.676714251058612E-3"/>
                  <c:y val="-1.2250129313619013E-2"/>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10-01EA-43FD-B94D-F403CD0E1F9E}"/>
                </c:ext>
                <c:ext xmlns:c15="http://schemas.microsoft.com/office/drawing/2012/chart" uri="{CE6537A1-D6FC-4f65-9D91-7224C49458BB}"/>
              </c:extLst>
            </c:dLbl>
            <c:dLbl>
              <c:idx val="5"/>
              <c:layout>
                <c:manualLayout>
                  <c:x val="0"/>
                  <c:y val="-9.1875969852142393E-3"/>
                </c:manualLayout>
              </c:layout>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11-01EA-43FD-B94D-F403CD0E1F9E}"/>
                </c:ext>
                <c:ext xmlns:c15="http://schemas.microsoft.com/office/drawing/2012/chart" uri="{CE6537A1-D6FC-4f65-9D91-7224C49458BB}"/>
              </c:extLst>
            </c:dLbl>
            <c:numFmt formatCode="0.0%" sourceLinked="0"/>
            <c:spPr>
              <a:noFill/>
              <a:ln>
                <a:noFill/>
              </a:ln>
              <a:effectLst/>
            </c:spPr>
            <c:txPr>
              <a:bodyPr/>
              <a:lstStyle/>
              <a:p>
                <a:pPr>
                  <a:defRPr b="1"/>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05/2019</c:v>
                </c:pt>
                <c:pt idx="1">
                  <c:v>6/2019</c:v>
                </c:pt>
                <c:pt idx="2">
                  <c:v>07/2019</c:v>
                </c:pt>
                <c:pt idx="3">
                  <c:v>09/2019</c:v>
                </c:pt>
                <c:pt idx="4">
                  <c:v>10/2019</c:v>
                </c:pt>
                <c:pt idx="5">
                  <c:v>12/2019</c:v>
                </c:pt>
              </c:strCache>
            </c:strRef>
          </c:cat>
          <c:val>
            <c:numRef>
              <c:f>Sheet1!$D$2:$D$7</c:f>
              <c:numCache>
                <c:formatCode>0.0%</c:formatCode>
                <c:ptCount val="6"/>
                <c:pt idx="0">
                  <c:v>0</c:v>
                </c:pt>
                <c:pt idx="1">
                  <c:v>1.4E-2</c:v>
                </c:pt>
                <c:pt idx="2">
                  <c:v>4.1000000000000002E-2</c:v>
                </c:pt>
                <c:pt idx="3">
                  <c:v>0.113</c:v>
                </c:pt>
                <c:pt idx="4">
                  <c:v>0.14599999999999999</c:v>
                </c:pt>
                <c:pt idx="5">
                  <c:v>0.20799999999999999</c:v>
                </c:pt>
              </c:numCache>
            </c:numRef>
          </c:val>
          <c:extLst xmlns:c16r2="http://schemas.microsoft.com/office/drawing/2015/06/chart">
            <c:ext xmlns:c16="http://schemas.microsoft.com/office/drawing/2014/chart" uri="{C3380CC4-5D6E-409C-BE32-E72D297353CC}">
              <c16:uniqueId val="{00000012-01EA-43FD-B94D-F403CD0E1F9E}"/>
            </c:ext>
          </c:extLst>
        </c:ser>
        <c:ser>
          <c:idx val="3"/>
          <c:order val="3"/>
          <c:tx>
            <c:strRef>
              <c:f>Sheet1!$E$1</c:f>
              <c:strCache>
                <c:ptCount val="1"/>
                <c:pt idx="0">
                  <c:v>&gt;- 75 bps</c:v>
                </c:pt>
              </c:strCache>
            </c:strRef>
          </c:tx>
          <c:spPr>
            <a:solidFill>
              <a:srgbClr val="FF0000"/>
            </a:solidFill>
            <a:ln>
              <a:solidFill>
                <a:schemeClr val="bg1"/>
              </a:solidFill>
            </a:ln>
          </c:spPr>
          <c:invertIfNegative val="0"/>
          <c:dLbls>
            <c:dLbl>
              <c:idx val="0"/>
              <c:delete val="1"/>
              <c:extLst xmlns:c16r2="http://schemas.microsoft.com/office/drawing/2015/06/chart">
                <c:ext xmlns:c16="http://schemas.microsoft.com/office/drawing/2014/chart" uri="{C3380CC4-5D6E-409C-BE32-E72D297353CC}">
                  <c16:uniqueId val="{00000013-01EA-43FD-B94D-F403CD0E1F9E}"/>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4-01EA-43FD-B94D-F403CD0E1F9E}"/>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5-01EA-43FD-B94D-F403CD0E1F9E}"/>
                </c:ext>
                <c:ext xmlns:c15="http://schemas.microsoft.com/office/drawing/2012/chart" uri="{CE6537A1-D6FC-4f65-9D91-7224C49458BB}"/>
              </c:extLst>
            </c:dLbl>
            <c:dLbl>
              <c:idx val="3"/>
              <c:layout>
                <c:manualLayout>
                  <c:x val="-9.8145055425423533E-17"/>
                  <c:y val="-4.9000517254475941E-2"/>
                </c:manualLayout>
              </c:layout>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16-01EA-43FD-B94D-F403CD0E1F9E}"/>
                </c:ext>
                <c:ext xmlns:c15="http://schemas.microsoft.com/office/drawing/2012/chart" uri="{CE6537A1-D6FC-4f65-9D91-7224C49458BB}"/>
              </c:extLst>
            </c:dLbl>
            <c:dLbl>
              <c:idx val="4"/>
              <c:layout>
                <c:manualLayout>
                  <c:x val="-2.676714251058612E-3"/>
                  <c:y val="-5.2063049582880702E-2"/>
                </c:manualLayout>
              </c:layout>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17-01EA-43FD-B94D-F403CD0E1F9E}"/>
                </c:ext>
                <c:ext xmlns:c15="http://schemas.microsoft.com/office/drawing/2012/chart" uri="{CE6537A1-D6FC-4f65-9D91-7224C49458BB}"/>
              </c:extLst>
            </c:dLbl>
            <c:dLbl>
              <c:idx val="5"/>
              <c:layout>
                <c:manualLayout>
                  <c:x val="-2.676714251058612E-3"/>
                  <c:y val="-5.8188114239690177E-2"/>
                </c:manualLayout>
              </c:layout>
              <c:spPr>
                <a:noFill/>
                <a:ln>
                  <a:noFill/>
                </a:ln>
                <a:effectLst/>
              </c:spPr>
              <c:txPr>
                <a:bodyPr wrap="square" lIns="38100" tIns="19050" rIns="38100" bIns="19050" anchor="ctr">
                  <a:spAutoFit/>
                </a:bodyPr>
                <a:lstStyle/>
                <a:p>
                  <a:pPr>
                    <a:defRPr b="1">
                      <a:solidFill>
                        <a:schemeClr val="tx1"/>
                      </a:solidFill>
                    </a:defRPr>
                  </a:pPr>
                  <a:endParaRPr lang="en-US"/>
                </a:p>
              </c:txPr>
              <c:dLblPos val="ct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18-01EA-43FD-B94D-F403CD0E1F9E}"/>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05/2019</c:v>
                </c:pt>
                <c:pt idx="1">
                  <c:v>6/2019</c:v>
                </c:pt>
                <c:pt idx="2">
                  <c:v>07/2019</c:v>
                </c:pt>
                <c:pt idx="3">
                  <c:v>09/2019</c:v>
                </c:pt>
                <c:pt idx="4">
                  <c:v>10/2019</c:v>
                </c:pt>
                <c:pt idx="5">
                  <c:v>12/2019</c:v>
                </c:pt>
              </c:strCache>
            </c:strRef>
          </c:cat>
          <c:val>
            <c:numRef>
              <c:f>Sheet1!$E$2:$E$7</c:f>
              <c:numCache>
                <c:formatCode>0.0%</c:formatCode>
                <c:ptCount val="6"/>
                <c:pt idx="0">
                  <c:v>0</c:v>
                </c:pt>
                <c:pt idx="1">
                  <c:v>0</c:v>
                </c:pt>
                <c:pt idx="2">
                  <c:v>1E-3</c:v>
                </c:pt>
                <c:pt idx="3">
                  <c:v>1.4E-2</c:v>
                </c:pt>
                <c:pt idx="4">
                  <c:v>2.5999999999999999E-2</c:v>
                </c:pt>
                <c:pt idx="5">
                  <c:v>0.06</c:v>
                </c:pt>
              </c:numCache>
            </c:numRef>
          </c:val>
          <c:extLst xmlns:c16r2="http://schemas.microsoft.com/office/drawing/2015/06/chart">
            <c:ext xmlns:c16="http://schemas.microsoft.com/office/drawing/2014/chart" uri="{C3380CC4-5D6E-409C-BE32-E72D297353CC}">
              <c16:uniqueId val="{00000019-01EA-43FD-B94D-F403CD0E1F9E}"/>
            </c:ext>
          </c:extLst>
        </c:ser>
        <c:dLbls>
          <c:showLegendKey val="0"/>
          <c:showVal val="0"/>
          <c:showCatName val="0"/>
          <c:showSerName val="0"/>
          <c:showPercent val="0"/>
          <c:showBubbleSize val="0"/>
        </c:dLbls>
        <c:gapWidth val="0"/>
        <c:overlap val="100"/>
        <c:axId val="113576560"/>
        <c:axId val="113576952"/>
        <c:extLst xmlns:c16r2="http://schemas.microsoft.com/office/drawing/2015/06/chart"/>
      </c:barChart>
      <c:catAx>
        <c:axId val="113576560"/>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113576952"/>
        <c:crosses val="autoZero"/>
        <c:auto val="1"/>
        <c:lblAlgn val="ctr"/>
        <c:lblOffset val="100"/>
        <c:noMultiLvlLbl val="1"/>
      </c:catAx>
      <c:valAx>
        <c:axId val="113576952"/>
        <c:scaling>
          <c:orientation val="minMax"/>
          <c:max val="1"/>
        </c:scaling>
        <c:delete val="0"/>
        <c:axPos val="l"/>
        <c:majorGridlines/>
        <c:numFmt formatCode="0%" sourceLinked="0"/>
        <c:majorTickMark val="out"/>
        <c:minorTickMark val="none"/>
        <c:tickLblPos val="nextTo"/>
        <c:crossAx val="113576560"/>
        <c:crosses val="autoZero"/>
        <c:crossBetween val="between"/>
        <c:majorUnit val="0.2"/>
      </c:valAx>
    </c:plotArea>
    <c:plotVisOnly val="1"/>
    <c:dispBlanksAs val="gap"/>
    <c:showDLblsOverMax val="0"/>
  </c:chart>
  <c:txPr>
    <a:bodyPr/>
    <a:lstStyle/>
    <a:p>
      <a:pPr>
        <a:defRPr sz="75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05263143605865E-2"/>
          <c:y val="2.7070364539178878E-2"/>
          <c:w val="0.91299552021378805"/>
          <c:h val="0.90044916395949215"/>
        </c:manualLayout>
      </c:layout>
      <c:barChart>
        <c:barDir val="col"/>
        <c:grouping val="stacked"/>
        <c:varyColors val="0"/>
        <c:ser>
          <c:idx val="0"/>
          <c:order val="0"/>
          <c:tx>
            <c:strRef>
              <c:f>'Transaction List'!$B$32</c:f>
              <c:strCache>
                <c:ptCount val="1"/>
                <c:pt idx="0">
                  <c:v>1</c:v>
                </c:pt>
              </c:strCache>
            </c:strRef>
          </c:tx>
          <c:spPr>
            <a:solidFill>
              <a:srgbClr val="4D73A1"/>
            </a:solidFill>
            <a:ln>
              <a:solidFill>
                <a:schemeClr val="bg2">
                  <a:lumMod val="95000"/>
                </a:schemeClr>
              </a:solidFill>
            </a:ln>
            <a:effectLst/>
          </c:spPr>
          <c:invertIfNegative val="0"/>
          <c:dPt>
            <c:idx val="0"/>
            <c:invertIfNegative val="0"/>
            <c:bubble3D val="0"/>
            <c:spPr>
              <a:solidFill>
                <a:srgbClr val="FFE38B"/>
              </a:solidFill>
              <a:ln>
                <a:solidFill>
                  <a:schemeClr val="bg2">
                    <a:lumMod val="95000"/>
                  </a:schemeClr>
                </a:solidFill>
              </a:ln>
              <a:effectLst/>
            </c:spPr>
            <c:extLst xmlns:c16r2="http://schemas.microsoft.com/office/drawing/2015/06/chart">
              <c:ext xmlns:c16="http://schemas.microsoft.com/office/drawing/2014/chart" uri="{C3380CC4-5D6E-409C-BE32-E72D297353CC}">
                <c16:uniqueId val="{00000008-AB26-49E1-9252-A32C2AEF7587}"/>
              </c:ext>
            </c:extLst>
          </c:dPt>
          <c:dPt>
            <c:idx val="1"/>
            <c:invertIfNegative val="0"/>
            <c:bubble3D val="0"/>
            <c:extLst xmlns:c16r2="http://schemas.microsoft.com/office/drawing/2015/06/chart">
              <c:ext xmlns:c16="http://schemas.microsoft.com/office/drawing/2014/chart" uri="{C3380CC4-5D6E-409C-BE32-E72D297353CC}">
                <c16:uniqueId val="{0000000A-7F68-44AA-A6CD-54111D1E8A19}"/>
              </c:ext>
            </c:extLst>
          </c:dPt>
          <c:dPt>
            <c:idx val="4"/>
            <c:invertIfNegative val="0"/>
            <c:bubble3D val="0"/>
            <c:spPr>
              <a:solidFill>
                <a:srgbClr val="B4C5DA"/>
              </a:solidFill>
              <a:ln>
                <a:solidFill>
                  <a:schemeClr val="bg1"/>
                </a:solidFill>
              </a:ln>
              <a:effectLst/>
            </c:spPr>
            <c:extLst xmlns:c16r2="http://schemas.microsoft.com/office/drawing/2015/06/chart">
              <c:ext xmlns:c16="http://schemas.microsoft.com/office/drawing/2014/chart" uri="{C3380CC4-5D6E-409C-BE32-E72D297353CC}">
                <c16:uniqueId val="{00000009-AB26-49E1-9252-A32C2AEF7587}"/>
              </c:ext>
            </c:extLst>
          </c:dPt>
          <c:dPt>
            <c:idx val="6"/>
            <c:invertIfNegative val="0"/>
            <c:bubble3D val="0"/>
            <c:spPr>
              <a:solidFill>
                <a:srgbClr val="B4C5DA"/>
              </a:solidFill>
              <a:ln>
                <a:solidFill>
                  <a:schemeClr val="bg2">
                    <a:lumMod val="95000"/>
                  </a:schemeClr>
                </a:solidFill>
              </a:ln>
              <a:effectLst/>
            </c:spPr>
            <c:extLst xmlns:c16r2="http://schemas.microsoft.com/office/drawing/2015/06/chart">
              <c:ext xmlns:c16="http://schemas.microsoft.com/office/drawing/2014/chart" uri="{C3380CC4-5D6E-409C-BE32-E72D297353CC}">
                <c16:uniqueId val="{0000000D-087A-4501-B395-11C1ED5BD3C3}"/>
              </c:ext>
            </c:extLst>
          </c:dPt>
          <c:dLbls>
            <c:dLbl>
              <c:idx val="0"/>
              <c:layout>
                <c:manualLayout>
                  <c:x val="0"/>
                  <c:y val="-0.1005009291767088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B26-49E1-9252-A32C2AEF7587}"/>
                </c:ext>
                <c:ext xmlns:c15="http://schemas.microsoft.com/office/drawing/2012/chart" uri="{CE6537A1-D6FC-4f65-9D91-7224C49458BB}"/>
              </c:extLst>
            </c:dLbl>
            <c:dLbl>
              <c:idx val="1"/>
              <c:layout>
                <c:manualLayout>
                  <c:x val="1.4366265565056372E-3"/>
                  <c:y val="-6.397980318538860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F68-44AA-A6CD-54111D1E8A19}"/>
                </c:ext>
                <c:ext xmlns:c15="http://schemas.microsoft.com/office/drawing/2012/chart" uri="{CE6537A1-D6FC-4f65-9D91-7224C49458BB}"/>
              </c:extLst>
            </c:dLbl>
            <c:dLbl>
              <c:idx val="2"/>
              <c:layout>
                <c:manualLayout>
                  <c:x val="-1.4366265565056372E-3"/>
                  <c:y val="-6.936852193376316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F68-44AA-A6CD-54111D1E8A19}"/>
                </c:ext>
                <c:ext xmlns:c15="http://schemas.microsoft.com/office/drawing/2012/chart" uri="{CE6537A1-D6FC-4f65-9D91-7224C49458BB}"/>
              </c:extLst>
            </c:dLbl>
            <c:dLbl>
              <c:idx val="3"/>
              <c:layout>
                <c:manualLayout>
                  <c:x val="0"/>
                  <c:y val="-5.753091796091099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7F68-44AA-A6CD-54111D1E8A19}"/>
                </c:ext>
                <c:ext xmlns:c15="http://schemas.microsoft.com/office/drawing/2012/chart" uri="{CE6537A1-D6FC-4f65-9D91-7224C49458BB}"/>
              </c:extLst>
            </c:dLbl>
            <c:dLbl>
              <c:idx val="4"/>
              <c:layout>
                <c:manualLayout>
                  <c:x val="-8.1887713720824318E-2"/>
                  <c:y val="-7.287249608382058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B26-49E1-9252-A32C2AEF7587}"/>
                </c:ext>
                <c:ext xmlns:c15="http://schemas.microsoft.com/office/drawing/2012/chart" uri="{CE6537A1-D6FC-4f65-9D91-7224C49458BB}"/>
              </c:extLst>
            </c:dLbl>
            <c:dLbl>
              <c:idx val="5"/>
              <c:layout>
                <c:manualLayout>
                  <c:x val="-7.9014460607813045E-2"/>
                  <c:y val="-0.372033269480557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B26-49E1-9252-A32C2AEF7587}"/>
                </c:ext>
                <c:ext xmlns:c15="http://schemas.microsoft.com/office/drawing/2012/chart" uri="{CE6537A1-D6FC-4f65-9D91-7224C49458BB}"/>
              </c:extLst>
            </c:dLbl>
            <c:dLbl>
              <c:idx val="6"/>
              <c:numFmt formatCode="&quot;$&quot;#,##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87A-4501-B395-11C1ED5BD3C3}"/>
                </c:ext>
                <c:ext xmlns:c15="http://schemas.microsoft.com/office/drawing/2012/chart" uri="{CE6537A1-D6FC-4f65-9D91-7224C49458BB}">
                  <c15:spPr xmlns:c15="http://schemas.microsoft.com/office/drawing/2012/chart">
                    <a:prstGeom prst="rect">
                      <a:avLst/>
                    </a:prstGeom>
                  </c15:spPr>
                </c:ext>
              </c:extLst>
            </c:dLbl>
            <c:dLbl>
              <c:idx val="7"/>
              <c:layout>
                <c:manualLayout>
                  <c:x val="0"/>
                  <c:y val="5.7802213499180057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17A-4BC6-9B60-31B0C04418B3}"/>
                </c:ext>
                <c:ext xmlns:c15="http://schemas.microsoft.com/office/drawing/2012/chart" uri="{CE6537A1-D6FC-4f65-9D91-7224C49458BB}"/>
              </c:extLst>
            </c:dLbl>
            <c:dLbl>
              <c:idx val="8"/>
              <c:layout>
                <c:manualLayout>
                  <c:x val="-1.4366265565056899E-3"/>
                  <c:y val="-8.1515000445987189E-17"/>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0AB-4823-930C-8114267D1E09}"/>
                </c:ext>
                <c:ext xmlns:c15="http://schemas.microsoft.com/office/drawing/2012/chart" uri="{CE6537A1-D6FC-4f65-9D91-7224C49458BB}"/>
              </c:extLst>
            </c:dLbl>
            <c:numFmt formatCode="&quot;$&quot;#,##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'Transaction List'!$A$33:$A$41</c:f>
              <c:numCache>
                <c:formatCode>mmm\-yy</c:formatCode>
                <c:ptCount val="9"/>
                <c:pt idx="0">
                  <c:v>43009</c:v>
                </c:pt>
                <c:pt idx="1">
                  <c:v>43101</c:v>
                </c:pt>
                <c:pt idx="2">
                  <c:v>43191</c:v>
                </c:pt>
                <c:pt idx="3">
                  <c:v>43221</c:v>
                </c:pt>
                <c:pt idx="4">
                  <c:v>43344</c:v>
                </c:pt>
                <c:pt idx="5">
                  <c:v>43374</c:v>
                </c:pt>
                <c:pt idx="6">
                  <c:v>43405</c:v>
                </c:pt>
                <c:pt idx="7" formatCode="m/d/yyyy">
                  <c:v>43435</c:v>
                </c:pt>
                <c:pt idx="8" formatCode="m/d/yyyy">
                  <c:v>43466</c:v>
                </c:pt>
              </c:numCache>
            </c:numRef>
          </c:cat>
          <c:val>
            <c:numRef>
              <c:f>'Transaction List'!$B$33:$B$41</c:f>
              <c:numCache>
                <c:formatCode>General</c:formatCode>
                <c:ptCount val="9"/>
                <c:pt idx="0">
                  <c:v>115.355</c:v>
                </c:pt>
                <c:pt idx="1">
                  <c:v>42.055</c:v>
                </c:pt>
                <c:pt idx="2">
                  <c:v>48.774999999999999</c:v>
                </c:pt>
                <c:pt idx="3">
                  <c:v>26.815000000000001</c:v>
                </c:pt>
                <c:pt idx="4">
                  <c:v>12.885</c:v>
                </c:pt>
                <c:pt idx="5">
                  <c:v>22.12</c:v>
                </c:pt>
                <c:pt idx="6">
                  <c:v>262.81</c:v>
                </c:pt>
                <c:pt idx="7">
                  <c:v>246.35499999999999</c:v>
                </c:pt>
                <c:pt idx="8">
                  <c:v>425</c:v>
                </c:pt>
              </c:numCache>
            </c:numRef>
          </c:val>
          <c:extLst xmlns:c16r2="http://schemas.microsoft.com/office/drawing/2015/06/chart">
            <c:ext xmlns:c16="http://schemas.microsoft.com/office/drawing/2014/chart" uri="{C3380CC4-5D6E-409C-BE32-E72D297353CC}">
              <c16:uniqueId val="{00000000-AB26-49E1-9252-A32C2AEF7587}"/>
            </c:ext>
          </c:extLst>
        </c:ser>
        <c:ser>
          <c:idx val="1"/>
          <c:order val="1"/>
          <c:tx>
            <c:strRef>
              <c:f>'Transaction List'!$C$32</c:f>
              <c:strCache>
                <c:ptCount val="1"/>
                <c:pt idx="0">
                  <c:v>2</c:v>
                </c:pt>
              </c:strCache>
            </c:strRef>
          </c:tx>
          <c:spPr>
            <a:solidFill>
              <a:srgbClr val="4D73A1"/>
            </a:solidFill>
            <a:ln>
              <a:solidFill>
                <a:schemeClr val="bg2">
                  <a:lumMod val="95000"/>
                </a:schemeClr>
              </a:solidFill>
            </a:ln>
            <a:effectLst/>
          </c:spPr>
          <c:invertIfNegative val="0"/>
          <c:dPt>
            <c:idx val="5"/>
            <c:invertIfNegative val="0"/>
            <c:bubble3D val="0"/>
            <c:spPr>
              <a:solidFill>
                <a:srgbClr val="4D73A1"/>
              </a:solidFill>
              <a:ln>
                <a:solidFill>
                  <a:schemeClr val="bg1"/>
                </a:solidFill>
              </a:ln>
              <a:effectLst/>
            </c:spPr>
            <c:extLst xmlns:c16r2="http://schemas.microsoft.com/office/drawing/2015/06/chart">
              <c:ext xmlns:c16="http://schemas.microsoft.com/office/drawing/2014/chart" uri="{C3380CC4-5D6E-409C-BE32-E72D297353CC}">
                <c16:uniqueId val="{0000000A-AB26-49E1-9252-A32C2AEF7587}"/>
              </c:ext>
            </c:extLst>
          </c:dPt>
          <c:dPt>
            <c:idx val="11"/>
            <c:invertIfNegative val="0"/>
            <c:bubble3D val="0"/>
            <c:extLst xmlns:c16r2="http://schemas.microsoft.com/office/drawing/2015/06/chart">
              <c:ext xmlns:c16="http://schemas.microsoft.com/office/drawing/2014/chart" uri="{C3380CC4-5D6E-409C-BE32-E72D297353CC}">
                <c16:uniqueId val="{00000002-AB26-49E1-9252-A32C2AEF7587}"/>
              </c:ext>
            </c:extLst>
          </c:dPt>
          <c:dLbls>
            <c:dLbl>
              <c:idx val="4"/>
              <c:numFmt formatCode="&quot;$&quot;#,##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B26-49E1-9252-A32C2AEF7587}"/>
                </c:ext>
                <c:ext xmlns:c15="http://schemas.microsoft.com/office/drawing/2012/chart" uri="{CE6537A1-D6FC-4f65-9D91-7224C49458BB}">
                  <c15:spPr xmlns:c15="http://schemas.microsoft.com/office/drawing/2012/chart">
                    <a:prstGeom prst="rect">
                      <a:avLst/>
                    </a:prstGeom>
                  </c15:spPr>
                </c:ext>
              </c:extLst>
            </c:dLbl>
            <c:dLbl>
              <c:idx val="5"/>
              <c:layout>
                <c:manualLayout>
                  <c:x val="-7.9014460607813045E-2"/>
                  <c:y val="-0.52544905070965386"/>
                </c:manualLayout>
              </c:layout>
              <c:numFmt formatCode="&quot;$&quot;#,##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B26-49E1-9252-A32C2AEF7587}"/>
                </c:ext>
                <c:ext xmlns:c15="http://schemas.microsoft.com/office/drawing/2012/chart" uri="{CE6537A1-D6FC-4f65-9D91-7224C49458BB}"/>
              </c:extLst>
            </c:dLbl>
            <c:dLbl>
              <c:idx val="8"/>
              <c:layout>
                <c:manualLayout>
                  <c:x val="-1.0535139711542112E-16"/>
                  <c:y val="1.778529646128613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0AB-4823-930C-8114267D1E09}"/>
                </c:ex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'Transaction List'!$A$33:$A$41</c:f>
              <c:numCache>
                <c:formatCode>mmm\-yy</c:formatCode>
                <c:ptCount val="9"/>
                <c:pt idx="0">
                  <c:v>43009</c:v>
                </c:pt>
                <c:pt idx="1">
                  <c:v>43101</c:v>
                </c:pt>
                <c:pt idx="2">
                  <c:v>43191</c:v>
                </c:pt>
                <c:pt idx="3">
                  <c:v>43221</c:v>
                </c:pt>
                <c:pt idx="4">
                  <c:v>43344</c:v>
                </c:pt>
                <c:pt idx="5">
                  <c:v>43374</c:v>
                </c:pt>
                <c:pt idx="6">
                  <c:v>43405</c:v>
                </c:pt>
                <c:pt idx="7" formatCode="m/d/yyyy">
                  <c:v>43435</c:v>
                </c:pt>
                <c:pt idx="8" formatCode="m/d/yyyy">
                  <c:v>43466</c:v>
                </c:pt>
              </c:numCache>
            </c:numRef>
          </c:cat>
          <c:val>
            <c:numRef>
              <c:f>'Transaction List'!$C$33:$C$41</c:f>
              <c:numCache>
                <c:formatCode>General</c:formatCode>
                <c:ptCount val="9"/>
                <c:pt idx="4">
                  <c:v>179.815</c:v>
                </c:pt>
                <c:pt idx="5">
                  <c:v>29.824999999999999</c:v>
                </c:pt>
                <c:pt idx="8">
                  <c:v>77.944999999999993</c:v>
                </c:pt>
              </c:numCache>
            </c:numRef>
          </c:val>
          <c:extLst xmlns:c16r2="http://schemas.microsoft.com/office/drawing/2015/06/chart">
            <c:ext xmlns:c16="http://schemas.microsoft.com/office/drawing/2014/chart" uri="{C3380CC4-5D6E-409C-BE32-E72D297353CC}">
              <c16:uniqueId val="{00000003-AB26-49E1-9252-A32C2AEF7587}"/>
            </c:ext>
          </c:extLst>
        </c:ser>
        <c:ser>
          <c:idx val="2"/>
          <c:order val="2"/>
          <c:tx>
            <c:strRef>
              <c:f>'Transaction List'!$D$32</c:f>
              <c:strCache>
                <c:ptCount val="1"/>
                <c:pt idx="0">
                  <c:v>3</c:v>
                </c:pt>
              </c:strCache>
            </c:strRef>
          </c:tx>
          <c:spPr>
            <a:solidFill>
              <a:srgbClr val="B4C5DA"/>
            </a:solidFill>
            <a:ln>
              <a:solidFill>
                <a:schemeClr val="bg2">
                  <a:lumMod val="95000"/>
                </a:schemeClr>
              </a:solidFill>
            </a:ln>
            <a:effectLst/>
          </c:spPr>
          <c:invertIfNegative val="0"/>
          <c:dPt>
            <c:idx val="5"/>
            <c:invertIfNegative val="0"/>
            <c:bubble3D val="0"/>
            <c:spPr>
              <a:solidFill>
                <a:srgbClr val="FFE38B"/>
              </a:solidFill>
              <a:ln>
                <a:solidFill>
                  <a:schemeClr val="bg2">
                    <a:lumMod val="95000"/>
                  </a:schemeClr>
                </a:solidFill>
              </a:ln>
              <a:effectLst/>
            </c:spPr>
            <c:extLst xmlns:c16r2="http://schemas.microsoft.com/office/drawing/2015/06/chart">
              <c:ext xmlns:c16="http://schemas.microsoft.com/office/drawing/2014/chart" uri="{C3380CC4-5D6E-409C-BE32-E72D297353CC}">
                <c16:uniqueId val="{0000000D-AB26-49E1-9252-A32C2AEF7587}"/>
              </c:ext>
            </c:extLst>
          </c:dPt>
          <c:dPt>
            <c:idx val="8"/>
            <c:invertIfNegative val="0"/>
            <c:bubble3D val="0"/>
            <c:extLst xmlns:c16r2="http://schemas.microsoft.com/office/drawing/2015/06/chart">
              <c:ext xmlns:c16="http://schemas.microsoft.com/office/drawing/2014/chart" uri="{C3380CC4-5D6E-409C-BE32-E72D297353CC}">
                <c16:uniqueId val="{00000002-B0AB-4823-930C-8114267D1E09}"/>
              </c:ext>
            </c:extLst>
          </c:dPt>
          <c:dLbls>
            <c:dLbl>
              <c:idx val="5"/>
              <c:layout>
                <c:manualLayout>
                  <c:x val="-1.0535139711542112E-16"/>
                  <c:y val="2.0568625336625249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B26-49E1-9252-A32C2AEF7587}"/>
                </c:ext>
                <c:ext xmlns:c15="http://schemas.microsoft.com/office/drawing/2012/chart" uri="{CE6537A1-D6FC-4f65-9D91-7224C49458BB}"/>
              </c:extLst>
            </c:dLbl>
            <c:dLbl>
              <c:idx val="8"/>
              <c:layout>
                <c:manualLayout>
                  <c:x val="-1.0535139711542112E-16"/>
                  <c:y val="4.8909565268536973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0AB-4823-930C-8114267D1E09}"/>
                </c:ext>
                <c:ext xmlns:c15="http://schemas.microsoft.com/office/drawing/2012/chart" uri="{CE6537A1-D6FC-4f65-9D91-7224C49458BB}"/>
              </c:extLst>
            </c:dLbl>
            <c:numFmt formatCode="&quot;$&quot;#,##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'Transaction List'!$A$33:$A$41</c:f>
              <c:numCache>
                <c:formatCode>mmm\-yy</c:formatCode>
                <c:ptCount val="9"/>
                <c:pt idx="0">
                  <c:v>43009</c:v>
                </c:pt>
                <c:pt idx="1">
                  <c:v>43101</c:v>
                </c:pt>
                <c:pt idx="2">
                  <c:v>43191</c:v>
                </c:pt>
                <c:pt idx="3">
                  <c:v>43221</c:v>
                </c:pt>
                <c:pt idx="4">
                  <c:v>43344</c:v>
                </c:pt>
                <c:pt idx="5">
                  <c:v>43374</c:v>
                </c:pt>
                <c:pt idx="6">
                  <c:v>43405</c:v>
                </c:pt>
                <c:pt idx="7" formatCode="m/d/yyyy">
                  <c:v>43435</c:v>
                </c:pt>
                <c:pt idx="8" formatCode="m/d/yyyy">
                  <c:v>43466</c:v>
                </c:pt>
              </c:numCache>
            </c:numRef>
          </c:cat>
          <c:val>
            <c:numRef>
              <c:f>'Transaction List'!$D$33:$D$41</c:f>
              <c:numCache>
                <c:formatCode>General</c:formatCode>
                <c:ptCount val="9"/>
                <c:pt idx="5">
                  <c:v>85</c:v>
                </c:pt>
                <c:pt idx="8">
                  <c:v>144.05000000000001</c:v>
                </c:pt>
              </c:numCache>
            </c:numRef>
          </c:val>
          <c:extLst xmlns:c16r2="http://schemas.microsoft.com/office/drawing/2015/06/chart">
            <c:ext xmlns:c16="http://schemas.microsoft.com/office/drawing/2014/chart" uri="{C3380CC4-5D6E-409C-BE32-E72D297353CC}">
              <c16:uniqueId val="{00000004-AB26-49E1-9252-A32C2AEF7587}"/>
            </c:ext>
          </c:extLst>
        </c:ser>
        <c:ser>
          <c:idx val="3"/>
          <c:order val="3"/>
          <c:tx>
            <c:strRef>
              <c:f>'Transaction List'!$E$32</c:f>
              <c:strCache>
                <c:ptCount val="1"/>
                <c:pt idx="0">
                  <c:v>4</c:v>
                </c:pt>
              </c:strCache>
            </c:strRef>
          </c:tx>
          <c:spPr>
            <a:solidFill>
              <a:srgbClr val="EBF5FF"/>
            </a:solidFill>
            <a:ln>
              <a:solidFill>
                <a:schemeClr val="bg1"/>
              </a:solidFill>
            </a:ln>
            <a:effectLst/>
          </c:spPr>
          <c:invertIfNegative val="0"/>
          <c:dPt>
            <c:idx val="5"/>
            <c:invertIfNegative val="0"/>
            <c:bubble3D val="0"/>
            <c:spPr>
              <a:solidFill>
                <a:srgbClr val="B4C5DA"/>
              </a:solidFill>
              <a:ln>
                <a:solidFill>
                  <a:schemeClr val="bg1"/>
                </a:solidFill>
              </a:ln>
              <a:effectLst/>
            </c:spPr>
            <c:extLst xmlns:c16r2="http://schemas.microsoft.com/office/drawing/2015/06/chart">
              <c:ext xmlns:c16="http://schemas.microsoft.com/office/drawing/2014/chart" uri="{C3380CC4-5D6E-409C-BE32-E72D297353CC}">
                <c16:uniqueId val="{0000000E-AB26-49E1-9252-A32C2AEF7587}"/>
              </c:ext>
            </c:extLst>
          </c:dPt>
          <c:dLbls>
            <c:dLbl>
              <c:idx val="5"/>
              <c:layout>
                <c:manualLayout>
                  <c:x val="-7.4704580938295878E-2"/>
                  <c:y val="-0.51299236912752622"/>
                </c:manualLayout>
              </c:layout>
              <c:numFmt formatCode="&quot;$&quot;#,##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AB26-49E1-9252-A32C2AEF7587}"/>
                </c:ext>
                <c:ext xmlns:c15="http://schemas.microsoft.com/office/drawing/2012/chart" uri="{CE6537A1-D6FC-4f65-9D91-7224C49458BB}"/>
              </c:extLst>
            </c:dLbl>
            <c:numFmt formatCode="&quot;$&quot;#,##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'Transaction List'!$A$33:$A$41</c:f>
              <c:numCache>
                <c:formatCode>mmm\-yy</c:formatCode>
                <c:ptCount val="9"/>
                <c:pt idx="0">
                  <c:v>43009</c:v>
                </c:pt>
                <c:pt idx="1">
                  <c:v>43101</c:v>
                </c:pt>
                <c:pt idx="2">
                  <c:v>43191</c:v>
                </c:pt>
                <c:pt idx="3">
                  <c:v>43221</c:v>
                </c:pt>
                <c:pt idx="4">
                  <c:v>43344</c:v>
                </c:pt>
                <c:pt idx="5">
                  <c:v>43374</c:v>
                </c:pt>
                <c:pt idx="6">
                  <c:v>43405</c:v>
                </c:pt>
                <c:pt idx="7" formatCode="m/d/yyyy">
                  <c:v>43435</c:v>
                </c:pt>
                <c:pt idx="8" formatCode="m/d/yyyy">
                  <c:v>43466</c:v>
                </c:pt>
              </c:numCache>
            </c:numRef>
          </c:cat>
          <c:val>
            <c:numRef>
              <c:f>'Transaction List'!$E$33:$E$41</c:f>
              <c:numCache>
                <c:formatCode>General</c:formatCode>
                <c:ptCount val="9"/>
                <c:pt idx="5">
                  <c:v>17.055</c:v>
                </c:pt>
              </c:numCache>
            </c:numRef>
          </c:val>
          <c:extLst xmlns:c16r2="http://schemas.microsoft.com/office/drawing/2015/06/chart">
            <c:ext xmlns:c16="http://schemas.microsoft.com/office/drawing/2014/chart" uri="{C3380CC4-5D6E-409C-BE32-E72D297353CC}">
              <c16:uniqueId val="{00000005-AB26-49E1-9252-A32C2AEF7587}"/>
            </c:ext>
          </c:extLst>
        </c:ser>
        <c:ser>
          <c:idx val="4"/>
          <c:order val="4"/>
          <c:tx>
            <c:strRef>
              <c:f>'Transaction List'!$F$32</c:f>
              <c:strCache>
                <c:ptCount val="1"/>
                <c:pt idx="0">
                  <c:v>5</c:v>
                </c:pt>
              </c:strCache>
            </c:strRef>
          </c:tx>
          <c:spPr>
            <a:solidFill>
              <a:srgbClr val="4D73A1"/>
            </a:solidFill>
            <a:ln>
              <a:solidFill>
                <a:schemeClr val="bg1"/>
              </a:solidFill>
            </a:ln>
          </c:spPr>
          <c:invertIfNegative val="0"/>
          <c:dPt>
            <c:idx val="5"/>
            <c:invertIfNegative val="0"/>
            <c:bubble3D val="0"/>
            <c:extLst xmlns:c16r2="http://schemas.microsoft.com/office/drawing/2015/06/chart">
              <c:ext xmlns:c16="http://schemas.microsoft.com/office/drawing/2014/chart" uri="{C3380CC4-5D6E-409C-BE32-E72D297353CC}">
                <c16:uniqueId val="{0000000B-B08C-4263-9AA0-9F9D9202B22B}"/>
              </c:ext>
            </c:extLst>
          </c:dPt>
          <c:dLbls>
            <c:dLbl>
              <c:idx val="5"/>
              <c:layout>
                <c:manualLayout>
                  <c:x val="0"/>
                  <c:y val="-2.684776171509179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08C-4263-9AA0-9F9D9202B22B}"/>
                </c:ext>
                <c:ext xmlns:c15="http://schemas.microsoft.com/office/drawing/2012/chart" uri="{CE6537A1-D6FC-4f65-9D91-7224C49458BB}"/>
              </c:extLst>
            </c:dLbl>
            <c:numFmt formatCode="&quot;$&quot;#,##0" sourceLinked="0"/>
            <c:spPr>
              <a:noFill/>
              <a:ln>
                <a:noFill/>
              </a:ln>
              <a:effectLst/>
            </c:spPr>
            <c:txPr>
              <a:bodyPr wrap="square" lIns="38100" tIns="19050" rIns="38100" bIns="19050" anchor="ctr">
                <a:spAutoFit/>
              </a:bodyPr>
              <a:lstStyle/>
              <a:p>
                <a:pPr>
                  <a:defRPr sz="900" b="1">
                    <a:solidFill>
                      <a:schemeClr val="bg2"/>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'Transaction List'!$A$33:$A$41</c:f>
              <c:numCache>
                <c:formatCode>mmm\-yy</c:formatCode>
                <c:ptCount val="9"/>
                <c:pt idx="0">
                  <c:v>43009</c:v>
                </c:pt>
                <c:pt idx="1">
                  <c:v>43101</c:v>
                </c:pt>
                <c:pt idx="2">
                  <c:v>43191</c:v>
                </c:pt>
                <c:pt idx="3">
                  <c:v>43221</c:v>
                </c:pt>
                <c:pt idx="4">
                  <c:v>43344</c:v>
                </c:pt>
                <c:pt idx="5">
                  <c:v>43374</c:v>
                </c:pt>
                <c:pt idx="6">
                  <c:v>43405</c:v>
                </c:pt>
                <c:pt idx="7" formatCode="m/d/yyyy">
                  <c:v>43435</c:v>
                </c:pt>
                <c:pt idx="8" formatCode="m/d/yyyy">
                  <c:v>43466</c:v>
                </c:pt>
              </c:numCache>
            </c:numRef>
          </c:cat>
          <c:val>
            <c:numRef>
              <c:f>'Transaction List'!$F$33:$F$41</c:f>
              <c:numCache>
                <c:formatCode>General</c:formatCode>
                <c:ptCount val="9"/>
                <c:pt idx="5">
                  <c:v>359.95</c:v>
                </c:pt>
              </c:numCache>
            </c:numRef>
          </c:val>
          <c:extLst xmlns:c16r2="http://schemas.microsoft.com/office/drawing/2015/06/chart">
            <c:ext xmlns:c16="http://schemas.microsoft.com/office/drawing/2014/chart" uri="{C3380CC4-5D6E-409C-BE32-E72D297353CC}">
              <c16:uniqueId val="{0000000A-B08C-4263-9AA0-9F9D9202B22B}"/>
            </c:ext>
          </c:extLst>
        </c:ser>
        <c:ser>
          <c:idx val="5"/>
          <c:order val="5"/>
          <c:tx>
            <c:strRef>
              <c:f>'Transaction List'!$G$32</c:f>
              <c:strCache>
                <c:ptCount val="1"/>
                <c:pt idx="0">
                  <c:v>6</c:v>
                </c:pt>
              </c:strCache>
            </c:strRef>
          </c:tx>
          <c:spPr>
            <a:solidFill>
              <a:srgbClr val="EBF5FF"/>
            </a:solidFill>
          </c:spPr>
          <c:invertIfNegative val="0"/>
          <c:dPt>
            <c:idx val="5"/>
            <c:invertIfNegative val="0"/>
            <c:bubble3D val="0"/>
            <c:spPr>
              <a:solidFill>
                <a:srgbClr val="B4C5DA"/>
              </a:solidFill>
              <a:ln>
                <a:solidFill>
                  <a:schemeClr val="bg1"/>
                </a:solidFill>
              </a:ln>
            </c:spPr>
            <c:extLst xmlns:c16r2="http://schemas.microsoft.com/office/drawing/2015/06/chart">
              <c:ext xmlns:c16="http://schemas.microsoft.com/office/drawing/2014/chart" uri="{C3380CC4-5D6E-409C-BE32-E72D297353CC}">
                <c16:uniqueId val="{0000000C-087A-4501-B395-11C1ED5BD3C3}"/>
              </c:ext>
            </c:extLst>
          </c:dPt>
          <c:dLbls>
            <c:dLbl>
              <c:idx val="5"/>
              <c:layout>
                <c:manualLayout>
                  <c:x val="-1.0535139711542112E-16"/>
                  <c:y val="-4.5636455331043269E-2"/>
                </c:manualLayout>
              </c:layout>
              <c:numFmt formatCode="&quot;$&quot;#,##0" sourceLinked="0"/>
              <c:spPr>
                <a:noFill/>
                <a:ln>
                  <a:noFill/>
                </a:ln>
                <a:effectLst/>
              </c:spPr>
              <c:txPr>
                <a:bodyPr wrap="square" lIns="38100" tIns="19050" rIns="38100" bIns="19050" anchor="ctr">
                  <a:spAutoFit/>
                </a:bodyPr>
                <a:lstStyle/>
                <a:p>
                  <a:pPr>
                    <a:defRPr sz="900" b="1">
                      <a:solidFill>
                        <a:schemeClr val="tx1"/>
                      </a:solidFill>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87A-4501-B395-11C1ED5BD3C3}"/>
                </c:ext>
                <c:ext xmlns:c15="http://schemas.microsoft.com/office/drawing/2012/chart" uri="{CE6537A1-D6FC-4f65-9D91-7224C49458BB}"/>
              </c:extLst>
            </c:dLbl>
            <c:numFmt formatCode="&quot;$&quot;#,##0" sourceLinked="0"/>
            <c:spPr>
              <a:noFill/>
              <a:ln>
                <a:noFill/>
              </a:ln>
              <a:effectLst/>
            </c:spPr>
            <c:txPr>
              <a:bodyPr wrap="square" lIns="38100" tIns="19050" rIns="38100" bIns="19050" anchor="ctr">
                <a:spAutoFit/>
              </a:bodyPr>
              <a:lstStyle/>
              <a:p>
                <a:pPr>
                  <a:defRPr sz="900" b="1">
                    <a:solidFill>
                      <a:schemeClr val="bg2"/>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'Transaction List'!$A$33:$A$41</c:f>
              <c:numCache>
                <c:formatCode>mmm\-yy</c:formatCode>
                <c:ptCount val="9"/>
                <c:pt idx="0">
                  <c:v>43009</c:v>
                </c:pt>
                <c:pt idx="1">
                  <c:v>43101</c:v>
                </c:pt>
                <c:pt idx="2">
                  <c:v>43191</c:v>
                </c:pt>
                <c:pt idx="3">
                  <c:v>43221</c:v>
                </c:pt>
                <c:pt idx="4">
                  <c:v>43344</c:v>
                </c:pt>
                <c:pt idx="5">
                  <c:v>43374</c:v>
                </c:pt>
                <c:pt idx="6">
                  <c:v>43405</c:v>
                </c:pt>
                <c:pt idx="7" formatCode="m/d/yyyy">
                  <c:v>43435</c:v>
                </c:pt>
                <c:pt idx="8" formatCode="m/d/yyyy">
                  <c:v>43466</c:v>
                </c:pt>
              </c:numCache>
            </c:numRef>
          </c:cat>
          <c:val>
            <c:numRef>
              <c:f>'Transaction List'!$G$33:$G$41</c:f>
              <c:numCache>
                <c:formatCode>General</c:formatCode>
                <c:ptCount val="9"/>
                <c:pt idx="5">
                  <c:v>22.725000000000001</c:v>
                </c:pt>
              </c:numCache>
            </c:numRef>
          </c:val>
          <c:extLst xmlns:c16r2="http://schemas.microsoft.com/office/drawing/2015/06/chart">
            <c:ext xmlns:c16="http://schemas.microsoft.com/office/drawing/2014/chart" uri="{C3380CC4-5D6E-409C-BE32-E72D297353CC}">
              <c16:uniqueId val="{0000000B-087A-4501-B395-11C1ED5BD3C3}"/>
            </c:ext>
          </c:extLst>
        </c:ser>
        <c:dLbls>
          <c:showLegendKey val="0"/>
          <c:showVal val="0"/>
          <c:showCatName val="0"/>
          <c:showSerName val="0"/>
          <c:showPercent val="0"/>
          <c:showBubbleSize val="0"/>
        </c:dLbls>
        <c:gapWidth val="10"/>
        <c:overlap val="100"/>
        <c:axId val="113581656"/>
        <c:axId val="113578128"/>
      </c:barChart>
      <c:dateAx>
        <c:axId val="11358165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78128"/>
        <c:crosses val="autoZero"/>
        <c:auto val="0"/>
        <c:lblOffset val="100"/>
        <c:baseTimeUnit val="months"/>
        <c:majorUnit val="1"/>
        <c:majorTimeUnit val="months"/>
      </c:dateAx>
      <c:valAx>
        <c:axId val="1135781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Par Amount </a:t>
                </a:r>
                <a:r>
                  <a:rPr lang="en-US" sz="900" i="1" dirty="0"/>
                  <a:t>($millions)</a:t>
                </a:r>
              </a:p>
            </c:rich>
          </c:tx>
          <c:layout>
            <c:manualLayout>
              <c:xMode val="edge"/>
              <c:yMode val="edge"/>
              <c:x val="3.1061676074873807E-3"/>
              <c:y val="9.2287085705800402E-3"/>
            </c:manualLayout>
          </c:layout>
          <c:overlay val="0"/>
          <c:spPr>
            <a:noFill/>
            <a:ln>
              <a:noFill/>
            </a:ln>
            <a:effectLst/>
          </c:sp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81656"/>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0.07142</cdr:x>
      <cdr:y>0.66806</cdr:y>
    </cdr:from>
    <cdr:to>
      <cdr:x>0.13743</cdr:x>
      <cdr:y>0.70988</cdr:y>
    </cdr:to>
    <cdr:sp macro="" textlink="">
      <cdr:nvSpPr>
        <cdr:cNvPr id="2" name="TextBox 1">
          <a:extLst xmlns:a="http://schemas.openxmlformats.org/drawingml/2006/main">
            <a:ext uri="{FF2B5EF4-FFF2-40B4-BE49-F238E27FC236}">
              <a16:creationId xmlns:a16="http://schemas.microsoft.com/office/drawing/2014/main" xmlns="" id="{02FEC7B5-8229-4243-AE61-2CFCA84A15B7}"/>
            </a:ext>
          </a:extLst>
        </cdr:cNvPr>
        <cdr:cNvSpPr txBox="1"/>
      </cdr:nvSpPr>
      <cdr:spPr>
        <a:xfrm xmlns:a="http://schemas.openxmlformats.org/drawingml/2006/main">
          <a:off x="631376" y="1908187"/>
          <a:ext cx="583538" cy="1194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900" b="1" dirty="0">
              <a:solidFill>
                <a:schemeClr val="tx1">
                  <a:lumMod val="75000"/>
                  <a:lumOff val="25000"/>
                </a:schemeClr>
              </a:solidFill>
            </a:rPr>
            <a:t>SFO</a:t>
          </a:r>
        </a:p>
      </cdr:txBody>
    </cdr:sp>
  </cdr:relSizeAnchor>
  <cdr:relSizeAnchor xmlns:cdr="http://schemas.openxmlformats.org/drawingml/2006/chartDrawing">
    <cdr:from>
      <cdr:x>0.24382</cdr:x>
      <cdr:y>0.7598</cdr:y>
    </cdr:from>
    <cdr:to>
      <cdr:x>0.30983</cdr:x>
      <cdr:y>0.80162</cdr:y>
    </cdr:to>
    <cdr:sp macro="" textlink="">
      <cdr:nvSpPr>
        <cdr:cNvPr id="3" name="TextBox 1">
          <a:extLst xmlns:a="http://schemas.openxmlformats.org/drawingml/2006/main">
            <a:ext uri="{FF2B5EF4-FFF2-40B4-BE49-F238E27FC236}">
              <a16:creationId xmlns:a16="http://schemas.microsoft.com/office/drawing/2014/main" xmlns="" id="{CE954397-F970-4511-B6D6-F98CB5F28023}"/>
            </a:ext>
          </a:extLst>
        </cdr:cNvPr>
        <cdr:cNvSpPr txBox="1"/>
      </cdr:nvSpPr>
      <cdr:spPr>
        <a:xfrm xmlns:a="http://schemas.openxmlformats.org/drawingml/2006/main">
          <a:off x="2155444" y="2170207"/>
          <a:ext cx="583539" cy="119450"/>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KC</a:t>
          </a:r>
        </a:p>
      </cdr:txBody>
    </cdr:sp>
  </cdr:relSizeAnchor>
  <cdr:relSizeAnchor xmlns:cdr="http://schemas.openxmlformats.org/drawingml/2006/chartDrawing">
    <cdr:from>
      <cdr:x>0.41274</cdr:x>
      <cdr:y>0.74923</cdr:y>
    </cdr:from>
    <cdr:to>
      <cdr:x>0.47874</cdr:x>
      <cdr:y>0.79106</cdr:y>
    </cdr:to>
    <cdr:sp macro="" textlink="">
      <cdr:nvSpPr>
        <cdr:cNvPr id="4" name="TextBox 1">
          <a:extLst xmlns:a="http://schemas.openxmlformats.org/drawingml/2006/main">
            <a:ext uri="{FF2B5EF4-FFF2-40B4-BE49-F238E27FC236}">
              <a16:creationId xmlns:a16="http://schemas.microsoft.com/office/drawing/2014/main" xmlns="" id="{D7EB81EC-BE4E-456D-8EEF-1EF27807F893}"/>
            </a:ext>
          </a:extLst>
        </cdr:cNvPr>
        <cdr:cNvSpPr txBox="1"/>
      </cdr:nvSpPr>
      <cdr:spPr>
        <a:xfrm xmlns:a="http://schemas.openxmlformats.org/drawingml/2006/main">
          <a:off x="3648690" y="2140019"/>
          <a:ext cx="583451" cy="119479"/>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OH</a:t>
          </a:r>
        </a:p>
      </cdr:txBody>
    </cdr:sp>
  </cdr:relSizeAnchor>
  <cdr:relSizeAnchor xmlns:cdr="http://schemas.openxmlformats.org/drawingml/2006/chartDrawing">
    <cdr:from>
      <cdr:x>0.47239</cdr:x>
      <cdr:y>0.77726</cdr:y>
    </cdr:from>
    <cdr:to>
      <cdr:x>0.53839</cdr:x>
      <cdr:y>0.81909</cdr:y>
    </cdr:to>
    <cdr:sp macro="" textlink="">
      <cdr:nvSpPr>
        <cdr:cNvPr id="5" name="TextBox 1">
          <a:extLst xmlns:a="http://schemas.openxmlformats.org/drawingml/2006/main">
            <a:ext uri="{FF2B5EF4-FFF2-40B4-BE49-F238E27FC236}">
              <a16:creationId xmlns:a16="http://schemas.microsoft.com/office/drawing/2014/main" xmlns="" id="{CAC14A48-4EDC-4223-B9EF-4B33142A8DBE}"/>
            </a:ext>
          </a:extLst>
        </cdr:cNvPr>
        <cdr:cNvSpPr txBox="1"/>
      </cdr:nvSpPr>
      <cdr:spPr>
        <a:xfrm xmlns:a="http://schemas.openxmlformats.org/drawingml/2006/main">
          <a:off x="4176011" y="2220075"/>
          <a:ext cx="583450" cy="119479"/>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AL</a:t>
          </a:r>
        </a:p>
      </cdr:txBody>
    </cdr:sp>
  </cdr:relSizeAnchor>
  <cdr:relSizeAnchor xmlns:cdr="http://schemas.openxmlformats.org/drawingml/2006/chartDrawing">
    <cdr:from>
      <cdr:x>0.61475</cdr:x>
      <cdr:y>0.77727</cdr:y>
    </cdr:from>
    <cdr:to>
      <cdr:x>0.68076</cdr:x>
      <cdr:y>0.81909</cdr:y>
    </cdr:to>
    <cdr:sp macro="" textlink="">
      <cdr:nvSpPr>
        <cdr:cNvPr id="6" name="TextBox 1">
          <a:extLst xmlns:a="http://schemas.openxmlformats.org/drawingml/2006/main">
            <a:ext uri="{FF2B5EF4-FFF2-40B4-BE49-F238E27FC236}">
              <a16:creationId xmlns:a16="http://schemas.microsoft.com/office/drawing/2014/main" xmlns="" id="{718FAAEA-34F2-455B-B6EF-E1A4107E0B44}"/>
            </a:ext>
          </a:extLst>
        </cdr:cNvPr>
        <cdr:cNvSpPr txBox="1"/>
      </cdr:nvSpPr>
      <cdr:spPr>
        <a:xfrm xmlns:a="http://schemas.openxmlformats.org/drawingml/2006/main">
          <a:off x="5434459" y="2220104"/>
          <a:ext cx="583539" cy="119450"/>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Glendale</a:t>
          </a:r>
        </a:p>
      </cdr:txBody>
    </cdr:sp>
  </cdr:relSizeAnchor>
  <cdr:relSizeAnchor xmlns:cdr="http://schemas.openxmlformats.org/drawingml/2006/chartDrawing">
    <cdr:from>
      <cdr:x>0.70083</cdr:x>
      <cdr:y>0.72318</cdr:y>
    </cdr:from>
    <cdr:to>
      <cdr:x>0.76683</cdr:x>
      <cdr:y>0.76499</cdr:y>
    </cdr:to>
    <cdr:sp macro="" textlink="">
      <cdr:nvSpPr>
        <cdr:cNvPr id="7" name="TextBox 1">
          <a:extLst xmlns:a="http://schemas.openxmlformats.org/drawingml/2006/main">
            <a:ext uri="{FF2B5EF4-FFF2-40B4-BE49-F238E27FC236}">
              <a16:creationId xmlns:a16="http://schemas.microsoft.com/office/drawing/2014/main" xmlns="" id="{8B197BDF-5F24-4F48-AA3C-FF1937B610FB}"/>
            </a:ext>
          </a:extLst>
        </cdr:cNvPr>
        <cdr:cNvSpPr txBox="1"/>
      </cdr:nvSpPr>
      <cdr:spPr>
        <a:xfrm xmlns:a="http://schemas.openxmlformats.org/drawingml/2006/main">
          <a:off x="6195461" y="2065599"/>
          <a:ext cx="583450" cy="119450"/>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bg2"/>
              </a:solidFill>
            </a:rPr>
            <a:t>PTC</a:t>
          </a:r>
        </a:p>
      </cdr:txBody>
    </cdr:sp>
  </cdr:relSizeAnchor>
  <cdr:relSizeAnchor xmlns:cdr="http://schemas.openxmlformats.org/drawingml/2006/chartDrawing">
    <cdr:from>
      <cdr:x>0.67954</cdr:x>
      <cdr:y>0.15403</cdr:y>
    </cdr:from>
    <cdr:to>
      <cdr:x>0.74554</cdr:x>
      <cdr:y>0.19586</cdr:y>
    </cdr:to>
    <cdr:sp macro="" textlink="">
      <cdr:nvSpPr>
        <cdr:cNvPr id="9" name="TextBox 1">
          <a:extLst xmlns:a="http://schemas.openxmlformats.org/drawingml/2006/main">
            <a:ext uri="{FF2B5EF4-FFF2-40B4-BE49-F238E27FC236}">
              <a16:creationId xmlns:a16="http://schemas.microsoft.com/office/drawing/2014/main" xmlns="" id="{4C66FAE9-7087-4765-B5EA-8F70A27C0FF3}"/>
            </a:ext>
          </a:extLst>
        </cdr:cNvPr>
        <cdr:cNvSpPr txBox="1"/>
      </cdr:nvSpPr>
      <cdr:spPr>
        <a:xfrm xmlns:a="http://schemas.openxmlformats.org/drawingml/2006/main">
          <a:off x="6007232" y="439948"/>
          <a:ext cx="583451" cy="119479"/>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Dearborn</a:t>
          </a:r>
        </a:p>
      </cdr:txBody>
    </cdr:sp>
  </cdr:relSizeAnchor>
  <cdr:relSizeAnchor xmlns:cdr="http://schemas.openxmlformats.org/drawingml/2006/chartDrawing">
    <cdr:from>
      <cdr:x>0.67784</cdr:x>
      <cdr:y>0.27508</cdr:y>
    </cdr:from>
    <cdr:to>
      <cdr:x>0.74385</cdr:x>
      <cdr:y>0.31691</cdr:y>
    </cdr:to>
    <cdr:sp macro="" textlink="">
      <cdr:nvSpPr>
        <cdr:cNvPr id="10" name="TextBox 1">
          <a:extLst xmlns:a="http://schemas.openxmlformats.org/drawingml/2006/main">
            <a:ext uri="{FF2B5EF4-FFF2-40B4-BE49-F238E27FC236}">
              <a16:creationId xmlns:a16="http://schemas.microsoft.com/office/drawing/2014/main" xmlns="" id="{4C9533BE-BC8D-46CC-935E-D42BBE15A93E}"/>
            </a:ext>
          </a:extLst>
        </cdr:cNvPr>
        <cdr:cNvSpPr txBox="1"/>
      </cdr:nvSpPr>
      <cdr:spPr>
        <a:xfrm xmlns:a="http://schemas.openxmlformats.org/drawingml/2006/main">
          <a:off x="5992182" y="785715"/>
          <a:ext cx="583539" cy="11947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SB</a:t>
          </a:r>
        </a:p>
      </cdr:txBody>
    </cdr:sp>
  </cdr:relSizeAnchor>
  <cdr:relSizeAnchor xmlns:cdr="http://schemas.openxmlformats.org/drawingml/2006/chartDrawing">
    <cdr:from>
      <cdr:x>0.67562</cdr:x>
      <cdr:y>0.41635</cdr:y>
    </cdr:from>
    <cdr:to>
      <cdr:x>0.74162</cdr:x>
      <cdr:y>0.5</cdr:y>
    </cdr:to>
    <cdr:sp macro="" textlink="">
      <cdr:nvSpPr>
        <cdr:cNvPr id="11" name="TextBox 1">
          <a:extLst xmlns:a="http://schemas.openxmlformats.org/drawingml/2006/main">
            <a:ext uri="{FF2B5EF4-FFF2-40B4-BE49-F238E27FC236}">
              <a16:creationId xmlns:a16="http://schemas.microsoft.com/office/drawing/2014/main" xmlns="" id="{39FEC25A-5E78-4D2A-8D3F-41CE2D0B4EFB}"/>
            </a:ext>
          </a:extLst>
        </cdr:cNvPr>
        <cdr:cNvSpPr txBox="1"/>
      </cdr:nvSpPr>
      <cdr:spPr>
        <a:xfrm xmlns:a="http://schemas.openxmlformats.org/drawingml/2006/main">
          <a:off x="5972544" y="1189217"/>
          <a:ext cx="583450" cy="23892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Parkview Health</a:t>
          </a:r>
        </a:p>
      </cdr:txBody>
    </cdr:sp>
  </cdr:relSizeAnchor>
  <cdr:relSizeAnchor xmlns:cdr="http://schemas.openxmlformats.org/drawingml/2006/chartDrawing">
    <cdr:from>
      <cdr:x>0.76246</cdr:x>
      <cdr:y>0.75313</cdr:y>
    </cdr:from>
    <cdr:to>
      <cdr:x>0.81257</cdr:x>
      <cdr:y>0.80162</cdr:y>
    </cdr:to>
    <cdr:sp macro="" textlink="">
      <cdr:nvSpPr>
        <cdr:cNvPr id="12" name="TextBox 1">
          <a:extLst xmlns:a="http://schemas.openxmlformats.org/drawingml/2006/main">
            <a:ext uri="{FF2B5EF4-FFF2-40B4-BE49-F238E27FC236}">
              <a16:creationId xmlns:a16="http://schemas.microsoft.com/office/drawing/2014/main" xmlns="" id="{61AFD5F9-E7DB-44A9-A4D1-53E7865549B4}"/>
            </a:ext>
          </a:extLst>
        </cdr:cNvPr>
        <cdr:cNvSpPr txBox="1"/>
      </cdr:nvSpPr>
      <cdr:spPr>
        <a:xfrm xmlns:a="http://schemas.openxmlformats.org/drawingml/2006/main">
          <a:off x="6740287" y="2151158"/>
          <a:ext cx="442913"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chemeClr val="tx1">
                  <a:lumMod val="75000"/>
                  <a:lumOff val="25000"/>
                </a:schemeClr>
              </a:solidFill>
            </a:rPr>
            <a:t>NYC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7258" tIns="48629" rIns="97258" bIns="48629" rtlCol="0"/>
          <a:lstStyle>
            <a:lvl1pPr algn="l">
              <a:defRPr sz="1300">
                <a:latin typeface="Calibri" pitchFamily="34" charset="0"/>
              </a:defRPr>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7258" tIns="48629" rIns="97258" bIns="48629" rtlCol="0"/>
          <a:lstStyle>
            <a:lvl1pPr algn="r">
              <a:defRPr sz="1300">
                <a:latin typeface="Calibri" pitchFamily="34" charset="0"/>
              </a:defRPr>
            </a:lvl1pPr>
          </a:lstStyle>
          <a:p>
            <a:fld id="{512E1B13-900C-4418-958A-81BBF3475A3A}" type="datetimeFigureOut">
              <a:rPr lang="en-US" smtClean="0"/>
              <a:pPr/>
              <a:t>4/2/2019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7258" tIns="48629" rIns="97258" bIns="48629"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7258" tIns="48629" rIns="97258" bIns="4862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119474"/>
            <a:ext cx="3169920" cy="480060"/>
          </a:xfrm>
          <a:prstGeom prst="rect">
            <a:avLst/>
          </a:prstGeom>
        </p:spPr>
        <p:txBody>
          <a:bodyPr vert="horz" lIns="97258" tIns="48629" rIns="97258" bIns="48629" rtlCol="0" anchor="b"/>
          <a:lstStyle>
            <a:lvl1pPr algn="l">
              <a:defRPr sz="1300">
                <a:latin typeface="Calibri" pitchFamily="34" charset="0"/>
              </a:defRPr>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7258" tIns="48629" rIns="97258" bIns="48629" rtlCol="0" anchor="b"/>
          <a:lstStyle>
            <a:lvl1pPr algn="r">
              <a:defRPr sz="1300">
                <a:latin typeface="Calibri" pitchFamily="34" charset="0"/>
              </a:defRPr>
            </a:lvl1pPr>
          </a:lstStyle>
          <a:p>
            <a:fld id="{7957E60C-B818-4369-851A-DB683DC896B4}" type="slidenum">
              <a:rPr lang="en-US" smtClean="0"/>
              <a:pPr/>
              <a:t>‹#›</a:t>
            </a:fld>
            <a:endParaRPr lang="en-US" dirty="0"/>
          </a:p>
        </p:txBody>
      </p:sp>
    </p:spTree>
    <p:extLst>
      <p:ext uri="{BB962C8B-B14F-4D97-AF65-F5344CB8AC3E}">
        <p14:creationId xmlns:p14="http://schemas.microsoft.com/office/powerpoint/2010/main" val="391607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200" kern="1200">
        <a:solidFill>
          <a:schemeClr val="tx1"/>
        </a:solidFill>
        <a:latin typeface="Calibri" pitchFamily="34" charset="0"/>
        <a:ea typeface="+mn-ea"/>
        <a:cs typeface="+mn-cs"/>
      </a:defRPr>
    </a:lvl2pPr>
    <a:lvl3pPr marL="914400" algn="l" defTabSz="914400" rtl="0" eaLnBrk="1" latinLnBrk="0" hangingPunct="1">
      <a:defRPr sz="1200" kern="1200">
        <a:solidFill>
          <a:schemeClr val="tx1"/>
        </a:solidFill>
        <a:latin typeface="Calibri" pitchFamily="34" charset="0"/>
        <a:ea typeface="+mn-ea"/>
        <a:cs typeface="+mn-cs"/>
      </a:defRPr>
    </a:lvl3pPr>
    <a:lvl4pPr marL="1371600" algn="l" defTabSz="914400" rtl="0" eaLnBrk="1" latinLnBrk="0" hangingPunct="1">
      <a:defRPr sz="1200" kern="1200">
        <a:solidFill>
          <a:schemeClr val="tx1"/>
        </a:solidFill>
        <a:latin typeface="Calibri" pitchFamily="34" charset="0"/>
        <a:ea typeface="+mn-ea"/>
        <a:cs typeface="+mn-cs"/>
      </a:defRPr>
    </a:lvl4pPr>
    <a:lvl5pPr marL="1828800" algn="l" defTabSz="914400" rtl="0" eaLnBrk="1" latinLnBrk="0" hangingPunct="1">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57E60C-B818-4369-851A-DB683DC896B4}" type="slidenum">
              <a:rPr lang="en-US" smtClean="0"/>
              <a:pPr/>
              <a:t>1</a:t>
            </a:fld>
            <a:endParaRPr lang="en-US" dirty="0"/>
          </a:p>
        </p:txBody>
      </p:sp>
    </p:spTree>
    <p:extLst>
      <p:ext uri="{BB962C8B-B14F-4D97-AF65-F5344CB8AC3E}">
        <p14:creationId xmlns:p14="http://schemas.microsoft.com/office/powerpoint/2010/main" val="70484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7E60C-B818-4369-851A-DB683DC896B4}" type="slidenum">
              <a:rPr lang="en-US" smtClean="0"/>
              <a:pPr/>
              <a:t>2</a:t>
            </a:fld>
            <a:endParaRPr lang="en-US" dirty="0"/>
          </a:p>
        </p:txBody>
      </p:sp>
    </p:spTree>
    <p:extLst>
      <p:ext uri="{BB962C8B-B14F-4D97-AF65-F5344CB8AC3E}">
        <p14:creationId xmlns:p14="http://schemas.microsoft.com/office/powerpoint/2010/main" val="180669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name is: Where_Are_Rates_Headed_1</a:t>
            </a:r>
            <a:endParaRPr lang="en-US" dirty="0"/>
          </a:p>
        </p:txBody>
      </p:sp>
      <p:sp>
        <p:nvSpPr>
          <p:cNvPr id="4" name="Slide Number Placeholder 3"/>
          <p:cNvSpPr>
            <a:spLocks noGrp="1"/>
          </p:cNvSpPr>
          <p:nvPr>
            <p:ph type="sldNum" sz="quarter" idx="10"/>
          </p:nvPr>
        </p:nvSpPr>
        <p:spPr/>
        <p:txBody>
          <a:bodyPr/>
          <a:lstStyle/>
          <a:p>
            <a:pPr defTabSz="931638">
              <a:defRPr/>
            </a:pPr>
            <a:fld id="{19E6471C-7C35-43CE-8F3F-05657DAF4D11}" type="slidenum">
              <a:rPr lang="en-US" sz="1300">
                <a:solidFill>
                  <a:prstClr val="black"/>
                </a:solidFill>
              </a:rPr>
              <a:pPr defTabSz="931638">
                <a:defRPr/>
              </a:pPr>
              <a:t>3</a:t>
            </a:fld>
            <a:endParaRPr lang="en-US" sz="1300" dirty="0">
              <a:solidFill>
                <a:prstClr val="black"/>
              </a:solidFill>
            </a:endParaRPr>
          </a:p>
        </p:txBody>
      </p:sp>
    </p:spTree>
    <p:extLst>
      <p:ext uri="{BB962C8B-B14F-4D97-AF65-F5344CB8AC3E}">
        <p14:creationId xmlns:p14="http://schemas.microsoft.com/office/powerpoint/2010/main" val="368564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92074" y="179387"/>
            <a:ext cx="8877300" cy="246220"/>
          </a:xfrm>
        </p:spPr>
        <p:txBody>
          <a:bodyPr/>
          <a:lstStyle>
            <a:lvl1pPr>
              <a:defRPr/>
            </a:lvl1pPr>
          </a:lstStyle>
          <a:p>
            <a:r>
              <a:rPr lang="en-US" dirty="0"/>
              <a:t>Click to edit Master title style</a:t>
            </a:r>
          </a:p>
        </p:txBody>
      </p:sp>
      <p:sp>
        <p:nvSpPr>
          <p:cNvPr id="7" name="Text Placeholder 6"/>
          <p:cNvSpPr>
            <a:spLocks noGrp="1"/>
          </p:cNvSpPr>
          <p:nvPr>
            <p:ph type="body" sz="quarter" idx="10"/>
          </p:nvPr>
        </p:nvSpPr>
        <p:spPr>
          <a:xfrm>
            <a:off x="874712" y="1005840"/>
            <a:ext cx="7391400" cy="5341936"/>
          </a:xfrm>
          <a:prstGeom prst="rect">
            <a:avLst/>
          </a:prstGeom>
        </p:spPr>
        <p:txBody>
          <a:bodyPr/>
          <a:lstStyle>
            <a:lvl1pPr>
              <a:defRPr/>
            </a:lvl1pPr>
            <a:lvl2pPr>
              <a:defRPr lang="en-US" sz="1300" b="0" kern="1200" baseline="0" dirty="0" smtClean="0">
                <a:solidFill>
                  <a:schemeClr val="tx1"/>
                </a:solidFill>
                <a:latin typeface="Trade Gothic LT Com"/>
                <a:ea typeface="+mn-ea"/>
                <a:cs typeface="Arial" pitchFamily="34" charset="0"/>
              </a:defRPr>
            </a:lvl2pPr>
            <a:lvl3pPr marL="282575" indent="-111125">
              <a:defRPr lang="en-US" sz="1300" kern="1200" baseline="0" dirty="0" smtClean="0">
                <a:solidFill>
                  <a:schemeClr val="tx1"/>
                </a:solidFill>
                <a:latin typeface="Trade Gothic LT Com"/>
                <a:ea typeface="+mn-ea"/>
                <a:cs typeface="Arial" pitchFamily="34" charset="0"/>
              </a:defRPr>
            </a:lvl3pPr>
            <a:lvl4pPr marL="403225" indent="-112713">
              <a:defRPr lang="en-US" sz="1100" kern="1200" baseline="0" dirty="0" smtClean="0">
                <a:solidFill>
                  <a:schemeClr val="tx1"/>
                </a:solidFill>
                <a:latin typeface="Trade Gothic LT Com"/>
                <a:ea typeface="+mn-ea"/>
                <a:cs typeface="Arial" pitchFamily="34" charset="0"/>
              </a:defRPr>
            </a:lvl4pPr>
            <a:lvl5pPr marL="512763" indent="-103188">
              <a:defRPr lang="en-US" sz="1100" kern="1200" baseline="0" dirty="0">
                <a:solidFill>
                  <a:schemeClr val="tx1"/>
                </a:solidFill>
                <a:latin typeface="Trade Gothic LT Com"/>
                <a:ea typeface="+mn-ea"/>
                <a:cs typeface="BentonSansCond-Regular" pitchFamily="2" charset="0"/>
              </a:defRPr>
            </a:lvl5pPr>
          </a:lstStyle>
          <a:p>
            <a:pPr lvl="0"/>
            <a:r>
              <a:rPr lang="en-US" dirty="0"/>
              <a:t>Click to edit Master text styles</a:t>
            </a:r>
          </a:p>
          <a:p>
            <a:pPr marL="164592" lvl="1"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pPr>
            <a:r>
              <a:rPr lang="en-US" dirty="0"/>
              <a:t>Second level</a:t>
            </a:r>
          </a:p>
          <a:p>
            <a:pPr marL="329184" lvl="2" indent="-164592" algn="l" defTabSz="914400" rtl="0" eaLnBrk="1" latinLnBrk="0" hangingPunct="1">
              <a:lnSpc>
                <a:spcPct val="100000"/>
              </a:lnSpc>
              <a:spcBef>
                <a:spcPts val="600"/>
              </a:spcBef>
              <a:spcAft>
                <a:spcPts val="0"/>
              </a:spcAft>
              <a:buClr>
                <a:srgbClr val="B3B3B3"/>
              </a:buClr>
              <a:buSzPct val="80000"/>
              <a:buFont typeface="Arial" pitchFamily="34" charset="0"/>
              <a:buChar char="─"/>
            </a:pPr>
            <a:r>
              <a:rPr lang="en-US" dirty="0"/>
              <a:t>Third level</a:t>
            </a:r>
          </a:p>
          <a:p>
            <a:pPr marL="493776" lvl="3"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pPr>
            <a:r>
              <a:rPr lang="en-US" dirty="0"/>
              <a:t>Fourth level</a:t>
            </a:r>
          </a:p>
          <a:p>
            <a:pPr marL="658368" marR="0" lvl="4"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pPr>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9"/>
          <p:cNvSpPr>
            <a:spLocks noGrp="1"/>
          </p:cNvSpPr>
          <p:nvPr>
            <p:ph type="title"/>
          </p:nvPr>
        </p:nvSpPr>
        <p:spPr>
          <a:xfrm>
            <a:off x="92074" y="179387"/>
            <a:ext cx="8877300" cy="246220"/>
          </a:xfrm>
        </p:spPr>
        <p:txBody>
          <a:bodyPr>
            <a:spAutoFit/>
          </a:bodyPr>
          <a:lstStyle>
            <a:lvl1pPr>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736" y="2324162"/>
            <a:ext cx="7104888" cy="1280160"/>
          </a:xfrm>
        </p:spPr>
        <p:txBody>
          <a:bodyPr lIns="0" rIns="0" anchor="ctr" anchorCtr="0">
            <a:noAutofit/>
          </a:bodyPr>
          <a:lstStyle/>
          <a:p>
            <a:r>
              <a:rPr lang="en-US" dirty="0"/>
              <a:t>Click to edit Master title style</a:t>
            </a:r>
          </a:p>
        </p:txBody>
      </p:sp>
      <p:sp>
        <p:nvSpPr>
          <p:cNvPr id="3" name="Subtitle 2"/>
          <p:cNvSpPr>
            <a:spLocks noGrp="1"/>
          </p:cNvSpPr>
          <p:nvPr>
            <p:ph type="subTitle" idx="1"/>
          </p:nvPr>
        </p:nvSpPr>
        <p:spPr>
          <a:xfrm>
            <a:off x="0" y="6858000"/>
            <a:ext cx="227014" cy="167640"/>
          </a:xfrm>
          <a:prstGeom prst="rect">
            <a:avLst/>
          </a:prstGeom>
        </p:spPr>
        <p:txBody>
          <a:bodyPr wrap="none"/>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5" name="Straight Connector 4"/>
          <p:cNvCxnSpPr/>
          <p:nvPr/>
        </p:nvCxnSpPr>
        <p:spPr>
          <a:xfrm>
            <a:off x="0" y="3603626"/>
            <a:ext cx="9144000" cy="1588"/>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2324162"/>
            <a:ext cx="9144000" cy="158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3603626"/>
            <a:ext cx="9144000" cy="158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0"/>
          </a:xfrm>
        </p:spPr>
        <p:txBody>
          <a:bodyPr/>
          <a:lstStyle/>
          <a:p>
            <a:r>
              <a:rPr lang="en-US" dirty="0"/>
              <a:t>Click to edit Master title style</a:t>
            </a:r>
          </a:p>
        </p:txBody>
      </p:sp>
      <p:sp>
        <p:nvSpPr>
          <p:cNvPr id="3" name="Text Placeholder 2"/>
          <p:cNvSpPr>
            <a:spLocks noGrp="1"/>
          </p:cNvSpPr>
          <p:nvPr>
            <p:ph type="body" idx="1"/>
          </p:nvPr>
        </p:nvSpPr>
        <p:spPr>
          <a:xfrm>
            <a:off x="874712" y="1005840"/>
            <a:ext cx="7391400" cy="535209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590AB0-3B99-4ED8-B61E-1F8B8D1969FB}" type="datetimeFigureOut">
              <a:rPr lang="en-US" smtClean="0"/>
              <a:t>4/2/2019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D7255B-1808-412A-8AC3-0BDE79A72472}" type="slidenum">
              <a:rPr lang="en-US" smtClean="0"/>
              <a:t>‹#›</a:t>
            </a:fld>
            <a:endParaRPr lang="en-US" dirty="0"/>
          </a:p>
        </p:txBody>
      </p:sp>
    </p:spTree>
    <p:extLst>
      <p:ext uri="{BB962C8B-B14F-4D97-AF65-F5344CB8AC3E}">
        <p14:creationId xmlns:p14="http://schemas.microsoft.com/office/powerpoint/2010/main" val="136766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4507991" y="6720840"/>
            <a:ext cx="118872" cy="109728"/>
          </a:xfrm>
          <a:prstGeom prst="rect">
            <a:avLst/>
          </a:prstGeom>
        </p:spPr>
        <p:txBody>
          <a:bodyPr/>
          <a:lstStyle/>
          <a:p>
            <a:fld id="{EBDF686B-C914-4826-926D-273820EAA1FF}" type="slidenum">
              <a:rPr lang="en-US" smtClean="0"/>
              <a:pPr/>
              <a:t>‹#›</a:t>
            </a:fld>
            <a:endParaRPr lang="en-US" dirty="0"/>
          </a:p>
        </p:txBody>
      </p:sp>
    </p:spTree>
    <p:extLst>
      <p:ext uri="{BB962C8B-B14F-4D97-AF65-F5344CB8AC3E}">
        <p14:creationId xmlns:p14="http://schemas.microsoft.com/office/powerpoint/2010/main" val="100738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074" y="179387"/>
            <a:ext cx="8877301" cy="246221"/>
          </a:xfrm>
          <a:prstGeom prst="rect">
            <a:avLst/>
          </a:prstGeom>
        </p:spPr>
        <p:txBody>
          <a:bodyPr vert="horz" wrap="square" lIns="73152" tIns="0" rIns="73152" bIns="0" rtlCol="0" anchor="t" anchorCtr="0">
            <a:spAutoFit/>
          </a:bodyPr>
          <a:lstStyle/>
          <a:p>
            <a:r>
              <a:rPr lang="en-US" dirty="0"/>
              <a:t>Click to edit Master title style</a:t>
            </a:r>
          </a:p>
        </p:txBody>
      </p:sp>
      <p:sp>
        <p:nvSpPr>
          <p:cNvPr id="18" name="Text Placeholder 17"/>
          <p:cNvSpPr>
            <a:spLocks noGrp="1"/>
          </p:cNvSpPr>
          <p:nvPr>
            <p:ph type="body" idx="1"/>
          </p:nvPr>
        </p:nvSpPr>
        <p:spPr>
          <a:xfrm>
            <a:off x="874712" y="1005840"/>
            <a:ext cx="7391400" cy="53419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 id="2147483675" r:id="rId5"/>
    <p:sldLayoutId id="2147483676" r:id="rId6"/>
    <p:sldLayoutId id="2147483677" r:id="rId7"/>
    <p:sldLayoutId id="2147483678" r:id="rId8"/>
  </p:sldLayoutIdLst>
  <p:hf hdr="0" dt="0"/>
  <p:txStyles>
    <p:titleStyle>
      <a:lvl1pPr algn="l" defTabSz="914400" rtl="0" eaLnBrk="1" latinLnBrk="0" hangingPunct="1">
        <a:spcBef>
          <a:spcPct val="0"/>
        </a:spcBef>
        <a:buNone/>
        <a:defRPr sz="1600" b="1" kern="1200">
          <a:solidFill>
            <a:schemeClr val="tx1"/>
          </a:solidFill>
          <a:latin typeface="Trade Gothic LT Com" pitchFamily="34" charset="0"/>
          <a:ea typeface="+mj-ea"/>
          <a:cs typeface="Arial" pitchFamily="34" charset="0"/>
        </a:defRPr>
      </a:lvl1pPr>
    </p:titleStyle>
    <p:body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0" Type="http://schemas.openxmlformats.org/officeDocument/2006/relationships/image" Target="../media/image1.wmf"/><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hyperlink" Target="mailto:rwilliams@jefferies.com"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hart" Target="../charts/chart4.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chart" Target="../charts/char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chart" Target="../charts/chart2.xml"/><Relationship Id="rId5" Type="http://schemas.openxmlformats.org/officeDocument/2006/relationships/tags" Target="../tags/tag12.xml"/><Relationship Id="rId10" Type="http://schemas.openxmlformats.org/officeDocument/2006/relationships/chart" Target="../charts/chart1.xml"/><Relationship Id="rId4" Type="http://schemas.openxmlformats.org/officeDocument/2006/relationships/tags" Target="../tags/tag11.xml"/><Relationship Id="rId9" Type="http://schemas.openxmlformats.org/officeDocument/2006/relationships/notesSlide" Target="../notesSlides/notesSlide2.xml"/><Relationship Id="rId1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chart" Target="../charts/chart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chart" Target="../charts/chart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TopLineA">
            <a:extLst>
              <a:ext uri="{FF2B5EF4-FFF2-40B4-BE49-F238E27FC236}">
                <a16:creationId xmlns:a16="http://schemas.microsoft.com/office/drawing/2014/main" xmlns="" id="{B2961CAE-69D9-4B4F-932C-CF6CFF2E8D61}"/>
              </a:ext>
            </a:extLst>
          </p:cNvPr>
          <p:cNvCxnSpPr/>
          <p:nvPr>
            <p:custDataLst>
              <p:tags r:id="rId2"/>
            </p:custDataLst>
          </p:nvPr>
        </p:nvCxnSpPr>
        <p:spPr>
          <a:xfrm>
            <a:off x="0" y="2686783"/>
            <a:ext cx="9144000" cy="0"/>
          </a:xfrm>
          <a:prstGeom prst="line">
            <a:avLst/>
          </a:prstGeom>
          <a:ln w="9525" cmpd="sng">
            <a:solidFill>
              <a:srgbClr val="B3B3B3"/>
            </a:solidFill>
            <a:prstDash val="solid"/>
          </a:ln>
        </p:spPr>
        <p:style>
          <a:lnRef idx="1">
            <a:schemeClr val="accent1"/>
          </a:lnRef>
          <a:fillRef idx="0">
            <a:schemeClr val="accent1"/>
          </a:fillRef>
          <a:effectRef idx="0">
            <a:schemeClr val="accent1"/>
          </a:effectRef>
          <a:fontRef idx="minor">
            <a:schemeClr val="tx1"/>
          </a:fontRef>
        </p:style>
      </p:cxnSp>
      <p:cxnSp>
        <p:nvCxnSpPr>
          <p:cNvPr id="3" name="TopLineB">
            <a:extLst>
              <a:ext uri="{FF2B5EF4-FFF2-40B4-BE49-F238E27FC236}">
                <a16:creationId xmlns:a16="http://schemas.microsoft.com/office/drawing/2014/main" xmlns="" id="{CCCF7869-4E5B-4E91-AF45-01AEF78AB460}"/>
              </a:ext>
            </a:extLst>
          </p:cNvPr>
          <p:cNvCxnSpPr/>
          <p:nvPr>
            <p:custDataLst>
              <p:tags r:id="rId3"/>
            </p:custDataLst>
          </p:nvPr>
        </p:nvCxnSpPr>
        <p:spPr>
          <a:xfrm>
            <a:off x="0" y="4331165"/>
            <a:ext cx="9144000" cy="0"/>
          </a:xfrm>
          <a:prstGeom prst="line">
            <a:avLst/>
          </a:prstGeom>
          <a:ln w="9525" cmpd="sng">
            <a:solidFill>
              <a:srgbClr val="B3B3B3"/>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F960FB5F-259C-432C-804F-756C33BF855C}"/>
              </a:ext>
            </a:extLst>
          </p:cNvPr>
          <p:cNvSpPr txBox="1"/>
          <p:nvPr>
            <p:custDataLst>
              <p:tags r:id="rId4"/>
            </p:custDataLst>
          </p:nvPr>
        </p:nvSpPr>
        <p:spPr>
          <a:xfrm>
            <a:off x="173736" y="3283475"/>
            <a:ext cx="7104888" cy="1280160"/>
          </a:xfrm>
          <a:prstGeom prst="rect">
            <a:avLst/>
          </a:prstGeom>
          <a:noFill/>
        </p:spPr>
        <p:txBody>
          <a:bodyPr vert="horz" wrap="square" lIns="0" tIns="0" rIns="0" bIns="0" rtlCol="0" anchor="ctr" anchorCtr="0">
            <a:noAutofit/>
          </a:bodyPr>
          <a:lstStyle/>
          <a:p>
            <a:r>
              <a:rPr lang="en-US" sz="2000" dirty="0">
                <a:solidFill>
                  <a:srgbClr val="000000"/>
                </a:solidFill>
                <a:latin typeface="Trade Gothic LT Com" panose="020B0503040303020004" pitchFamily="34" charset="0"/>
                <a:ea typeface="STKaiti" panose="02010600040101010101" pitchFamily="2" charset="-122"/>
              </a:rPr>
              <a:t>Capital Market Update and Refinancing Alternatives</a:t>
            </a:r>
          </a:p>
        </p:txBody>
      </p:sp>
      <p:sp>
        <p:nvSpPr>
          <p:cNvPr id="8" name="TextBox 7">
            <a:extLst>
              <a:ext uri="{FF2B5EF4-FFF2-40B4-BE49-F238E27FC236}">
                <a16:creationId xmlns:a16="http://schemas.microsoft.com/office/drawing/2014/main" xmlns="" id="{FBAE1AB5-A88F-4274-BDE2-F7088D88901D}"/>
              </a:ext>
            </a:extLst>
          </p:cNvPr>
          <p:cNvSpPr txBox="1"/>
          <p:nvPr>
            <p:custDataLst>
              <p:tags r:id="rId5"/>
            </p:custDataLst>
          </p:nvPr>
        </p:nvSpPr>
        <p:spPr>
          <a:xfrm>
            <a:off x="173736" y="4400753"/>
            <a:ext cx="6053328" cy="246888"/>
          </a:xfrm>
          <a:prstGeom prst="rect">
            <a:avLst/>
          </a:prstGeom>
          <a:noFill/>
        </p:spPr>
        <p:txBody>
          <a:bodyPr vert="horz" wrap="square" lIns="0" tIns="0" rIns="0" bIns="0" rtlCol="0" anchor="t" anchorCtr="0">
            <a:noAutofit/>
          </a:bodyPr>
          <a:lstStyle/>
          <a:p>
            <a:r>
              <a:rPr lang="en-US" sz="1000" dirty="0">
                <a:solidFill>
                  <a:srgbClr val="595959"/>
                </a:solidFill>
                <a:latin typeface="Trade Gothic LT Com" panose="020B0503040303020004" pitchFamily="34" charset="0"/>
                <a:ea typeface="STKaiti" panose="02010600040101010101" pitchFamily="2" charset="-122"/>
              </a:rPr>
              <a:t>April 4, 2019</a:t>
            </a:r>
          </a:p>
        </p:txBody>
      </p:sp>
      <p:pic>
        <p:nvPicPr>
          <p:cNvPr id="10" name="Picture 9">
            <a:extLst>
              <a:ext uri="{FF2B5EF4-FFF2-40B4-BE49-F238E27FC236}">
                <a16:creationId xmlns:a16="http://schemas.microsoft.com/office/drawing/2014/main" xmlns="" id="{6620DE64-0A86-4209-9DDF-EBEE3E56D20E}"/>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7607808" y="6336792"/>
            <a:ext cx="1371600" cy="293040"/>
          </a:xfrm>
          <a:prstGeom prst="rect">
            <a:avLst/>
          </a:prstGeom>
        </p:spPr>
      </p:pic>
      <p:sp>
        <p:nvSpPr>
          <p:cNvPr id="11" name="TextBox 10">
            <a:extLst>
              <a:ext uri="{FF2B5EF4-FFF2-40B4-BE49-F238E27FC236}">
                <a16:creationId xmlns:a16="http://schemas.microsoft.com/office/drawing/2014/main" xmlns="" id="{1125E16A-F163-4936-B5F5-55CC673D21CB}"/>
              </a:ext>
            </a:extLst>
          </p:cNvPr>
          <p:cNvSpPr txBox="1"/>
          <p:nvPr>
            <p:custDataLst>
              <p:tags r:id="rId7"/>
            </p:custDataLst>
          </p:nvPr>
        </p:nvSpPr>
        <p:spPr>
          <a:xfrm>
            <a:off x="165987" y="2588452"/>
            <a:ext cx="7434072" cy="1280160"/>
          </a:xfrm>
          <a:prstGeom prst="rect">
            <a:avLst/>
          </a:prstGeom>
          <a:noFill/>
        </p:spPr>
        <p:txBody>
          <a:bodyPr vert="horz" wrap="square" lIns="0" tIns="0" rIns="0" bIns="0" rtlCol="0" anchor="ctr" anchorCtr="0">
            <a:noAutofit/>
          </a:bodyPr>
          <a:lstStyle/>
          <a:p>
            <a:r>
              <a:rPr lang="en-US" sz="2000" b="1" dirty="0">
                <a:solidFill>
                  <a:srgbClr val="000000"/>
                </a:solidFill>
                <a:latin typeface="Trade Gothic LT Com" panose="020B0503040303020004" pitchFamily="34" charset="0"/>
                <a:ea typeface="STKaiti" panose="02010600040101010101" pitchFamily="2" charset="-122"/>
              </a:rPr>
              <a:t>NFBPA FORUM 2019 – Public Finance Workshop – Hot Topics in Capital Structure and Applicable Securities Law</a:t>
            </a:r>
          </a:p>
        </p:txBody>
      </p:sp>
      <p:pic>
        <p:nvPicPr>
          <p:cNvPr id="12" name="Picture 3">
            <a:extLst>
              <a:ext uri="{FF2B5EF4-FFF2-40B4-BE49-F238E27FC236}">
                <a16:creationId xmlns:a16="http://schemas.microsoft.com/office/drawing/2014/main" xmlns="" id="{C35E08C3-62B6-4FE6-ABED-7124976166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982" t="-430" r="10512"/>
          <a:stretch/>
        </p:blipFill>
        <p:spPr bwMode="auto">
          <a:xfrm>
            <a:off x="3117535" y="467360"/>
            <a:ext cx="2923909" cy="176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Image result for 101 Hudson Street Jersey City, New Jersey 07302">
            <a:extLst>
              <a:ext uri="{FF2B5EF4-FFF2-40B4-BE49-F238E27FC236}">
                <a16:creationId xmlns:a16="http://schemas.microsoft.com/office/drawing/2014/main" xmlns="" id="{3248881E-3D7E-49AE-A445-E33402BCEA8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586"/>
          <a:stretch/>
        </p:blipFill>
        <p:spPr bwMode="auto">
          <a:xfrm>
            <a:off x="6023052" y="474819"/>
            <a:ext cx="2772235" cy="1752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xmlns="" id="{7186E426-0B52-4526-8390-4359C0FB32C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099"/>
          <a:stretch/>
        </p:blipFill>
        <p:spPr bwMode="auto">
          <a:xfrm>
            <a:off x="345300" y="475417"/>
            <a:ext cx="2772235" cy="175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xmlns="" id="{5B52B6E2-4450-486A-A26F-638950F3711A}"/>
              </a:ext>
            </a:extLst>
          </p:cNvPr>
          <p:cNvSpPr/>
          <p:nvPr/>
        </p:nvSpPr>
        <p:spPr>
          <a:xfrm>
            <a:off x="173735" y="6375916"/>
            <a:ext cx="4266529" cy="253916"/>
          </a:xfrm>
          <a:prstGeom prst="rect">
            <a:avLst/>
          </a:prstGeom>
          <a:solidFill>
            <a:schemeClr val="bg1">
              <a:lumMod val="95000"/>
            </a:schemeClr>
          </a:solidFill>
          <a:ln>
            <a:solidFill>
              <a:schemeClr val="bg1">
                <a:lumMod val="75000"/>
              </a:schemeClr>
            </a:solidFill>
          </a:ln>
        </p:spPr>
        <p:txBody>
          <a:bodyPr wrap="square">
            <a:spAutoFit/>
          </a:bodyPr>
          <a:lstStyle/>
          <a:p>
            <a:r>
              <a:rPr lang="en-US" sz="1050" dirty="0">
                <a:latin typeface="Trade Gothic LT Com" panose="020B0503040303020004" pitchFamily="34" charset="0"/>
              </a:rPr>
              <a:t>Rawn N. Williams | </a:t>
            </a:r>
            <a:r>
              <a:rPr lang="en-US" sz="1050" dirty="0">
                <a:latin typeface="Trade Gothic LT Com" panose="020B0503040303020004" pitchFamily="34" charset="0"/>
                <a:sym typeface="Wingdings" panose="05000000000000000000" pitchFamily="2" charset="2"/>
              </a:rPr>
              <a:t>: (407) 583-0856 | : </a:t>
            </a:r>
            <a:r>
              <a:rPr lang="en-US" sz="1050" u="sng" dirty="0">
                <a:solidFill>
                  <a:srgbClr val="0000FF"/>
                </a:solidFill>
                <a:latin typeface="Trade Gothic LT Com" panose="020B0503040303020004" pitchFamily="34" charset="0"/>
                <a:sym typeface="Wingdings" panose="05000000000000000000" pitchFamily="2" charset="2"/>
                <a:hlinkClick r:id="rId14"/>
              </a:rPr>
              <a:t>rwilliams@jefferies.com</a:t>
            </a:r>
            <a:endParaRPr lang="en-US" sz="1050" dirty="0"/>
          </a:p>
        </p:txBody>
      </p:sp>
    </p:spTree>
    <p:custDataLst>
      <p:tags r:id="rId1"/>
    </p:custDataLst>
    <p:extLst>
      <p:ext uri="{BB962C8B-B14F-4D97-AF65-F5344CB8AC3E}">
        <p14:creationId xmlns:p14="http://schemas.microsoft.com/office/powerpoint/2010/main" val="17440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4" y="179387"/>
            <a:ext cx="8877300" cy="246221"/>
          </a:xfrm>
        </p:spPr>
        <p:txBody>
          <a:bodyPr/>
          <a:lstStyle/>
          <a:p>
            <a:r>
              <a:rPr lang="en-US" dirty="0">
                <a:solidFill>
                  <a:srgbClr val="26547C"/>
                </a:solidFill>
              </a:rPr>
              <a:t>Tax-Exempt Tender</a:t>
            </a:r>
          </a:p>
        </p:txBody>
      </p:sp>
      <p:sp>
        <p:nvSpPr>
          <p:cNvPr id="23" name="Text Placeholder 2"/>
          <p:cNvSpPr txBox="1">
            <a:spLocks/>
          </p:cNvSpPr>
          <p:nvPr/>
        </p:nvSpPr>
        <p:spPr>
          <a:xfrm>
            <a:off x="351054" y="983549"/>
            <a:ext cx="8317554" cy="479843"/>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buClr>
                <a:srgbClr val="26547C"/>
              </a:buClr>
              <a:buSzPct val="100000"/>
              <a:buFont typeface="Wingdings" panose="05000000000000000000" pitchFamily="2" charset="2"/>
              <a:buChar char="¤"/>
            </a:pPr>
            <a:r>
              <a:rPr lang="en-US" sz="1200" dirty="0"/>
              <a:t>A tax-exempt tender is yet another method for issuers to advance refund bonds more than 90 days before the call date</a:t>
            </a:r>
          </a:p>
          <a:p>
            <a:pPr lvl="1">
              <a:spcBef>
                <a:spcPts val="600"/>
              </a:spcBef>
              <a:buClr>
                <a:srgbClr val="26547C"/>
              </a:buClr>
              <a:buSzPct val="100000"/>
              <a:buFont typeface="Wingdings" panose="05000000000000000000" pitchFamily="2" charset="2"/>
              <a:buChar char="¤"/>
            </a:pPr>
            <a:r>
              <a:rPr lang="en-US" sz="1200" dirty="0"/>
              <a:t>Utilizing a tax-exempt tender the issuer purchases its bonds from investors in the open market</a:t>
            </a:r>
          </a:p>
          <a:p>
            <a:pPr lvl="2">
              <a:buClr>
                <a:srgbClr val="26547C"/>
              </a:buClr>
              <a:buFont typeface="Wingdings" panose="05000000000000000000" pitchFamily="2" charset="2"/>
              <a:buChar char="¤"/>
            </a:pPr>
            <a:r>
              <a:rPr lang="en-US" sz="1200" dirty="0"/>
              <a:t>The issuer hires a Tender Agent to notify all investors that it intends to buy back its bonds</a:t>
            </a:r>
          </a:p>
          <a:p>
            <a:pPr lvl="2">
              <a:buClr>
                <a:srgbClr val="26547C"/>
              </a:buClr>
              <a:buFont typeface="Wingdings" panose="05000000000000000000" pitchFamily="2" charset="2"/>
              <a:buChar char="¤"/>
            </a:pPr>
            <a:r>
              <a:rPr lang="en-US" sz="1200" dirty="0"/>
              <a:t>Investors will submit offers to tender their bonds and the issuer determines if it will accept or reject the offers based on predetermined savings thresholds</a:t>
            </a:r>
          </a:p>
          <a:p>
            <a:pPr lvl="2">
              <a:buClr>
                <a:srgbClr val="26547C"/>
              </a:buClr>
              <a:buFont typeface="Wingdings" panose="05000000000000000000" pitchFamily="2" charset="2"/>
              <a:buChar char="¤"/>
            </a:pPr>
            <a:r>
              <a:rPr lang="en-US" sz="1200" dirty="0"/>
              <a:t>No refunding escrow, thus constitutes a current refunding for tax purposes</a:t>
            </a:r>
          </a:p>
          <a:p>
            <a:pPr lvl="2">
              <a:buClr>
                <a:srgbClr val="26547C"/>
              </a:buClr>
              <a:buFont typeface="Wingdings" panose="05000000000000000000" pitchFamily="2" charset="2"/>
              <a:buChar char="¤"/>
            </a:pPr>
            <a:r>
              <a:rPr lang="en-US" sz="1200" dirty="0"/>
              <a:t>Tender price will likely be higher than the theoretical cost to defease the bonds</a:t>
            </a:r>
          </a:p>
          <a:p>
            <a:pPr lvl="2">
              <a:buClr>
                <a:srgbClr val="26547C"/>
              </a:buClr>
              <a:buFont typeface="Wingdings" panose="05000000000000000000" pitchFamily="2" charset="2"/>
              <a:buChar char="¤"/>
            </a:pPr>
            <a:r>
              <a:rPr lang="en-US" sz="1200" dirty="0"/>
              <a:t>Cost to tender is based on the spread to MMD and a “tender premium,” whereas the cost to defease is based upon SLGS rates</a:t>
            </a:r>
          </a:p>
          <a:p>
            <a:pPr lvl="1">
              <a:spcBef>
                <a:spcPts val="600"/>
              </a:spcBef>
              <a:buClr>
                <a:srgbClr val="26547C"/>
              </a:buClr>
              <a:buSzPct val="100000"/>
              <a:buFont typeface="Wingdings" panose="05000000000000000000" pitchFamily="2" charset="2"/>
              <a:buChar char="¤"/>
            </a:pPr>
            <a:r>
              <a:rPr lang="en-US" sz="1200" dirty="0"/>
              <a:t>Rule 14e-1 under the Exchange Act of 1934 requires tender offers to be open for no less than 5 days (recently revised from 20 days)</a:t>
            </a:r>
          </a:p>
          <a:p>
            <a:pPr lvl="1">
              <a:spcBef>
                <a:spcPts val="600"/>
              </a:spcBef>
              <a:buClr>
                <a:srgbClr val="26547C"/>
              </a:buClr>
              <a:buSzPct val="100000"/>
              <a:buFont typeface="Wingdings" panose="05000000000000000000" pitchFamily="2" charset="2"/>
              <a:buChar char="¤"/>
            </a:pPr>
            <a:r>
              <a:rPr lang="en-US" sz="1200" dirty="0"/>
              <a:t>While the final outcome is uncertain, based on Jefferies’ prior experience, approximately 50% of bonds offered for tender would receive tender offers from investors</a:t>
            </a:r>
          </a:p>
        </p:txBody>
      </p:sp>
      <p:sp>
        <p:nvSpPr>
          <p:cNvPr id="10" name="Freeform: Shape 9">
            <a:extLst/>
          </p:cNvPr>
          <p:cNvSpPr/>
          <p:nvPr/>
        </p:nvSpPr>
        <p:spPr>
          <a:xfrm>
            <a:off x="2538136" y="5529237"/>
            <a:ext cx="646805" cy="422869"/>
          </a:xfrm>
          <a:custGeom>
            <a:avLst/>
            <a:gdLst>
              <a:gd name="connsiteX0" fmla="*/ 0 w 646805"/>
              <a:gd name="connsiteY0" fmla="*/ 100214 h 501069"/>
              <a:gd name="connsiteX1" fmla="*/ 396271 w 646805"/>
              <a:gd name="connsiteY1" fmla="*/ 100214 h 501069"/>
              <a:gd name="connsiteX2" fmla="*/ 396271 w 646805"/>
              <a:gd name="connsiteY2" fmla="*/ 0 h 501069"/>
              <a:gd name="connsiteX3" fmla="*/ 646805 w 646805"/>
              <a:gd name="connsiteY3" fmla="*/ 250535 h 501069"/>
              <a:gd name="connsiteX4" fmla="*/ 396271 w 646805"/>
              <a:gd name="connsiteY4" fmla="*/ 501069 h 501069"/>
              <a:gd name="connsiteX5" fmla="*/ 396271 w 646805"/>
              <a:gd name="connsiteY5" fmla="*/ 400855 h 501069"/>
              <a:gd name="connsiteX6" fmla="*/ 0 w 646805"/>
              <a:gd name="connsiteY6" fmla="*/ 400855 h 501069"/>
              <a:gd name="connsiteX7" fmla="*/ 0 w 646805"/>
              <a:gd name="connsiteY7" fmla="*/ 100214 h 50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805" h="501069">
                <a:moveTo>
                  <a:pt x="0" y="100214"/>
                </a:moveTo>
                <a:lnTo>
                  <a:pt x="396271" y="100214"/>
                </a:lnTo>
                <a:lnTo>
                  <a:pt x="396271" y="0"/>
                </a:lnTo>
                <a:lnTo>
                  <a:pt x="646805" y="250535"/>
                </a:lnTo>
                <a:lnTo>
                  <a:pt x="396271" y="501069"/>
                </a:lnTo>
                <a:lnTo>
                  <a:pt x="396271" y="400855"/>
                </a:lnTo>
                <a:lnTo>
                  <a:pt x="0" y="400855"/>
                </a:lnTo>
                <a:lnTo>
                  <a:pt x="0" y="100214"/>
                </a:lnTo>
                <a:close/>
              </a:path>
            </a:pathLst>
          </a:custGeom>
          <a:solidFill>
            <a:schemeClr val="accent3">
              <a:lumMod val="40000"/>
              <a:lumOff val="60000"/>
            </a:schemeClr>
          </a:solidFill>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0" tIns="100214" rIns="150321" bIns="100214" numCol="1" spcCol="1270" anchor="ctr" anchorCtr="0">
            <a:noAutofit/>
          </a:bodyPr>
          <a:lstStyle/>
          <a:p>
            <a:pPr marL="0" lvl="0" indent="0" algn="ctr" defTabSz="444500">
              <a:lnSpc>
                <a:spcPct val="90000"/>
              </a:lnSpc>
              <a:spcBef>
                <a:spcPct val="0"/>
              </a:spcBef>
              <a:spcAft>
                <a:spcPct val="35000"/>
              </a:spcAft>
              <a:buNone/>
            </a:pPr>
            <a:endParaRPr lang="en-US" sz="1000" kern="1200"/>
          </a:p>
        </p:txBody>
      </p:sp>
      <p:sp>
        <p:nvSpPr>
          <p:cNvPr id="11" name="Freeform: Shape 10">
            <a:extLst/>
          </p:cNvPr>
          <p:cNvSpPr/>
          <p:nvPr/>
        </p:nvSpPr>
        <p:spPr>
          <a:xfrm>
            <a:off x="5456856" y="5529238"/>
            <a:ext cx="646805" cy="422869"/>
          </a:xfrm>
          <a:custGeom>
            <a:avLst/>
            <a:gdLst>
              <a:gd name="connsiteX0" fmla="*/ 0 w 646805"/>
              <a:gd name="connsiteY0" fmla="*/ 100214 h 501069"/>
              <a:gd name="connsiteX1" fmla="*/ 396271 w 646805"/>
              <a:gd name="connsiteY1" fmla="*/ 100214 h 501069"/>
              <a:gd name="connsiteX2" fmla="*/ 396271 w 646805"/>
              <a:gd name="connsiteY2" fmla="*/ 0 h 501069"/>
              <a:gd name="connsiteX3" fmla="*/ 646805 w 646805"/>
              <a:gd name="connsiteY3" fmla="*/ 250535 h 501069"/>
              <a:gd name="connsiteX4" fmla="*/ 396271 w 646805"/>
              <a:gd name="connsiteY4" fmla="*/ 501069 h 501069"/>
              <a:gd name="connsiteX5" fmla="*/ 396271 w 646805"/>
              <a:gd name="connsiteY5" fmla="*/ 400855 h 501069"/>
              <a:gd name="connsiteX6" fmla="*/ 0 w 646805"/>
              <a:gd name="connsiteY6" fmla="*/ 400855 h 501069"/>
              <a:gd name="connsiteX7" fmla="*/ 0 w 646805"/>
              <a:gd name="connsiteY7" fmla="*/ 100214 h 50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805" h="501069">
                <a:moveTo>
                  <a:pt x="0" y="100214"/>
                </a:moveTo>
                <a:lnTo>
                  <a:pt x="396271" y="100214"/>
                </a:lnTo>
                <a:lnTo>
                  <a:pt x="396271" y="0"/>
                </a:lnTo>
                <a:lnTo>
                  <a:pt x="646805" y="250535"/>
                </a:lnTo>
                <a:lnTo>
                  <a:pt x="396271" y="501069"/>
                </a:lnTo>
                <a:lnTo>
                  <a:pt x="396271" y="400855"/>
                </a:lnTo>
                <a:lnTo>
                  <a:pt x="0" y="400855"/>
                </a:lnTo>
                <a:lnTo>
                  <a:pt x="0" y="100214"/>
                </a:lnTo>
                <a:close/>
              </a:path>
            </a:pathLst>
          </a:custGeom>
          <a:solidFill>
            <a:schemeClr val="accent3">
              <a:lumMod val="40000"/>
              <a:lumOff val="60000"/>
            </a:schemeClr>
          </a:solidFill>
        </p:spPr>
        <p:style>
          <a:lnRef idx="0">
            <a:schemeClr val="lt1">
              <a:hueOff val="0"/>
              <a:satOff val="0"/>
              <a:lumOff val="0"/>
              <a:alphaOff val="0"/>
            </a:schemeClr>
          </a:lnRef>
          <a:fillRef idx="1">
            <a:scrgbClr r="0" g="0" b="0"/>
          </a:fillRef>
          <a:effectRef idx="1">
            <a:schemeClr val="accent2">
              <a:hueOff val="-5479994"/>
              <a:satOff val="-8204"/>
              <a:lumOff val="-17451"/>
              <a:alphaOff val="0"/>
            </a:schemeClr>
          </a:effectRef>
          <a:fontRef idx="minor">
            <a:schemeClr val="lt1"/>
          </a:fontRef>
        </p:style>
        <p:txBody>
          <a:bodyPr spcFirstLastPara="0" vert="horz" wrap="square" lIns="0" tIns="100214" rIns="150321" bIns="100214" numCol="1" spcCol="1270" anchor="ctr" anchorCtr="0">
            <a:noAutofit/>
          </a:bodyPr>
          <a:lstStyle/>
          <a:p>
            <a:pPr marL="0" lvl="0" indent="0" algn="ctr" defTabSz="444500">
              <a:lnSpc>
                <a:spcPct val="90000"/>
              </a:lnSpc>
              <a:spcBef>
                <a:spcPct val="0"/>
              </a:spcBef>
              <a:spcAft>
                <a:spcPct val="35000"/>
              </a:spcAft>
              <a:buNone/>
            </a:pPr>
            <a:endParaRPr lang="en-US" sz="1000" kern="1200"/>
          </a:p>
        </p:txBody>
      </p:sp>
      <p:sp>
        <p:nvSpPr>
          <p:cNvPr id="12" name="Rectangle: Rounded Corners 11">
            <a:extLst/>
          </p:cNvPr>
          <p:cNvSpPr/>
          <p:nvPr/>
        </p:nvSpPr>
        <p:spPr>
          <a:xfrm>
            <a:off x="401168" y="4652407"/>
            <a:ext cx="1932188" cy="345654"/>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lIns="45720" tIns="91440" rIns="45720" bIns="91440" rtlCol="0" anchor="t" anchorCtr="0"/>
          <a:lstStyle/>
          <a:p>
            <a:pPr algn="ctr"/>
            <a:r>
              <a:rPr lang="en-US" sz="1400" b="1" dirty="0"/>
              <a:t>Prior to Tender</a:t>
            </a:r>
          </a:p>
        </p:txBody>
      </p:sp>
      <p:sp>
        <p:nvSpPr>
          <p:cNvPr id="13" name="Rectangle: Rounded Corners 12">
            <a:extLst/>
          </p:cNvPr>
          <p:cNvSpPr>
            <a:spLocks/>
          </p:cNvSpPr>
          <p:nvPr/>
        </p:nvSpPr>
        <p:spPr>
          <a:xfrm>
            <a:off x="3375264" y="4652407"/>
            <a:ext cx="1932188" cy="345654"/>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lIns="45720" tIns="91440" rIns="45720" bIns="91440" rtlCol="0" anchor="t" anchorCtr="0"/>
          <a:lstStyle/>
          <a:p>
            <a:pPr algn="ctr"/>
            <a:r>
              <a:rPr lang="en-US" sz="1400" b="1" dirty="0"/>
              <a:t>During Tender</a:t>
            </a:r>
          </a:p>
        </p:txBody>
      </p:sp>
      <p:sp>
        <p:nvSpPr>
          <p:cNvPr id="18" name="Rectangle 17"/>
          <p:cNvSpPr/>
          <p:nvPr/>
        </p:nvSpPr>
        <p:spPr>
          <a:xfrm>
            <a:off x="257333" y="4126187"/>
            <a:ext cx="8712041" cy="2344950"/>
          </a:xfrm>
          <a:prstGeom prst="rect">
            <a:avLst/>
          </a:prstGeom>
          <a:no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r>
              <a:rPr lang="en-US" sz="1100" b="1" dirty="0">
                <a:solidFill>
                  <a:schemeClr val="tx1"/>
                </a:solidFill>
              </a:rPr>
              <a:t>Sample Tender Process</a:t>
            </a:r>
          </a:p>
        </p:txBody>
      </p:sp>
      <p:sp>
        <p:nvSpPr>
          <p:cNvPr id="20" name="Rectangle: Rounded Corners 19">
            <a:extLst/>
          </p:cNvPr>
          <p:cNvSpPr>
            <a:spLocks/>
          </p:cNvSpPr>
          <p:nvPr/>
        </p:nvSpPr>
        <p:spPr>
          <a:xfrm>
            <a:off x="6293982" y="4652407"/>
            <a:ext cx="1932188" cy="345654"/>
          </a:xfrm>
          <a:prstGeom prst="roundRect">
            <a:avLst/>
          </a:prstGeom>
          <a:solidFill>
            <a:schemeClr val="tx2">
              <a:lumMod val="60000"/>
              <a:lumOff val="40000"/>
            </a:schemeClr>
          </a:solidFill>
          <a:ln/>
        </p:spPr>
        <p:style>
          <a:lnRef idx="3">
            <a:schemeClr val="lt1"/>
          </a:lnRef>
          <a:fillRef idx="1">
            <a:schemeClr val="accent1"/>
          </a:fillRef>
          <a:effectRef idx="1">
            <a:schemeClr val="accent1"/>
          </a:effectRef>
          <a:fontRef idx="minor">
            <a:schemeClr val="lt1"/>
          </a:fontRef>
        </p:style>
        <p:txBody>
          <a:bodyPr lIns="45720" tIns="91440" rIns="45720" bIns="91440" rtlCol="0" anchor="t" anchorCtr="0"/>
          <a:lstStyle/>
          <a:p>
            <a:pPr algn="ctr"/>
            <a:r>
              <a:rPr lang="en-US" sz="1400" b="1" dirty="0"/>
              <a:t>After Tender</a:t>
            </a:r>
          </a:p>
        </p:txBody>
      </p:sp>
      <p:grpSp>
        <p:nvGrpSpPr>
          <p:cNvPr id="24" name="Group 23"/>
          <p:cNvGrpSpPr/>
          <p:nvPr/>
        </p:nvGrpSpPr>
        <p:grpSpPr>
          <a:xfrm>
            <a:off x="401168" y="5218090"/>
            <a:ext cx="1932188" cy="1098437"/>
            <a:chOff x="402395" y="687731"/>
            <a:chExt cx="1932188" cy="1740349"/>
          </a:xfrm>
        </p:grpSpPr>
        <p:sp>
          <p:nvSpPr>
            <p:cNvPr id="25" name="Rectangle: Rounded Corners 24"/>
            <p:cNvSpPr/>
            <p:nvPr/>
          </p:nvSpPr>
          <p:spPr>
            <a:xfrm>
              <a:off x="402395" y="687731"/>
              <a:ext cx="1932188" cy="1740349"/>
            </a:xfrm>
            <a:prstGeom prst="roundRect">
              <a:avLst>
                <a:gd name="adj" fmla="val 10000"/>
              </a:avLst>
            </a:prstGeom>
            <a:ln>
              <a:solidFill>
                <a:srgbClr val="0020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Rounded Corners 4"/>
            <p:cNvSpPr txBox="1"/>
            <p:nvPr/>
          </p:nvSpPr>
          <p:spPr>
            <a:xfrm>
              <a:off x="453368" y="738704"/>
              <a:ext cx="1830242" cy="16384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Hire Dealer Manger</a:t>
              </a:r>
            </a:p>
            <a:p>
              <a:pPr marL="57150" lvl="1" indent="-57150" algn="l" defTabSz="488950">
                <a:lnSpc>
                  <a:spcPct val="90000"/>
                </a:lnSpc>
                <a:spcBef>
                  <a:spcPct val="0"/>
                </a:spcBef>
                <a:spcAft>
                  <a:spcPct val="15000"/>
                </a:spcAft>
                <a:buChar char="•"/>
              </a:pPr>
              <a:r>
                <a:rPr lang="en-US" sz="1100" kern="1200"/>
                <a:t>Hire Tender Agent</a:t>
              </a:r>
              <a:endParaRPr lang="en-US" sz="1100" kern="1200" dirty="0"/>
            </a:p>
            <a:p>
              <a:pPr marL="57150" lvl="1" indent="-57150" algn="l" defTabSz="488950">
                <a:lnSpc>
                  <a:spcPct val="90000"/>
                </a:lnSpc>
                <a:spcBef>
                  <a:spcPct val="0"/>
                </a:spcBef>
                <a:spcAft>
                  <a:spcPct val="15000"/>
                </a:spcAft>
                <a:buChar char="•"/>
              </a:pPr>
              <a:r>
                <a:rPr lang="en-US" sz="1100" kern="1200" dirty="0"/>
                <a:t>Develop Tender Offer Book, Resolution, and Ordinance</a:t>
              </a:r>
            </a:p>
          </p:txBody>
        </p:sp>
      </p:grpSp>
      <p:grpSp>
        <p:nvGrpSpPr>
          <p:cNvPr id="28" name="Group 27"/>
          <p:cNvGrpSpPr>
            <a:grpSpLocks/>
          </p:cNvGrpSpPr>
          <p:nvPr/>
        </p:nvGrpSpPr>
        <p:grpSpPr>
          <a:xfrm>
            <a:off x="3375263" y="5233106"/>
            <a:ext cx="1932188" cy="1098437"/>
            <a:chOff x="3139271" y="651494"/>
            <a:chExt cx="1932978" cy="1742819"/>
          </a:xfrm>
        </p:grpSpPr>
        <p:sp>
          <p:nvSpPr>
            <p:cNvPr id="29" name="Rectangle: Rounded Corners 28"/>
            <p:cNvSpPr/>
            <p:nvPr/>
          </p:nvSpPr>
          <p:spPr>
            <a:xfrm>
              <a:off x="3139271" y="651494"/>
              <a:ext cx="1932978" cy="1742819"/>
            </a:xfrm>
            <a:prstGeom prst="roundRect">
              <a:avLst>
                <a:gd name="adj" fmla="val 10000"/>
              </a:avLst>
            </a:prstGeom>
            <a:ln>
              <a:solidFill>
                <a:srgbClr val="0020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ectangle: Rounded Corners 4"/>
            <p:cNvSpPr txBox="1"/>
            <p:nvPr/>
          </p:nvSpPr>
          <p:spPr>
            <a:xfrm>
              <a:off x="3190316" y="702539"/>
              <a:ext cx="1830888" cy="16407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Post Tender Offer Book</a:t>
              </a:r>
            </a:p>
            <a:p>
              <a:pPr marL="57150" lvl="1" indent="-57150" algn="l" defTabSz="488950">
                <a:lnSpc>
                  <a:spcPct val="90000"/>
                </a:lnSpc>
                <a:spcBef>
                  <a:spcPct val="0"/>
                </a:spcBef>
                <a:spcAft>
                  <a:spcPct val="15000"/>
                </a:spcAft>
                <a:buChar char="•"/>
              </a:pPr>
              <a:r>
                <a:rPr lang="en-US" sz="1100" kern="1200" dirty="0"/>
                <a:t>Receive Offers to Tender</a:t>
              </a:r>
            </a:p>
            <a:p>
              <a:pPr marL="57150" lvl="1" indent="-57150" algn="l" defTabSz="488950">
                <a:lnSpc>
                  <a:spcPct val="90000"/>
                </a:lnSpc>
                <a:spcBef>
                  <a:spcPct val="0"/>
                </a:spcBef>
                <a:spcAft>
                  <a:spcPct val="15000"/>
                </a:spcAft>
                <a:buChar char="•"/>
              </a:pPr>
              <a:r>
                <a:rPr lang="en-US" sz="1100" kern="1200" dirty="0"/>
                <a:t>Accept/Reject Tender Offers</a:t>
              </a:r>
            </a:p>
          </p:txBody>
        </p:sp>
      </p:grpSp>
      <p:grpSp>
        <p:nvGrpSpPr>
          <p:cNvPr id="33" name="Group 32"/>
          <p:cNvGrpSpPr>
            <a:grpSpLocks/>
          </p:cNvGrpSpPr>
          <p:nvPr/>
        </p:nvGrpSpPr>
        <p:grpSpPr>
          <a:xfrm>
            <a:off x="6293983" y="5191455"/>
            <a:ext cx="1932188" cy="1098437"/>
            <a:chOff x="5819972" y="505473"/>
            <a:chExt cx="2015925" cy="1752219"/>
          </a:xfrm>
        </p:grpSpPr>
        <p:sp>
          <p:nvSpPr>
            <p:cNvPr id="34" name="Rectangle: Rounded Corners 33"/>
            <p:cNvSpPr/>
            <p:nvPr/>
          </p:nvSpPr>
          <p:spPr>
            <a:xfrm>
              <a:off x="5819972" y="505473"/>
              <a:ext cx="2015925" cy="1752219"/>
            </a:xfrm>
            <a:prstGeom prst="roundRect">
              <a:avLst>
                <a:gd name="adj" fmla="val 10000"/>
              </a:avLst>
            </a:prstGeom>
            <a:ln>
              <a:solidFill>
                <a:srgbClr val="0020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ectangle: Rounded Corners 4"/>
            <p:cNvSpPr txBox="1"/>
            <p:nvPr/>
          </p:nvSpPr>
          <p:spPr>
            <a:xfrm>
              <a:off x="5871293" y="556794"/>
              <a:ext cx="1913283" cy="1649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Price Refunding Bonds (to Fund Tender)</a:t>
              </a:r>
            </a:p>
            <a:p>
              <a:pPr marL="57150" lvl="1" indent="-57150" algn="l" defTabSz="488950">
                <a:lnSpc>
                  <a:spcPct val="90000"/>
                </a:lnSpc>
                <a:spcBef>
                  <a:spcPct val="0"/>
                </a:spcBef>
                <a:spcAft>
                  <a:spcPct val="15000"/>
                </a:spcAft>
                <a:buChar char="•"/>
              </a:pPr>
              <a:r>
                <a:rPr lang="en-US" sz="1100" kern="1200" dirty="0"/>
                <a:t>Close Refunding Bonds (to Fund Tender) </a:t>
              </a:r>
            </a:p>
          </p:txBody>
        </p:sp>
      </p:grpSp>
      <p:sp>
        <p:nvSpPr>
          <p:cNvPr id="7" name="TextBox 6">
            <a:extLst>
              <a:ext uri="{FF2B5EF4-FFF2-40B4-BE49-F238E27FC236}">
                <a16:creationId xmlns:a16="http://schemas.microsoft.com/office/drawing/2014/main" xmlns="" id="{CDC5A430-225F-4942-A067-3AACD2AFDCED}"/>
              </a:ext>
            </a:extLst>
          </p:cNvPr>
          <p:cNvSpPr txBox="1"/>
          <p:nvPr>
            <p:custDataLst>
              <p:tags r:id="rId1"/>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9</a:t>
            </a:r>
          </a:p>
        </p:txBody>
      </p:sp>
    </p:spTree>
    <p:extLst>
      <p:ext uri="{BB962C8B-B14F-4D97-AF65-F5344CB8AC3E}">
        <p14:creationId xmlns:p14="http://schemas.microsoft.com/office/powerpoint/2010/main" val="258232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AFD8D77E-6031-4D3D-99EF-6B816E9C69FF}"/>
              </a:ext>
            </a:extLst>
          </p:cNvPr>
          <p:cNvSpPr txBox="1">
            <a:spLocks/>
          </p:cNvSpPr>
          <p:nvPr>
            <p:custDataLst>
              <p:tags r:id="rId2"/>
            </p:custDataLst>
          </p:nvPr>
        </p:nvSpPr>
        <p:spPr>
          <a:xfrm>
            <a:off x="5688096" y="3276283"/>
            <a:ext cx="3375231" cy="1604958"/>
          </a:xfrm>
          <a:prstGeom prst="rect">
            <a:avLst/>
          </a:prstGeom>
          <a:noFill/>
          <a:ln w="9525" cmpd="sng">
            <a:solidFill>
              <a:srgbClr val="B3B3B3"/>
            </a:solidFill>
          </a:ln>
        </p:spPr>
        <p:txBody>
          <a:bodyPr vert="horz" wrap="square" lIns="73152" tIns="73152" rIns="73152" bIns="73152" rtlCol="0" anchor="t">
            <a:noAutofit/>
          </a:bodyPr>
          <a:lstStyle/>
          <a:p>
            <a:pPr lvl="0">
              <a:spcBef>
                <a:spcPts val="300"/>
              </a:spcBef>
              <a:spcAft>
                <a:spcPts val="300"/>
              </a:spcAft>
              <a:buClr>
                <a:srgbClr val="B3B3B3"/>
              </a:buClr>
            </a:pPr>
            <a:r>
              <a:rPr lang="en-US" sz="1100" b="1" dirty="0">
                <a:solidFill>
                  <a:srgbClr val="4D73A1"/>
                </a:solidFill>
              </a:rPr>
              <a:t>2019YTD: $8 Billion Inflows</a:t>
            </a:r>
            <a:endParaRPr lang="en-US" sz="1100" b="1" dirty="0">
              <a:solidFill>
                <a:schemeClr val="tx2">
                  <a:lumMod val="60000"/>
                  <a:lumOff val="40000"/>
                </a:schemeClr>
              </a:solidFill>
              <a:cs typeface="Arial" pitchFamily="34" charset="0"/>
            </a:endParaRPr>
          </a:p>
        </p:txBody>
      </p:sp>
      <p:graphicFrame>
        <p:nvGraphicFramePr>
          <p:cNvPr id="35" name="Chart 34">
            <a:extLst>
              <a:ext uri="{FF2B5EF4-FFF2-40B4-BE49-F238E27FC236}">
                <a16:creationId xmlns:a16="http://schemas.microsoft.com/office/drawing/2014/main" xmlns="" id="{E4CAFF2D-72D5-455A-A194-38970C2AF4F7}"/>
              </a:ext>
            </a:extLst>
          </p:cNvPr>
          <p:cNvGraphicFramePr/>
          <p:nvPr>
            <p:extLst>
              <p:ext uri="{D42A27DB-BD31-4B8C-83A1-F6EECF244321}">
                <p14:modId xmlns:p14="http://schemas.microsoft.com/office/powerpoint/2010/main" val="3639454676"/>
              </p:ext>
            </p:extLst>
          </p:nvPr>
        </p:nvGraphicFramePr>
        <p:xfrm>
          <a:off x="5688097" y="3265144"/>
          <a:ext cx="3379704" cy="1635668"/>
        </p:xfrm>
        <a:graphic>
          <a:graphicData uri="http://schemas.openxmlformats.org/drawingml/2006/chart">
            <c:chart xmlns:c="http://schemas.openxmlformats.org/drawingml/2006/chart" xmlns:r="http://schemas.openxmlformats.org/officeDocument/2006/relationships" r:id="rId10"/>
          </a:graphicData>
        </a:graphic>
      </p:graphicFrame>
      <p:sp>
        <p:nvSpPr>
          <p:cNvPr id="2" name="Title 1"/>
          <p:cNvSpPr>
            <a:spLocks noGrp="1"/>
          </p:cNvSpPr>
          <p:nvPr>
            <p:ph type="title"/>
          </p:nvPr>
        </p:nvSpPr>
        <p:spPr>
          <a:xfrm>
            <a:off x="92074" y="179387"/>
            <a:ext cx="8975726" cy="246221"/>
          </a:xfrm>
        </p:spPr>
        <p:txBody>
          <a:bodyPr wrap="square">
            <a:spAutoFit/>
          </a:bodyPr>
          <a:lstStyle/>
          <a:p>
            <a:r>
              <a:rPr lang="en-US" dirty="0">
                <a:solidFill>
                  <a:srgbClr val="26547C"/>
                </a:solidFill>
              </a:rPr>
              <a:t>Current Market </a:t>
            </a:r>
            <a:r>
              <a:rPr lang="en-US" dirty="0" err="1">
                <a:solidFill>
                  <a:srgbClr val="26547C"/>
                </a:solidFill>
              </a:rPr>
              <a:t>Technicals</a:t>
            </a:r>
            <a:r>
              <a:rPr lang="en-US" dirty="0">
                <a:solidFill>
                  <a:srgbClr val="26547C"/>
                </a:solidFill>
              </a:rPr>
              <a:t> Indicate Decreasing Rates, a Flat Yield Curve and Limited Supply</a:t>
            </a:r>
          </a:p>
        </p:txBody>
      </p:sp>
      <p:sp>
        <p:nvSpPr>
          <p:cNvPr id="38" name="TextBox 37">
            <a:extLst>
              <a:ext uri="{FF2B5EF4-FFF2-40B4-BE49-F238E27FC236}">
                <a16:creationId xmlns:a16="http://schemas.microsoft.com/office/drawing/2014/main" xmlns="" id="{3255956E-5597-49A5-949D-E566F0FAEF17}"/>
              </a:ext>
            </a:extLst>
          </p:cNvPr>
          <p:cNvSpPr txBox="1"/>
          <p:nvPr>
            <p:custDataLst>
              <p:tags r:id="rId3"/>
            </p:custDataLst>
          </p:nvPr>
        </p:nvSpPr>
        <p:spPr>
          <a:xfrm>
            <a:off x="1332854" y="678792"/>
            <a:ext cx="7725614" cy="2538809"/>
          </a:xfrm>
          <a:prstGeom prst="rect">
            <a:avLst/>
          </a:prstGeom>
          <a:noFill/>
          <a:ln w="9525" cmpd="sng">
            <a:solidFill>
              <a:srgbClr val="B3B3B3"/>
            </a:solidFill>
          </a:ln>
        </p:spPr>
        <p:txBody>
          <a:bodyPr vert="horz" wrap="square" lIns="91440" tIns="45720" rIns="73152" bIns="73152" rtlCol="0" anchor="t">
            <a:noAutofit/>
          </a:bodyPr>
          <a:lstStyle/>
          <a:p>
            <a:pPr lvl="0" algn="just">
              <a:spcBef>
                <a:spcPts val="300"/>
              </a:spcBef>
              <a:spcAft>
                <a:spcPts val="300"/>
              </a:spcAft>
              <a:buClr>
                <a:srgbClr val="B3B3B3"/>
              </a:buClr>
            </a:pPr>
            <a:r>
              <a:rPr lang="en-US" sz="1100" b="1" dirty="0">
                <a:solidFill>
                  <a:srgbClr val="4D73A1"/>
                </a:solidFill>
              </a:rPr>
              <a:t>Rates Have Decreased Significantly Since November – 10-Year MMD Is Down 83bps</a:t>
            </a:r>
          </a:p>
          <a:p>
            <a:pPr lvl="0" algn="just">
              <a:spcBef>
                <a:spcPts val="300"/>
              </a:spcBef>
              <a:spcAft>
                <a:spcPts val="300"/>
              </a:spcAft>
              <a:buClr>
                <a:srgbClr val="B3B3B3"/>
              </a:buClr>
            </a:pPr>
            <a:endParaRPr lang="en-US" sz="1200" b="1" dirty="0">
              <a:solidFill>
                <a:schemeClr val="tx2">
                  <a:lumMod val="60000"/>
                  <a:lumOff val="40000"/>
                </a:schemeClr>
              </a:solidFill>
              <a:cs typeface="Arial" pitchFamily="34" charset="0"/>
            </a:endParaRPr>
          </a:p>
          <a:p>
            <a:pPr lvl="0" algn="just">
              <a:spcBef>
                <a:spcPts val="300"/>
              </a:spcBef>
              <a:spcAft>
                <a:spcPts val="300"/>
              </a:spcAft>
              <a:buClr>
                <a:srgbClr val="B3B3B3"/>
              </a:buClr>
            </a:pPr>
            <a:endParaRPr lang="en-US" sz="1200" b="1" dirty="0">
              <a:solidFill>
                <a:schemeClr val="tx2">
                  <a:lumMod val="60000"/>
                  <a:lumOff val="40000"/>
                </a:schemeClr>
              </a:solidFill>
              <a:cs typeface="Arial" pitchFamily="34" charset="0"/>
            </a:endParaRPr>
          </a:p>
          <a:p>
            <a:pPr lvl="0" algn="just">
              <a:spcBef>
                <a:spcPts val="300"/>
              </a:spcBef>
              <a:spcAft>
                <a:spcPts val="300"/>
              </a:spcAft>
              <a:buClr>
                <a:srgbClr val="B3B3B3"/>
              </a:buClr>
            </a:pPr>
            <a:endParaRPr lang="en-US" sz="1200" b="1" dirty="0">
              <a:solidFill>
                <a:schemeClr val="tx2">
                  <a:lumMod val="60000"/>
                  <a:lumOff val="40000"/>
                </a:schemeClr>
              </a:solidFill>
              <a:cs typeface="Arial" pitchFamily="34" charset="0"/>
            </a:endParaRPr>
          </a:p>
          <a:p>
            <a:pPr lvl="0" algn="just">
              <a:spcBef>
                <a:spcPts val="300"/>
              </a:spcBef>
              <a:spcAft>
                <a:spcPts val="300"/>
              </a:spcAft>
              <a:buClr>
                <a:srgbClr val="B3B3B3"/>
              </a:buClr>
            </a:pPr>
            <a:endParaRPr lang="en-US" sz="1200" b="1" dirty="0">
              <a:solidFill>
                <a:schemeClr val="tx2">
                  <a:lumMod val="60000"/>
                  <a:lumOff val="40000"/>
                </a:schemeClr>
              </a:solidFill>
              <a:cs typeface="Arial" pitchFamily="34" charset="0"/>
            </a:endParaRPr>
          </a:p>
        </p:txBody>
      </p:sp>
      <p:sp>
        <p:nvSpPr>
          <p:cNvPr id="46" name="Rectangle 45">
            <a:extLst>
              <a:ext uri="{FF2B5EF4-FFF2-40B4-BE49-F238E27FC236}">
                <a16:creationId xmlns:a16="http://schemas.microsoft.com/office/drawing/2014/main" xmlns="" id="{ECBC5457-5B79-454D-B3FE-B1F058430013}"/>
              </a:ext>
            </a:extLst>
          </p:cNvPr>
          <p:cNvSpPr/>
          <p:nvPr/>
        </p:nvSpPr>
        <p:spPr>
          <a:xfrm>
            <a:off x="388210" y="684457"/>
            <a:ext cx="865168" cy="2538809"/>
          </a:xfrm>
          <a:prstGeom prst="rect">
            <a:avLst/>
          </a:prstGeom>
          <a:solidFill>
            <a:schemeClr val="tx2">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p>
            <a:pPr algn="ctr"/>
            <a:r>
              <a:rPr lang="en-US" sz="1100" b="1" i="1" dirty="0">
                <a:solidFill>
                  <a:schemeClr val="bg1"/>
                </a:solidFill>
              </a:rPr>
              <a:t>10Y UST falls to its lowest level since December 2017</a:t>
            </a:r>
          </a:p>
        </p:txBody>
      </p:sp>
      <p:sp>
        <p:nvSpPr>
          <p:cNvPr id="47" name="Rectangle 46">
            <a:extLst>
              <a:ext uri="{FF2B5EF4-FFF2-40B4-BE49-F238E27FC236}">
                <a16:creationId xmlns:a16="http://schemas.microsoft.com/office/drawing/2014/main" xmlns="" id="{427C1148-F15A-4A53-BE32-1DB2DDEE7CD3}"/>
              </a:ext>
            </a:extLst>
          </p:cNvPr>
          <p:cNvSpPr/>
          <p:nvPr/>
        </p:nvSpPr>
        <p:spPr>
          <a:xfrm>
            <a:off x="388210" y="4920496"/>
            <a:ext cx="865168" cy="1652135"/>
          </a:xfrm>
          <a:prstGeom prst="rect">
            <a:avLst/>
          </a:prstGeom>
          <a:solidFill>
            <a:schemeClr val="tx2">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defRPr/>
            </a:pPr>
            <a:r>
              <a:rPr lang="en-US" sz="1100" b="1" i="1" dirty="0"/>
              <a:t>Expected redemptions for the year </a:t>
            </a:r>
          </a:p>
          <a:p>
            <a:pPr lvl="0" algn="ctr">
              <a:defRPr/>
            </a:pPr>
            <a:r>
              <a:rPr lang="en-US" sz="1100" b="1" i="1" dirty="0"/>
              <a:t>are highest in the summer months</a:t>
            </a:r>
          </a:p>
        </p:txBody>
      </p:sp>
      <p:sp>
        <p:nvSpPr>
          <p:cNvPr id="17" name="TextBox 16">
            <a:extLst>
              <a:ext uri="{FF2B5EF4-FFF2-40B4-BE49-F238E27FC236}">
                <a16:creationId xmlns:a16="http://schemas.microsoft.com/office/drawing/2014/main" xmlns="" id="{1E248D2D-3083-43ED-AA76-46AD8AE32260}"/>
              </a:ext>
            </a:extLst>
          </p:cNvPr>
          <p:cNvSpPr txBox="1"/>
          <p:nvPr>
            <p:custDataLst>
              <p:tags r:id="rId4"/>
            </p:custDataLst>
          </p:nvPr>
        </p:nvSpPr>
        <p:spPr>
          <a:xfrm>
            <a:off x="1351751" y="3276283"/>
            <a:ext cx="3375231" cy="1604958"/>
          </a:xfrm>
          <a:prstGeom prst="rect">
            <a:avLst/>
          </a:prstGeom>
          <a:noFill/>
          <a:ln w="9525" cmpd="sng">
            <a:solidFill>
              <a:srgbClr val="B3B3B3"/>
            </a:solidFill>
          </a:ln>
        </p:spPr>
        <p:txBody>
          <a:bodyPr vert="horz" wrap="square" lIns="73152" tIns="73152" rIns="73152" bIns="73152" rtlCol="0" anchor="t">
            <a:noAutofit/>
          </a:bodyPr>
          <a:lstStyle/>
          <a:p>
            <a:pPr lvl="0" algn="just">
              <a:spcBef>
                <a:spcPts val="300"/>
              </a:spcBef>
              <a:spcAft>
                <a:spcPts val="300"/>
              </a:spcAft>
              <a:buClr>
                <a:srgbClr val="B3B3B3"/>
              </a:buClr>
            </a:pPr>
            <a:r>
              <a:rPr lang="en-US" sz="1100" b="1" dirty="0">
                <a:solidFill>
                  <a:srgbClr val="4D73A1"/>
                </a:solidFill>
              </a:rPr>
              <a:t>Current Steepness is 115bps</a:t>
            </a:r>
            <a:endParaRPr lang="en-US" sz="1100" b="1" dirty="0">
              <a:solidFill>
                <a:schemeClr val="tx2">
                  <a:lumMod val="60000"/>
                  <a:lumOff val="40000"/>
                </a:schemeClr>
              </a:solidFill>
              <a:cs typeface="Arial" pitchFamily="34" charset="0"/>
            </a:endParaRPr>
          </a:p>
        </p:txBody>
      </p:sp>
      <p:sp>
        <p:nvSpPr>
          <p:cNvPr id="18" name="Rectangle 17">
            <a:extLst>
              <a:ext uri="{FF2B5EF4-FFF2-40B4-BE49-F238E27FC236}">
                <a16:creationId xmlns:a16="http://schemas.microsoft.com/office/drawing/2014/main" xmlns="" id="{F9E2A04C-A1F6-4C7E-861D-D1EB9B098801}"/>
              </a:ext>
            </a:extLst>
          </p:cNvPr>
          <p:cNvSpPr/>
          <p:nvPr/>
        </p:nvSpPr>
        <p:spPr>
          <a:xfrm>
            <a:off x="388210" y="3270251"/>
            <a:ext cx="865168" cy="1614920"/>
          </a:xfrm>
          <a:prstGeom prst="rect">
            <a:avLst/>
          </a:prstGeom>
          <a:solidFill>
            <a:schemeClr val="tx2">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defRPr/>
            </a:pPr>
            <a:r>
              <a:rPr lang="en-US" sz="1100" b="1" i="1" dirty="0"/>
              <a:t>A flat yield curve at historically low rates supports increasing fixed long-term debt</a:t>
            </a:r>
          </a:p>
        </p:txBody>
      </p:sp>
      <p:sp>
        <p:nvSpPr>
          <p:cNvPr id="20" name="Rectangle 19">
            <a:extLst>
              <a:ext uri="{FF2B5EF4-FFF2-40B4-BE49-F238E27FC236}">
                <a16:creationId xmlns:a16="http://schemas.microsoft.com/office/drawing/2014/main" xmlns="" id="{C8CF813D-CDE7-42CE-831D-262AE8AF7F1F}"/>
              </a:ext>
            </a:extLst>
          </p:cNvPr>
          <p:cNvSpPr/>
          <p:nvPr/>
        </p:nvSpPr>
        <p:spPr>
          <a:xfrm>
            <a:off x="4834319" y="3272355"/>
            <a:ext cx="817398" cy="1612816"/>
          </a:xfrm>
          <a:prstGeom prst="rect">
            <a:avLst/>
          </a:prstGeom>
          <a:solidFill>
            <a:schemeClr val="tx2">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defRPr/>
            </a:pPr>
            <a:r>
              <a:rPr lang="en-US" sz="1100" b="1" i="1" dirty="0">
                <a:solidFill>
                  <a:schemeClr val="bg1"/>
                </a:solidFill>
              </a:rPr>
              <a:t>The first two months of 2019 had the most inflows in over 13 years</a:t>
            </a:r>
          </a:p>
        </p:txBody>
      </p:sp>
      <p:sp>
        <p:nvSpPr>
          <p:cNvPr id="22" name="TextBox 21">
            <a:extLst>
              <a:ext uri="{FF2B5EF4-FFF2-40B4-BE49-F238E27FC236}">
                <a16:creationId xmlns:a16="http://schemas.microsoft.com/office/drawing/2014/main" xmlns="" id="{B21F5243-6FD4-4C79-B726-CA7C215EEC78}"/>
              </a:ext>
            </a:extLst>
          </p:cNvPr>
          <p:cNvSpPr txBox="1">
            <a:spLocks/>
          </p:cNvSpPr>
          <p:nvPr>
            <p:custDataLst>
              <p:tags r:id="rId5"/>
            </p:custDataLst>
          </p:nvPr>
        </p:nvSpPr>
        <p:spPr>
          <a:xfrm>
            <a:off x="5688097" y="4929205"/>
            <a:ext cx="3379704" cy="1635668"/>
          </a:xfrm>
          <a:prstGeom prst="rect">
            <a:avLst/>
          </a:prstGeom>
          <a:noFill/>
          <a:ln w="9525" cmpd="sng">
            <a:solidFill>
              <a:srgbClr val="B3B3B3"/>
            </a:solidFill>
          </a:ln>
        </p:spPr>
        <p:txBody>
          <a:bodyPr vert="horz" wrap="square" lIns="73152" tIns="73152" rIns="73152" bIns="73152" rtlCol="0" anchor="t">
            <a:noAutofit/>
          </a:bodyPr>
          <a:lstStyle/>
          <a:p>
            <a:pPr lvl="0">
              <a:spcBef>
                <a:spcPts val="300"/>
              </a:spcBef>
              <a:spcAft>
                <a:spcPts val="300"/>
              </a:spcAft>
              <a:buClr>
                <a:srgbClr val="B3B3B3"/>
              </a:buClr>
            </a:pPr>
            <a:r>
              <a:rPr lang="en-US" sz="1100" b="1" dirty="0">
                <a:solidFill>
                  <a:srgbClr val="4D73A1"/>
                </a:solidFill>
              </a:rPr>
              <a:t>2019YTD: $51 Billion Issuance</a:t>
            </a:r>
            <a:endParaRPr lang="en-US" sz="1100" b="1" dirty="0">
              <a:solidFill>
                <a:schemeClr val="tx2">
                  <a:lumMod val="60000"/>
                  <a:lumOff val="40000"/>
                </a:schemeClr>
              </a:solidFill>
              <a:cs typeface="Arial" pitchFamily="34" charset="0"/>
            </a:endParaRPr>
          </a:p>
        </p:txBody>
      </p:sp>
      <p:sp>
        <p:nvSpPr>
          <p:cNvPr id="23" name="TextBox 22">
            <a:extLst>
              <a:ext uri="{FF2B5EF4-FFF2-40B4-BE49-F238E27FC236}">
                <a16:creationId xmlns:a16="http://schemas.microsoft.com/office/drawing/2014/main" xmlns="" id="{69D4760A-FC1A-49AF-BA68-D78FE4FBD18A}"/>
              </a:ext>
            </a:extLst>
          </p:cNvPr>
          <p:cNvSpPr txBox="1">
            <a:spLocks/>
          </p:cNvSpPr>
          <p:nvPr>
            <p:custDataLst>
              <p:tags r:id="rId6"/>
            </p:custDataLst>
          </p:nvPr>
        </p:nvSpPr>
        <p:spPr>
          <a:xfrm>
            <a:off x="1351751" y="4924425"/>
            <a:ext cx="3375231" cy="1604958"/>
          </a:xfrm>
          <a:prstGeom prst="rect">
            <a:avLst/>
          </a:prstGeom>
          <a:noFill/>
          <a:ln w="9525" cmpd="sng">
            <a:solidFill>
              <a:srgbClr val="B3B3B3"/>
            </a:solidFill>
          </a:ln>
        </p:spPr>
        <p:txBody>
          <a:bodyPr vert="horz" wrap="square" lIns="73152" tIns="73152" rIns="73152" bIns="73152" rtlCol="0" anchor="t">
            <a:noAutofit/>
          </a:bodyPr>
          <a:lstStyle/>
          <a:p>
            <a:pPr lvl="0" algn="just">
              <a:spcBef>
                <a:spcPts val="300"/>
              </a:spcBef>
              <a:spcAft>
                <a:spcPts val="300"/>
              </a:spcAft>
              <a:buClr>
                <a:srgbClr val="B3B3B3"/>
              </a:buClr>
            </a:pPr>
            <a:r>
              <a:rPr lang="en-US" sz="1100" b="1" dirty="0">
                <a:solidFill>
                  <a:srgbClr val="4D73A1"/>
                </a:solidFill>
              </a:rPr>
              <a:t>2019 Bond Redemptions</a:t>
            </a:r>
            <a:endParaRPr lang="en-US" sz="1100" b="1" dirty="0">
              <a:solidFill>
                <a:schemeClr val="tx2">
                  <a:lumMod val="60000"/>
                  <a:lumOff val="40000"/>
                </a:schemeClr>
              </a:solidFill>
              <a:cs typeface="Arial" pitchFamily="34" charset="0"/>
            </a:endParaRPr>
          </a:p>
        </p:txBody>
      </p:sp>
      <p:sp>
        <p:nvSpPr>
          <p:cNvPr id="25" name="Rectangle 24">
            <a:extLst>
              <a:ext uri="{FF2B5EF4-FFF2-40B4-BE49-F238E27FC236}">
                <a16:creationId xmlns:a16="http://schemas.microsoft.com/office/drawing/2014/main" xmlns="" id="{96FF8161-81F2-402C-A00D-5CA57363A630}"/>
              </a:ext>
            </a:extLst>
          </p:cNvPr>
          <p:cNvSpPr/>
          <p:nvPr/>
        </p:nvSpPr>
        <p:spPr>
          <a:xfrm>
            <a:off x="4834319" y="4912738"/>
            <a:ext cx="817398" cy="1652135"/>
          </a:xfrm>
          <a:prstGeom prst="rect">
            <a:avLst/>
          </a:prstGeom>
          <a:solidFill>
            <a:schemeClr val="tx2">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defRPr/>
            </a:pPr>
            <a:r>
              <a:rPr lang="en-US" sz="1100" b="1" i="1" dirty="0">
                <a:solidFill>
                  <a:schemeClr val="bg1"/>
                </a:solidFill>
              </a:rPr>
              <a:t>Municipal issuance through February is up 26% </a:t>
            </a:r>
          </a:p>
          <a:p>
            <a:pPr lvl="0" algn="ctr">
              <a:defRPr/>
            </a:pPr>
            <a:r>
              <a:rPr lang="en-US" sz="1100" b="1" i="1" dirty="0">
                <a:solidFill>
                  <a:schemeClr val="bg1"/>
                </a:solidFill>
              </a:rPr>
              <a:t>compared to the same period in 2018</a:t>
            </a:r>
          </a:p>
        </p:txBody>
      </p:sp>
      <p:graphicFrame>
        <p:nvGraphicFramePr>
          <p:cNvPr id="30" name="Chart 29">
            <a:extLst>
              <a:ext uri="{FF2B5EF4-FFF2-40B4-BE49-F238E27FC236}">
                <a16:creationId xmlns:a16="http://schemas.microsoft.com/office/drawing/2014/main" xmlns="" id="{27AE43C1-1540-4106-8471-CCA7A4CDCC24}"/>
              </a:ext>
            </a:extLst>
          </p:cNvPr>
          <p:cNvGraphicFramePr/>
          <p:nvPr>
            <p:extLst>
              <p:ext uri="{D42A27DB-BD31-4B8C-83A1-F6EECF244321}">
                <p14:modId xmlns:p14="http://schemas.microsoft.com/office/powerpoint/2010/main" val="1127305700"/>
              </p:ext>
            </p:extLst>
          </p:nvPr>
        </p:nvGraphicFramePr>
        <p:xfrm>
          <a:off x="5759054" y="5155380"/>
          <a:ext cx="3299413" cy="142979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Chart 31">
            <a:extLst>
              <a:ext uri="{FF2B5EF4-FFF2-40B4-BE49-F238E27FC236}">
                <a16:creationId xmlns:a16="http://schemas.microsoft.com/office/drawing/2014/main" xmlns="" id="{29938474-F4C6-46B6-B4D9-173E40E2F836}"/>
              </a:ext>
            </a:extLst>
          </p:cNvPr>
          <p:cNvGraphicFramePr>
            <a:graphicFrameLocks/>
          </p:cNvGraphicFramePr>
          <p:nvPr>
            <p:extLst>
              <p:ext uri="{D42A27DB-BD31-4B8C-83A1-F6EECF244321}">
                <p14:modId xmlns:p14="http://schemas.microsoft.com/office/powerpoint/2010/main" val="2419132346"/>
              </p:ext>
            </p:extLst>
          </p:nvPr>
        </p:nvGraphicFramePr>
        <p:xfrm>
          <a:off x="1361180" y="5146805"/>
          <a:ext cx="3365802" cy="139046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6" name="Object 2">
            <a:extLst>
              <a:ext uri="{FF2B5EF4-FFF2-40B4-BE49-F238E27FC236}">
                <a16:creationId xmlns:a16="http://schemas.microsoft.com/office/drawing/2014/main" xmlns="" id="{274CFDBE-57E9-408F-A6AB-5FF7CBCFCE40}"/>
              </a:ext>
            </a:extLst>
          </p:cNvPr>
          <p:cNvGraphicFramePr>
            <a:graphicFrameLocks noChangeAspect="1"/>
          </p:cNvGraphicFramePr>
          <p:nvPr>
            <p:extLst>
              <p:ext uri="{D42A27DB-BD31-4B8C-83A1-F6EECF244321}">
                <p14:modId xmlns:p14="http://schemas.microsoft.com/office/powerpoint/2010/main" val="3789751176"/>
              </p:ext>
            </p:extLst>
          </p:nvPr>
        </p:nvGraphicFramePr>
        <p:xfrm>
          <a:off x="1361520" y="3525230"/>
          <a:ext cx="3365462" cy="137532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9" name="Chart 38">
            <a:extLst>
              <a:ext uri="{FF2B5EF4-FFF2-40B4-BE49-F238E27FC236}">
                <a16:creationId xmlns:a16="http://schemas.microsoft.com/office/drawing/2014/main" xmlns="" id="{9ADBF661-3C13-4C9B-806C-DAF6FF715639}"/>
              </a:ext>
            </a:extLst>
          </p:cNvPr>
          <p:cNvGraphicFramePr/>
          <p:nvPr>
            <p:extLst>
              <p:ext uri="{D42A27DB-BD31-4B8C-83A1-F6EECF244321}">
                <p14:modId xmlns:p14="http://schemas.microsoft.com/office/powerpoint/2010/main" val="212877988"/>
              </p:ext>
            </p:extLst>
          </p:nvPr>
        </p:nvGraphicFramePr>
        <p:xfrm>
          <a:off x="1332855" y="931865"/>
          <a:ext cx="7730278" cy="231308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Table 40">
            <a:extLst>
              <a:ext uri="{FF2B5EF4-FFF2-40B4-BE49-F238E27FC236}">
                <a16:creationId xmlns:a16="http://schemas.microsoft.com/office/drawing/2014/main" xmlns="" id="{450D1481-926E-41B7-AD71-575BC214D9DB}"/>
              </a:ext>
            </a:extLst>
          </p:cNvPr>
          <p:cNvGraphicFramePr>
            <a:graphicFrameLocks noGrp="1"/>
          </p:cNvGraphicFramePr>
          <p:nvPr>
            <p:extLst>
              <p:ext uri="{D42A27DB-BD31-4B8C-83A1-F6EECF244321}">
                <p14:modId xmlns:p14="http://schemas.microsoft.com/office/powerpoint/2010/main" val="1841582741"/>
              </p:ext>
            </p:extLst>
          </p:nvPr>
        </p:nvGraphicFramePr>
        <p:xfrm>
          <a:off x="1900979" y="2088407"/>
          <a:ext cx="1496167" cy="640080"/>
        </p:xfrm>
        <a:graphic>
          <a:graphicData uri="http://schemas.openxmlformats.org/drawingml/2006/table">
            <a:tbl>
              <a:tblPr firstRow="1" bandRow="1">
                <a:tableStyleId>{5C22544A-7EE6-4342-B048-85BDC9FD1C3A}</a:tableStyleId>
              </a:tblPr>
              <a:tblGrid>
                <a:gridCol w="450096">
                  <a:extLst>
                    <a:ext uri="{9D8B030D-6E8A-4147-A177-3AD203B41FA5}">
                      <a16:colId xmlns:a16="http://schemas.microsoft.com/office/drawing/2014/main" xmlns="" val="2748078709"/>
                    </a:ext>
                  </a:extLst>
                </a:gridCol>
                <a:gridCol w="329489">
                  <a:extLst>
                    <a:ext uri="{9D8B030D-6E8A-4147-A177-3AD203B41FA5}">
                      <a16:colId xmlns:a16="http://schemas.microsoft.com/office/drawing/2014/main" xmlns="" val="441438446"/>
                    </a:ext>
                  </a:extLst>
                </a:gridCol>
                <a:gridCol w="329489">
                  <a:extLst>
                    <a:ext uri="{9D8B030D-6E8A-4147-A177-3AD203B41FA5}">
                      <a16:colId xmlns:a16="http://schemas.microsoft.com/office/drawing/2014/main" xmlns="" val="2372654389"/>
                    </a:ext>
                  </a:extLst>
                </a:gridCol>
                <a:gridCol w="387093">
                  <a:extLst>
                    <a:ext uri="{9D8B030D-6E8A-4147-A177-3AD203B41FA5}">
                      <a16:colId xmlns:a16="http://schemas.microsoft.com/office/drawing/2014/main" xmlns="" val="2417798638"/>
                    </a:ext>
                  </a:extLst>
                </a:gridCol>
              </a:tblGrid>
              <a:tr h="0">
                <a:tc>
                  <a:txBody>
                    <a:bodyPr/>
                    <a:lstStyle/>
                    <a:p>
                      <a:endParaRPr lang="en-US" sz="600" dirty="0"/>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a:r>
                        <a:rPr lang="en-US" sz="600" dirty="0"/>
                        <a:t>11/1/18</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a:r>
                        <a:rPr lang="en-US" sz="600" dirty="0"/>
                        <a:t>3/22/19</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a:r>
                        <a:rPr lang="en-US" sz="600" dirty="0"/>
                        <a:t>Change</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16986575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t>10Y MMD</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600" dirty="0"/>
                        <a:t>2.75%</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dirty="0"/>
                        <a:t>1.92%</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b="1" dirty="0">
                          <a:solidFill>
                            <a:srgbClr val="00682F"/>
                          </a:solidFill>
                        </a:rPr>
                        <a:t>(83 bps)</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88856122"/>
                  </a:ext>
                </a:extLst>
              </a:tr>
              <a:tr h="0">
                <a:tc>
                  <a:txBody>
                    <a:bodyPr/>
                    <a:lstStyle/>
                    <a:p>
                      <a:r>
                        <a:rPr lang="en-US" sz="600" b="1" dirty="0"/>
                        <a:t>10Y UST</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600" dirty="0"/>
                        <a:t>3.13%</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dirty="0"/>
                        <a:t>2.44%</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b="1" dirty="0">
                          <a:solidFill>
                            <a:srgbClr val="00682F"/>
                          </a:solidFill>
                        </a:rPr>
                        <a:t>(69 </a:t>
                      </a:r>
                      <a:r>
                        <a:rPr lang="en-US" sz="600" b="1" baseline="0" dirty="0">
                          <a:solidFill>
                            <a:srgbClr val="00682F"/>
                          </a:solidFill>
                        </a:rPr>
                        <a:t>bps)</a:t>
                      </a:r>
                      <a:endParaRPr lang="en-US" sz="600" b="1" dirty="0">
                        <a:solidFill>
                          <a:srgbClr val="00682F"/>
                        </a:solidFill>
                      </a:endParaRP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73014503"/>
                  </a:ext>
                </a:extLst>
              </a:tr>
              <a:tr h="0">
                <a:tc>
                  <a:txBody>
                    <a:bodyPr/>
                    <a:lstStyle/>
                    <a:p>
                      <a:r>
                        <a:rPr lang="en-US" sz="600" b="1" dirty="0"/>
                        <a:t>30Y MMD</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600" dirty="0"/>
                        <a:t>3.40%</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dirty="0"/>
                        <a:t>2.67%</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b="1" dirty="0">
                          <a:solidFill>
                            <a:srgbClr val="00682F"/>
                          </a:solidFill>
                        </a:rPr>
                        <a:t>(73</a:t>
                      </a:r>
                      <a:r>
                        <a:rPr lang="en-US" sz="600" b="1" baseline="0" dirty="0">
                          <a:solidFill>
                            <a:srgbClr val="00682F"/>
                          </a:solidFill>
                        </a:rPr>
                        <a:t> bps)</a:t>
                      </a:r>
                      <a:endParaRPr lang="en-US" sz="600" b="1" dirty="0">
                        <a:solidFill>
                          <a:srgbClr val="00682F"/>
                        </a:solidFill>
                      </a:endParaRP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41303917"/>
                  </a:ext>
                </a:extLst>
              </a:tr>
              <a:tr h="0">
                <a:tc>
                  <a:txBody>
                    <a:bodyPr/>
                    <a:lstStyle/>
                    <a:p>
                      <a:r>
                        <a:rPr lang="en-US" sz="600" b="1" dirty="0"/>
                        <a:t>30Y</a:t>
                      </a:r>
                      <a:r>
                        <a:rPr lang="en-US" sz="600" b="1" baseline="0" dirty="0"/>
                        <a:t> UST</a:t>
                      </a:r>
                      <a:endParaRPr lang="en-US" sz="600" b="1" dirty="0"/>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600" dirty="0"/>
                        <a:t>3.38%</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dirty="0"/>
                        <a:t>2.88%</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600" b="1" dirty="0">
                          <a:solidFill>
                            <a:srgbClr val="00682F"/>
                          </a:solidFill>
                        </a:rPr>
                        <a:t>(50 bps)</a:t>
                      </a:r>
                    </a:p>
                  </a:txBody>
                  <a:tcPr marL="18288" marR="18288" marT="18288" marB="1828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765946847"/>
                  </a:ext>
                </a:extLst>
              </a:tr>
            </a:tbl>
          </a:graphicData>
        </a:graphic>
      </p:graphicFrame>
      <p:sp>
        <p:nvSpPr>
          <p:cNvPr id="42" name="TextBox 41">
            <a:extLst>
              <a:ext uri="{FF2B5EF4-FFF2-40B4-BE49-F238E27FC236}">
                <a16:creationId xmlns:a16="http://schemas.microsoft.com/office/drawing/2014/main" xmlns="" id="{EFE5114F-2208-4DE8-A0EA-21F9A9D3B020}"/>
              </a:ext>
            </a:extLst>
          </p:cNvPr>
          <p:cNvSpPr txBox="1"/>
          <p:nvPr/>
        </p:nvSpPr>
        <p:spPr>
          <a:xfrm>
            <a:off x="18918" y="6590532"/>
            <a:ext cx="3033101" cy="1846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white">
                    <a:lumMod val="50000"/>
                  </a:prstClr>
                </a:solidFill>
                <a:effectLst/>
                <a:uLnTx/>
                <a:uFillTx/>
                <a:latin typeface="Trade Gothic LT Com"/>
                <a:ea typeface="+mn-ea"/>
                <a:cs typeface="Calibri" panose="020F0502020204030204" pitchFamily="34" charset="0"/>
              </a:rPr>
              <a:t>Note: Market conditions as of 3/25/2019.</a:t>
            </a:r>
          </a:p>
        </p:txBody>
      </p:sp>
      <p:sp>
        <p:nvSpPr>
          <p:cNvPr id="7" name="TextBox 6">
            <a:extLst>
              <a:ext uri="{FF2B5EF4-FFF2-40B4-BE49-F238E27FC236}">
                <a16:creationId xmlns:a16="http://schemas.microsoft.com/office/drawing/2014/main" xmlns="" id="{1CC5071C-B92A-4AE3-A5A1-3548E5CC5BC0}"/>
              </a:ext>
            </a:extLst>
          </p:cNvPr>
          <p:cNvSpPr txBox="1"/>
          <p:nvPr>
            <p:custDataLst>
              <p:tags r:id="rId7"/>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1</a:t>
            </a:r>
          </a:p>
        </p:txBody>
      </p:sp>
    </p:spTree>
    <p:custDataLst>
      <p:tags r:id="rId1"/>
    </p:custDataLst>
    <p:extLst>
      <p:ext uri="{BB962C8B-B14F-4D97-AF65-F5344CB8AC3E}">
        <p14:creationId xmlns:p14="http://schemas.microsoft.com/office/powerpoint/2010/main" val="2065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xmlns="" id="{93009C38-CFFE-404E-973C-438353A289C3}"/>
              </a:ext>
            </a:extLst>
          </p:cNvPr>
          <p:cNvGraphicFramePr/>
          <p:nvPr>
            <p:extLst/>
          </p:nvPr>
        </p:nvGraphicFramePr>
        <p:xfrm>
          <a:off x="1135781" y="846747"/>
          <a:ext cx="6640482" cy="422836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1325881" y="1107418"/>
            <a:ext cx="6492240" cy="3891956"/>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Trade Gothic LT Com"/>
              <a:ea typeface="+mn-ea"/>
              <a:cs typeface="+mn-cs"/>
            </a:endParaRPr>
          </a:p>
        </p:txBody>
      </p:sp>
      <p:sp>
        <p:nvSpPr>
          <p:cNvPr id="2" name="Title 1"/>
          <p:cNvSpPr>
            <a:spLocks noGrp="1"/>
          </p:cNvSpPr>
          <p:nvPr>
            <p:ph type="title"/>
          </p:nvPr>
        </p:nvSpPr>
        <p:spPr>
          <a:xfrm>
            <a:off x="92074" y="179387"/>
            <a:ext cx="7470648" cy="246220"/>
          </a:xfrm>
        </p:spPr>
        <p:txBody>
          <a:bodyPr>
            <a:spAutoFit/>
          </a:bodyPr>
          <a:lstStyle/>
          <a:p>
            <a:r>
              <a:rPr lang="en-US" dirty="0">
                <a:solidFill>
                  <a:srgbClr val="26547C"/>
                </a:solidFill>
              </a:rPr>
              <a:t>The Market Is Not Pricing in Any Rate Hikes This Year</a:t>
            </a:r>
          </a:p>
        </p:txBody>
      </p:sp>
      <p:sp>
        <p:nvSpPr>
          <p:cNvPr id="37" name="TextBox 36"/>
          <p:cNvSpPr txBox="1"/>
          <p:nvPr/>
        </p:nvSpPr>
        <p:spPr>
          <a:xfrm>
            <a:off x="1242166" y="6429291"/>
            <a:ext cx="3033101" cy="1846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white">
                    <a:lumMod val="50000"/>
                  </a:prstClr>
                </a:solidFill>
                <a:effectLst/>
                <a:uLnTx/>
                <a:uFillTx/>
                <a:latin typeface="Trade Gothic LT Com"/>
                <a:ea typeface="+mn-ea"/>
                <a:cs typeface="Calibri" panose="020F0502020204030204" pitchFamily="34" charset="0"/>
              </a:rPr>
              <a:t>Source: Bloomberg as of </a:t>
            </a:r>
            <a:r>
              <a:rPr kumimoji="0" lang="en-US" sz="600" b="0" i="0" u="none" strike="noStrike" kern="1200" cap="none" spc="0" normalizeH="0" baseline="0" dirty="0">
                <a:ln>
                  <a:noFill/>
                </a:ln>
                <a:solidFill>
                  <a:prstClr val="white">
                    <a:lumMod val="50000"/>
                  </a:prstClr>
                </a:solidFill>
                <a:effectLst/>
                <a:uLnTx/>
                <a:uFillTx/>
                <a:latin typeface="Trade Gothic LT Com"/>
                <a:ea typeface="+mn-ea"/>
                <a:cs typeface="Calibri" panose="020F0502020204030204" pitchFamily="34" charset="0"/>
              </a:rPr>
              <a:t>3</a:t>
            </a:r>
            <a:r>
              <a:rPr lang="en-US" sz="600" noProof="0" dirty="0">
                <a:solidFill>
                  <a:prstClr val="white">
                    <a:lumMod val="50000"/>
                  </a:prstClr>
                </a:solidFill>
                <a:latin typeface="Trade Gothic LT Com"/>
                <a:cs typeface="Calibri" panose="020F0502020204030204" pitchFamily="34" charset="0"/>
              </a:rPr>
              <a:t>/25/2019</a:t>
            </a:r>
            <a:endParaRPr kumimoji="0" lang="en-US" sz="600" b="0" i="0" u="none" strike="noStrike" kern="1200" cap="none" spc="0" normalizeH="0" baseline="0" noProof="0" dirty="0">
              <a:ln>
                <a:noFill/>
              </a:ln>
              <a:solidFill>
                <a:prstClr val="white">
                  <a:lumMod val="50000"/>
                </a:prstClr>
              </a:solidFill>
              <a:effectLst/>
              <a:uLnTx/>
              <a:uFillTx/>
              <a:latin typeface="Trade Gothic LT Com"/>
              <a:ea typeface="+mn-ea"/>
              <a:cs typeface="Calibri" panose="020F0502020204030204" pitchFamily="34" charset="0"/>
            </a:endParaRPr>
          </a:p>
        </p:txBody>
      </p:sp>
      <p:graphicFrame>
        <p:nvGraphicFramePr>
          <p:cNvPr id="12" name="Table 11"/>
          <p:cNvGraphicFramePr>
            <a:graphicFrameLocks noGrp="1"/>
          </p:cNvGraphicFramePr>
          <p:nvPr>
            <p:extLst/>
          </p:nvPr>
        </p:nvGraphicFramePr>
        <p:xfrm>
          <a:off x="1325880" y="5384411"/>
          <a:ext cx="6492240" cy="1060997"/>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xmlns="" val="20000"/>
                    </a:ext>
                  </a:extLst>
                </a:gridCol>
                <a:gridCol w="1005840">
                  <a:extLst>
                    <a:ext uri="{9D8B030D-6E8A-4147-A177-3AD203B41FA5}">
                      <a16:colId xmlns:a16="http://schemas.microsoft.com/office/drawing/2014/main" xmlns="" val="20001"/>
                    </a:ext>
                  </a:extLst>
                </a:gridCol>
                <a:gridCol w="1005840">
                  <a:extLst>
                    <a:ext uri="{9D8B030D-6E8A-4147-A177-3AD203B41FA5}">
                      <a16:colId xmlns:a16="http://schemas.microsoft.com/office/drawing/2014/main" xmlns="" val="20002"/>
                    </a:ext>
                  </a:extLst>
                </a:gridCol>
                <a:gridCol w="1005840">
                  <a:extLst>
                    <a:ext uri="{9D8B030D-6E8A-4147-A177-3AD203B41FA5}">
                      <a16:colId xmlns:a16="http://schemas.microsoft.com/office/drawing/2014/main" xmlns="" val="20003"/>
                    </a:ext>
                  </a:extLst>
                </a:gridCol>
                <a:gridCol w="1005840">
                  <a:extLst>
                    <a:ext uri="{9D8B030D-6E8A-4147-A177-3AD203B41FA5}">
                      <a16:colId xmlns:a16="http://schemas.microsoft.com/office/drawing/2014/main" xmlns="" val="20004"/>
                    </a:ext>
                  </a:extLst>
                </a:gridCol>
                <a:gridCol w="1005840">
                  <a:extLst>
                    <a:ext uri="{9D8B030D-6E8A-4147-A177-3AD203B41FA5}">
                      <a16:colId xmlns:a16="http://schemas.microsoft.com/office/drawing/2014/main" xmlns="" val="20005"/>
                    </a:ext>
                  </a:extLst>
                </a:gridCol>
              </a:tblGrid>
              <a:tr h="151571">
                <a:tc>
                  <a:txBody>
                    <a:bodyPr/>
                    <a:lstStyle/>
                    <a:p>
                      <a:pPr algn="l" fontAlgn="b"/>
                      <a:r>
                        <a:rPr lang="en-US" sz="900" b="1" i="0" u="none" strike="noStrike" dirty="0">
                          <a:solidFill>
                            <a:schemeClr val="bg1"/>
                          </a:solidFill>
                          <a:effectLst/>
                          <a:latin typeface="Trade Gothic LT Com"/>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73A1"/>
                    </a:solidFill>
                  </a:tcPr>
                </a:tc>
                <a:tc>
                  <a:txBody>
                    <a:bodyPr/>
                    <a:lstStyle/>
                    <a:p>
                      <a:pPr algn="ctr" fontAlgn="b"/>
                      <a:r>
                        <a:rPr lang="en-US" sz="900" b="1" i="0" u="none" strike="noStrike" dirty="0">
                          <a:solidFill>
                            <a:schemeClr val="bg1"/>
                          </a:solidFill>
                          <a:effectLst/>
                          <a:latin typeface="Trade Gothic LT Com"/>
                        </a:rPr>
                        <a:t>Q1 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73A1"/>
                    </a:solidFill>
                  </a:tcPr>
                </a:tc>
                <a:tc>
                  <a:txBody>
                    <a:bodyPr/>
                    <a:lstStyle/>
                    <a:p>
                      <a:pPr algn="ctr" fontAlgn="b"/>
                      <a:r>
                        <a:rPr lang="en-US" sz="900" b="1" i="0" u="none" strike="noStrike" dirty="0">
                          <a:solidFill>
                            <a:schemeClr val="bg1"/>
                          </a:solidFill>
                          <a:effectLst/>
                          <a:latin typeface="Trade Gothic LT Com"/>
                        </a:rPr>
                        <a:t>Q2 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73A1"/>
                    </a:solidFill>
                  </a:tcPr>
                </a:tc>
                <a:tc>
                  <a:txBody>
                    <a:bodyPr/>
                    <a:lstStyle/>
                    <a:p>
                      <a:pPr algn="ctr" fontAlgn="b"/>
                      <a:r>
                        <a:rPr lang="en-US" sz="900" b="1" i="0" u="none" strike="noStrike" dirty="0">
                          <a:solidFill>
                            <a:schemeClr val="bg1"/>
                          </a:solidFill>
                          <a:effectLst/>
                          <a:latin typeface="Trade Gothic LT Com"/>
                        </a:rPr>
                        <a:t>Q3 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73A1"/>
                    </a:solidFill>
                  </a:tcPr>
                </a:tc>
                <a:tc>
                  <a:txBody>
                    <a:bodyPr/>
                    <a:lstStyle/>
                    <a:p>
                      <a:pPr algn="ctr" fontAlgn="b"/>
                      <a:r>
                        <a:rPr lang="en-US" sz="900" b="1" i="0" u="none" strike="noStrike" dirty="0">
                          <a:solidFill>
                            <a:schemeClr val="bg1"/>
                          </a:solidFill>
                          <a:effectLst/>
                          <a:latin typeface="Trade Gothic LT Com"/>
                        </a:rPr>
                        <a:t>Q4 2019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73A1"/>
                    </a:solidFill>
                  </a:tcPr>
                </a:tc>
                <a:tc>
                  <a:txBody>
                    <a:bodyPr/>
                    <a:lstStyle/>
                    <a:p>
                      <a:pPr algn="ctr" fontAlgn="b"/>
                      <a:r>
                        <a:rPr lang="en-US" sz="900" b="1" i="0" u="none" strike="noStrike" dirty="0">
                          <a:solidFill>
                            <a:schemeClr val="bg1"/>
                          </a:solidFill>
                          <a:effectLst/>
                          <a:latin typeface="Trade Gothic LT Com"/>
                        </a:rPr>
                        <a:t>Q1 2020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D73A1"/>
                    </a:solidFill>
                  </a:tcPr>
                </a:tc>
                <a:extLst>
                  <a:ext uri="{0D108BD9-81ED-4DB2-BD59-A6C34878D82A}">
                    <a16:rowId xmlns:a16="http://schemas.microsoft.com/office/drawing/2014/main" xmlns="" val="10001"/>
                  </a:ext>
                </a:extLst>
              </a:tr>
              <a:tr h="151571">
                <a:tc>
                  <a:txBody>
                    <a:bodyPr/>
                    <a:lstStyle/>
                    <a:p>
                      <a:pPr algn="l" fontAlgn="b"/>
                      <a:r>
                        <a:rPr lang="en-US" sz="900" b="1" i="0" u="none" strike="noStrike" dirty="0">
                          <a:solidFill>
                            <a:schemeClr val="tx1"/>
                          </a:solidFill>
                          <a:effectLst/>
                          <a:latin typeface="Trade Gothic LT Com"/>
                        </a:rPr>
                        <a:t>Fed Funds Target Rate</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fontAlgn="b"/>
                      <a:r>
                        <a:rPr lang="en-US" sz="900" b="0" i="0" u="none" strike="noStrike" dirty="0">
                          <a:solidFill>
                            <a:srgbClr val="000000"/>
                          </a:solidFill>
                          <a:effectLst/>
                          <a:latin typeface="Trade Gothic LT Com"/>
                        </a:rPr>
                        <a:t>2.50%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51571">
                <a:tc>
                  <a:txBody>
                    <a:bodyPr/>
                    <a:lstStyle/>
                    <a:p>
                      <a:pPr algn="l" fontAlgn="b"/>
                      <a:r>
                        <a:rPr lang="en-US" sz="900" b="1" i="0" u="none" strike="noStrike" dirty="0">
                          <a:solidFill>
                            <a:schemeClr val="tx1"/>
                          </a:solidFill>
                          <a:effectLst/>
                          <a:latin typeface="Trade Gothic LT Com"/>
                        </a:rPr>
                        <a:t>3-Month Libor</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fontAlgn="b"/>
                      <a:r>
                        <a:rPr lang="en-US" sz="900" b="0" i="0" u="none" strike="noStrike" dirty="0">
                          <a:solidFill>
                            <a:srgbClr val="000000"/>
                          </a:solidFill>
                          <a:effectLst/>
                          <a:latin typeface="Trade Gothic LT Com"/>
                        </a:rPr>
                        <a:t>2.62%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51571">
                <a:tc>
                  <a:txBody>
                    <a:bodyPr/>
                    <a:lstStyle/>
                    <a:p>
                      <a:pPr algn="l" fontAlgn="b"/>
                      <a:r>
                        <a:rPr lang="en-US" sz="900" b="1" i="0" u="none" strike="noStrike" dirty="0">
                          <a:solidFill>
                            <a:schemeClr val="tx1"/>
                          </a:solidFill>
                          <a:effectLst/>
                          <a:latin typeface="Trade Gothic LT Com"/>
                        </a:rPr>
                        <a:t>2-Year UST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fontAlgn="b"/>
                      <a:r>
                        <a:rPr lang="en-US" sz="900" b="0" i="0" u="none" strike="noStrike" dirty="0">
                          <a:solidFill>
                            <a:srgbClr val="000000"/>
                          </a:solidFill>
                          <a:effectLst/>
                          <a:latin typeface="Trade Gothic LT Com"/>
                        </a:rPr>
                        <a:t>2.54%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51571">
                <a:tc>
                  <a:txBody>
                    <a:bodyPr/>
                    <a:lstStyle/>
                    <a:p>
                      <a:pPr algn="l" fontAlgn="b"/>
                      <a:r>
                        <a:rPr lang="en-US" sz="900" b="1" i="0" u="none" strike="noStrike" dirty="0">
                          <a:solidFill>
                            <a:schemeClr val="tx1"/>
                          </a:solidFill>
                          <a:effectLst/>
                          <a:latin typeface="Trade Gothic LT Com"/>
                        </a:rPr>
                        <a:t>10-Year UST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fontAlgn="b"/>
                      <a:r>
                        <a:rPr lang="en-US" sz="900" b="0" i="0" u="none" strike="noStrike" dirty="0">
                          <a:solidFill>
                            <a:srgbClr val="000000"/>
                          </a:solidFill>
                          <a:effectLst/>
                          <a:latin typeface="Trade Gothic LT Com"/>
                        </a:rPr>
                        <a:t>2.73%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2.98%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51571">
                <a:tc>
                  <a:txBody>
                    <a:bodyPr/>
                    <a:lstStyle/>
                    <a:p>
                      <a:pPr algn="l" fontAlgn="b"/>
                      <a:r>
                        <a:rPr lang="en-US" sz="900" b="1" i="0" u="none" strike="noStrike" dirty="0">
                          <a:solidFill>
                            <a:schemeClr val="tx1"/>
                          </a:solidFill>
                          <a:effectLst/>
                          <a:latin typeface="Trade Gothic LT Com"/>
                        </a:rPr>
                        <a:t>30-Year UST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fontAlgn="b"/>
                      <a:r>
                        <a:rPr lang="en-US" sz="900" b="0" i="0" u="none" strike="noStrike" dirty="0">
                          <a:solidFill>
                            <a:srgbClr val="000000"/>
                          </a:solidFill>
                          <a:effectLst/>
                          <a:latin typeface="Trade Gothic LT Com"/>
                        </a:rPr>
                        <a:t>3.07%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3.17%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3.24%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3.29%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ade Gothic LT Com"/>
                        </a:rPr>
                        <a:t>3.33%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51571">
                <a:tc>
                  <a:txBody>
                    <a:bodyPr/>
                    <a:lstStyle/>
                    <a:p>
                      <a:pPr algn="l" fontAlgn="b"/>
                      <a:r>
                        <a:rPr lang="en-US" sz="900" b="1" i="0" u="none" strike="noStrike" dirty="0">
                          <a:solidFill>
                            <a:schemeClr val="tx1"/>
                          </a:solidFill>
                          <a:effectLst/>
                          <a:latin typeface="Trade Gothic LT Com"/>
                        </a:rPr>
                        <a:t>Steepness (30Y less 2Y)</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5D5"/>
                    </a:solidFill>
                  </a:tcPr>
                </a:tc>
                <a:tc>
                  <a:txBody>
                    <a:bodyPr/>
                    <a:lstStyle/>
                    <a:p>
                      <a:pPr algn="ctr" rtl="0" fontAlgn="b"/>
                      <a:r>
                        <a:rPr lang="en-US" sz="900" b="1" i="0" u="none" strike="noStrike" dirty="0">
                          <a:solidFill>
                            <a:srgbClr val="000000"/>
                          </a:solidFill>
                          <a:effectLst/>
                          <a:latin typeface="Trade Gothic LT Com"/>
                        </a:rPr>
                        <a:t>45 bps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5D5"/>
                    </a:solidFill>
                  </a:tcPr>
                </a:tc>
                <a:tc>
                  <a:txBody>
                    <a:bodyPr/>
                    <a:lstStyle/>
                    <a:p>
                      <a:pPr algn="ctr" rtl="0" fontAlgn="b"/>
                      <a:r>
                        <a:rPr lang="en-US" sz="900" b="1" i="0" u="none" strike="noStrike" dirty="0">
                          <a:solidFill>
                            <a:srgbClr val="000000"/>
                          </a:solidFill>
                          <a:effectLst/>
                          <a:latin typeface="Trade Gothic LT Com"/>
                        </a:rPr>
                        <a:t>47 bps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5D5"/>
                    </a:solidFill>
                  </a:tcPr>
                </a:tc>
                <a:tc>
                  <a:txBody>
                    <a:bodyPr/>
                    <a:lstStyle/>
                    <a:p>
                      <a:pPr algn="ctr" rtl="0" fontAlgn="b"/>
                      <a:r>
                        <a:rPr lang="en-US" sz="900" b="1" i="0" u="none" strike="noStrike" dirty="0">
                          <a:solidFill>
                            <a:srgbClr val="000000"/>
                          </a:solidFill>
                          <a:effectLst/>
                          <a:latin typeface="Trade Gothic LT Com"/>
                        </a:rPr>
                        <a:t>45 bps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5D5"/>
                    </a:solidFill>
                  </a:tcPr>
                </a:tc>
                <a:tc>
                  <a:txBody>
                    <a:bodyPr/>
                    <a:lstStyle/>
                    <a:p>
                      <a:pPr algn="ctr" rtl="0" fontAlgn="b"/>
                      <a:r>
                        <a:rPr lang="en-US" sz="900" b="1" i="0" u="none" strike="noStrike" dirty="0">
                          <a:solidFill>
                            <a:srgbClr val="000000"/>
                          </a:solidFill>
                          <a:effectLst/>
                          <a:latin typeface="Trade Gothic LT Com"/>
                        </a:rPr>
                        <a:t>43 bps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5D5"/>
                    </a:solidFill>
                  </a:tcPr>
                </a:tc>
                <a:tc>
                  <a:txBody>
                    <a:bodyPr/>
                    <a:lstStyle/>
                    <a:p>
                      <a:pPr algn="ctr" rtl="0" fontAlgn="b"/>
                      <a:r>
                        <a:rPr lang="en-US" sz="900" b="1" i="0" u="none" strike="noStrike" dirty="0">
                          <a:solidFill>
                            <a:srgbClr val="000000"/>
                          </a:solidFill>
                          <a:effectLst/>
                          <a:latin typeface="Trade Gothic LT Com"/>
                        </a:rPr>
                        <a:t>43 bps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5D5"/>
                    </a:solidFill>
                  </a:tcPr>
                </a:tc>
                <a:extLst>
                  <a:ext uri="{0D108BD9-81ED-4DB2-BD59-A6C34878D82A}">
                    <a16:rowId xmlns:a16="http://schemas.microsoft.com/office/drawing/2014/main" xmlns="" val="10007"/>
                  </a:ext>
                </a:extLst>
              </a:tr>
            </a:tbl>
          </a:graphicData>
        </a:graphic>
      </p:graphicFrame>
      <p:sp>
        <p:nvSpPr>
          <p:cNvPr id="17" name="AutoShape 11"/>
          <p:cNvSpPr>
            <a:spLocks noChangeArrowheads="1"/>
          </p:cNvSpPr>
          <p:nvPr/>
        </p:nvSpPr>
        <p:spPr bwMode="auto">
          <a:xfrm>
            <a:off x="1325880" y="849655"/>
            <a:ext cx="6492239" cy="253916"/>
          </a:xfrm>
          <a:prstGeom prst="roundRect">
            <a:avLst>
              <a:gd name="adj" fmla="val 0"/>
            </a:avLst>
          </a:prstGeom>
          <a:solidFill>
            <a:schemeClr val="bg1">
              <a:lumMod val="95000"/>
            </a:schemeClr>
          </a:solidFill>
          <a:ln>
            <a:solidFill>
              <a:schemeClr val="bg1">
                <a:lumMod val="75000"/>
              </a:schemeClr>
            </a:solidFill>
          </a:ln>
          <a:effectLst>
            <a:outerShdw blurRad="40000" dist="23000" sx="1000" sy="1000" rotWithShape="0">
              <a:srgbClr val="000000"/>
            </a:outerShdw>
          </a:effectLst>
        </p:spPr>
        <p:style>
          <a:lnRef idx="1">
            <a:schemeClr val="accent2"/>
          </a:lnRef>
          <a:fillRef idx="3">
            <a:schemeClr val="accent2"/>
          </a:fillRef>
          <a:effectRef idx="2">
            <a:schemeClr val="accent2"/>
          </a:effectRef>
          <a:fontRef idx="minor">
            <a:schemeClr val="lt1"/>
          </a:fontRef>
        </p:style>
        <p:txBody>
          <a:bodyPr wrap="square" lIns="45720" tIns="45720" rIns="4572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6547C"/>
                </a:solidFill>
                <a:effectLst/>
                <a:uLnTx/>
                <a:uFillTx/>
                <a:latin typeface="Trade Gothic LT Com"/>
                <a:ea typeface="+mn-ea"/>
                <a:cs typeface="Calibri" panose="020F0502020204030204" pitchFamily="34" charset="0"/>
              </a:rPr>
              <a:t>The consensus on Wall Street</a:t>
            </a:r>
            <a:r>
              <a:rPr kumimoji="0" lang="en-US" sz="1050" b="1" i="0" u="none" strike="noStrike" kern="1200" cap="none" spc="0" normalizeH="0" noProof="0" dirty="0">
                <a:ln>
                  <a:noFill/>
                </a:ln>
                <a:solidFill>
                  <a:srgbClr val="26547C"/>
                </a:solidFill>
                <a:effectLst/>
                <a:uLnTx/>
                <a:uFillTx/>
                <a:latin typeface="Trade Gothic LT Com"/>
                <a:ea typeface="+mn-ea"/>
                <a:cs typeface="Calibri" panose="020F0502020204030204" pitchFamily="34" charset="0"/>
              </a:rPr>
              <a:t> is that </a:t>
            </a:r>
            <a:r>
              <a:rPr kumimoji="0" lang="en-US" sz="1050" b="1" i="0" u="none" strike="noStrike" kern="1200" cap="none" spc="0" normalizeH="0" baseline="0" noProof="0" dirty="0">
                <a:ln>
                  <a:noFill/>
                </a:ln>
                <a:solidFill>
                  <a:srgbClr val="26547C"/>
                </a:solidFill>
                <a:effectLst/>
                <a:uLnTx/>
                <a:uFillTx/>
                <a:latin typeface="Trade Gothic LT Com"/>
                <a:ea typeface="+mn-ea"/>
                <a:cs typeface="Calibri" panose="020F0502020204030204" pitchFamily="34" charset="0"/>
              </a:rPr>
              <a:t>the next Fed Funds rate hike will not occur in 2019</a:t>
            </a:r>
          </a:p>
        </p:txBody>
      </p:sp>
      <p:sp>
        <p:nvSpPr>
          <p:cNvPr id="18" name="TextBox 17"/>
          <p:cNvSpPr txBox="1"/>
          <p:nvPr/>
        </p:nvSpPr>
        <p:spPr>
          <a:xfrm>
            <a:off x="1284023" y="4752081"/>
            <a:ext cx="6492240" cy="276999"/>
          </a:xfrm>
          <a:prstGeom prst="rect">
            <a:avLst/>
          </a:prstGeom>
          <a:noFill/>
        </p:spPr>
        <p:txBody>
          <a:bodyPr wrap="square" rtlCol="0">
            <a:spAutoFit/>
          </a:bodyPr>
          <a:lstStyle/>
          <a:p>
            <a:pPr lvl="0" algn="just" fontAlgn="base">
              <a:spcBef>
                <a:spcPct val="0"/>
              </a:spcBef>
              <a:spcAft>
                <a:spcPct val="0"/>
              </a:spcAft>
              <a:defRPr/>
            </a:pPr>
            <a:r>
              <a:rPr lang="en-US" sz="600" dirty="0">
                <a:solidFill>
                  <a:prstClr val="white">
                    <a:lumMod val="50000"/>
                  </a:prstClr>
                </a:solidFill>
                <a:cs typeface="Calibri" panose="020F0502020204030204" pitchFamily="34" charset="0"/>
              </a:rPr>
              <a:t>Bars indicate "cumulative" increases or decreases by FOMC meeting dates; for example, the market is pricing in a 91.7% probability of no rate hikes in the May FOMC meeting </a:t>
            </a:r>
            <a:r>
              <a:rPr lang="en-US" sz="600" dirty="0">
                <a:solidFill>
                  <a:schemeClr val="bg1"/>
                </a:solidFill>
                <a:cs typeface="Calibri" panose="020F0502020204030204" pitchFamily="34" charset="0"/>
              </a:rPr>
              <a:t>and </a:t>
            </a:r>
          </a:p>
          <a:p>
            <a:pPr lvl="0" algn="just" fontAlgn="base">
              <a:spcBef>
                <a:spcPct val="0"/>
              </a:spcBef>
              <a:spcAft>
                <a:spcPct val="0"/>
              </a:spcAft>
              <a:defRPr/>
            </a:pPr>
            <a:r>
              <a:rPr lang="en-US" sz="600" dirty="0">
                <a:solidFill>
                  <a:prstClr val="white">
                    <a:lumMod val="50000"/>
                  </a:prstClr>
                </a:solidFill>
                <a:cs typeface="Calibri" panose="020F0502020204030204" pitchFamily="34" charset="0"/>
              </a:rPr>
              <a:t>Source: Bloomberg as of 3/25/2019</a:t>
            </a:r>
          </a:p>
        </p:txBody>
      </p:sp>
      <p:sp>
        <p:nvSpPr>
          <p:cNvPr id="23" name="Text Box 18"/>
          <p:cNvSpPr txBox="1">
            <a:spLocks noChangeArrowheads="1"/>
          </p:cNvSpPr>
          <p:nvPr>
            <p:custDataLst>
              <p:tags r:id="rId1"/>
            </p:custDataLst>
          </p:nvPr>
        </p:nvSpPr>
        <p:spPr bwMode="gray">
          <a:xfrm>
            <a:off x="1325880" y="5119298"/>
            <a:ext cx="6492240" cy="265112"/>
          </a:xfrm>
          <a:prstGeom prst="rect">
            <a:avLst/>
          </a:prstGeom>
          <a:solidFill>
            <a:schemeClr val="tx2">
              <a:lumMod val="75000"/>
            </a:schemeClr>
          </a:solidFill>
          <a:ln w="9525">
            <a:noFill/>
            <a:miter lim="800000"/>
            <a:headEnd/>
            <a:tailEnd/>
          </a:ln>
          <a:effectLst>
            <a:outerShdw dist="64008" algn="ctr" rotWithShape="0">
              <a:srgbClr val="FFFFFF"/>
            </a:outerShdw>
          </a:effectLst>
        </p:spPr>
        <p:txBody>
          <a:bodyPr lIns="45720" tIns="36576" bIns="36576" anchor="ctr"/>
          <a:lstStyle>
            <a:lvl1pPr eaLnBrk="0" hangingPunct="0">
              <a:defRPr sz="800" b="1">
                <a:solidFill>
                  <a:schemeClr val="bg1"/>
                </a:solidFill>
                <a:latin typeface="Trebuchet MS" pitchFamily="34" charset="0"/>
                <a:ea typeface="ＭＳ Ｐゴシック"/>
                <a:cs typeface="ＭＳ Ｐゴシック"/>
              </a:defRPr>
            </a:lvl1pPr>
            <a:lvl2pPr marL="742950" indent="-285750" eaLnBrk="0" hangingPunct="0">
              <a:defRPr sz="800" b="1">
                <a:solidFill>
                  <a:schemeClr val="bg1"/>
                </a:solidFill>
                <a:latin typeface="Trebuchet MS" pitchFamily="34" charset="0"/>
                <a:ea typeface="ＭＳ Ｐゴシック"/>
                <a:cs typeface="ＭＳ Ｐゴシック"/>
              </a:defRPr>
            </a:lvl2pPr>
            <a:lvl3pPr marL="1143000" indent="-228600" eaLnBrk="0" hangingPunct="0">
              <a:defRPr sz="800" b="1">
                <a:solidFill>
                  <a:schemeClr val="bg1"/>
                </a:solidFill>
                <a:latin typeface="Trebuchet MS" pitchFamily="34" charset="0"/>
                <a:ea typeface="ＭＳ Ｐゴシック"/>
                <a:cs typeface="ＭＳ Ｐゴシック"/>
              </a:defRPr>
            </a:lvl3pPr>
            <a:lvl4pPr marL="1600200" indent="-228600" eaLnBrk="0" hangingPunct="0">
              <a:defRPr sz="800" b="1">
                <a:solidFill>
                  <a:schemeClr val="bg1"/>
                </a:solidFill>
                <a:latin typeface="Trebuchet MS" pitchFamily="34" charset="0"/>
                <a:ea typeface="ＭＳ Ｐゴシック"/>
                <a:cs typeface="ＭＳ Ｐゴシック"/>
              </a:defRPr>
            </a:lvl4pPr>
            <a:lvl5pPr marL="2057400" indent="-228600" eaLnBrk="0" hangingPunct="0">
              <a:defRPr sz="800" b="1">
                <a:solidFill>
                  <a:schemeClr val="bg1"/>
                </a:solidFill>
                <a:latin typeface="Trebuchet MS" pitchFamily="34" charset="0"/>
                <a:ea typeface="ＭＳ Ｐゴシック"/>
                <a:cs typeface="ＭＳ Ｐゴシック"/>
              </a:defRPr>
            </a:lvl5pPr>
            <a:lvl6pPr marL="2514600" indent="-228600" eaLnBrk="0" fontAlgn="base" hangingPunct="0">
              <a:spcBef>
                <a:spcPct val="0"/>
              </a:spcBef>
              <a:spcAft>
                <a:spcPct val="0"/>
              </a:spcAft>
              <a:defRPr sz="800" b="1">
                <a:solidFill>
                  <a:schemeClr val="bg1"/>
                </a:solidFill>
                <a:latin typeface="Trebuchet MS" pitchFamily="34" charset="0"/>
                <a:ea typeface="ＭＳ Ｐゴシック"/>
                <a:cs typeface="ＭＳ Ｐゴシック"/>
              </a:defRPr>
            </a:lvl6pPr>
            <a:lvl7pPr marL="2971800" indent="-228600" eaLnBrk="0" fontAlgn="base" hangingPunct="0">
              <a:spcBef>
                <a:spcPct val="0"/>
              </a:spcBef>
              <a:spcAft>
                <a:spcPct val="0"/>
              </a:spcAft>
              <a:defRPr sz="800" b="1">
                <a:solidFill>
                  <a:schemeClr val="bg1"/>
                </a:solidFill>
                <a:latin typeface="Trebuchet MS" pitchFamily="34" charset="0"/>
                <a:ea typeface="ＭＳ Ｐゴシック"/>
                <a:cs typeface="ＭＳ Ｐゴシック"/>
              </a:defRPr>
            </a:lvl7pPr>
            <a:lvl8pPr marL="3429000" indent="-228600" eaLnBrk="0" fontAlgn="base" hangingPunct="0">
              <a:spcBef>
                <a:spcPct val="0"/>
              </a:spcBef>
              <a:spcAft>
                <a:spcPct val="0"/>
              </a:spcAft>
              <a:defRPr sz="800" b="1">
                <a:solidFill>
                  <a:schemeClr val="bg1"/>
                </a:solidFill>
                <a:latin typeface="Trebuchet MS" pitchFamily="34" charset="0"/>
                <a:ea typeface="ＭＳ Ｐゴシック"/>
                <a:cs typeface="ＭＳ Ｐゴシック"/>
              </a:defRPr>
            </a:lvl8pPr>
            <a:lvl9pPr marL="3886200" indent="-228600" eaLnBrk="0" fontAlgn="base" hangingPunct="0">
              <a:spcBef>
                <a:spcPct val="0"/>
              </a:spcBef>
              <a:spcAft>
                <a:spcPct val="0"/>
              </a:spcAft>
              <a:defRPr sz="800" b="1">
                <a:solidFill>
                  <a:schemeClr val="bg1"/>
                </a:solidFill>
                <a:latin typeface="Trebuchet MS" pitchFamily="34" charset="0"/>
                <a:ea typeface="ＭＳ Ｐゴシック"/>
                <a:cs typeface="ＭＳ Ｐゴシック"/>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ade Gothic LT Com"/>
                <a:ea typeface="ＭＳ Ｐゴシック"/>
              </a:rPr>
              <a:t>Market Consensus Interest Rate Forecasts</a:t>
            </a:r>
            <a:endParaRPr kumimoji="0" lang="en-US" sz="1000" b="1" i="0" u="none" strike="noStrike" kern="1200" cap="none" spc="0" normalizeH="0" baseline="30000" noProof="0" dirty="0">
              <a:ln>
                <a:noFill/>
              </a:ln>
              <a:solidFill>
                <a:prstClr val="white"/>
              </a:solidFill>
              <a:effectLst/>
              <a:uLnTx/>
              <a:uFillTx/>
              <a:latin typeface="Trade Gothic LT Com"/>
              <a:ea typeface="ＭＳ Ｐゴシック"/>
            </a:endParaRPr>
          </a:p>
        </p:txBody>
      </p:sp>
      <p:sp>
        <p:nvSpPr>
          <p:cNvPr id="7" name="TextBox 6">
            <a:extLst>
              <a:ext uri="{FF2B5EF4-FFF2-40B4-BE49-F238E27FC236}">
                <a16:creationId xmlns:a16="http://schemas.microsoft.com/office/drawing/2014/main" xmlns="" id="{E4A70448-0257-4418-A8D7-ED695740BE33}"/>
              </a:ext>
            </a:extLst>
          </p:cNvPr>
          <p:cNvSpPr txBox="1"/>
          <p:nvPr>
            <p:custDataLst>
              <p:tags r:id="rId2"/>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2</a:t>
            </a:r>
          </a:p>
        </p:txBody>
      </p:sp>
    </p:spTree>
    <p:extLst>
      <p:ext uri="{BB962C8B-B14F-4D97-AF65-F5344CB8AC3E}">
        <p14:creationId xmlns:p14="http://schemas.microsoft.com/office/powerpoint/2010/main" val="324548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p:cNvSpPr>
            <a:spLocks/>
          </p:cNvSpPr>
          <p:nvPr/>
        </p:nvSpPr>
        <p:spPr>
          <a:xfrm>
            <a:off x="478101" y="3843925"/>
            <a:ext cx="7939065" cy="655844"/>
          </a:xfrm>
          <a:prstGeom prst="roundRect">
            <a:avLst/>
          </a:prstGeom>
          <a:solidFill>
            <a:srgbClr val="EBF5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22" name="Rectangle: Rounded Corners 21"/>
          <p:cNvSpPr/>
          <p:nvPr/>
        </p:nvSpPr>
        <p:spPr>
          <a:xfrm>
            <a:off x="478101" y="4598148"/>
            <a:ext cx="7939065" cy="655844"/>
          </a:xfrm>
          <a:prstGeom prst="roundRect">
            <a:avLst/>
          </a:prstGeom>
          <a:solidFill>
            <a:srgbClr val="EBF5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21" name="Rectangle: Rounded Corners 20"/>
          <p:cNvSpPr>
            <a:spLocks/>
          </p:cNvSpPr>
          <p:nvPr/>
        </p:nvSpPr>
        <p:spPr>
          <a:xfrm>
            <a:off x="478101" y="2302853"/>
            <a:ext cx="7939065" cy="655844"/>
          </a:xfrm>
          <a:prstGeom prst="roundRect">
            <a:avLst/>
          </a:prstGeom>
          <a:solidFill>
            <a:srgbClr val="EBF5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19" name="Rectangle: Rounded Corners 18"/>
          <p:cNvSpPr>
            <a:spLocks/>
          </p:cNvSpPr>
          <p:nvPr/>
        </p:nvSpPr>
        <p:spPr>
          <a:xfrm>
            <a:off x="478101" y="3053859"/>
            <a:ext cx="7939065" cy="677091"/>
          </a:xfrm>
          <a:prstGeom prst="roundRect">
            <a:avLst/>
          </a:prstGeom>
          <a:solidFill>
            <a:srgbClr val="EBF5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35" name="Text Placeholder 2"/>
          <p:cNvSpPr>
            <a:spLocks noGrp="1"/>
          </p:cNvSpPr>
          <p:nvPr>
            <p:ph type="body" sz="quarter" idx="4294967295"/>
          </p:nvPr>
        </p:nvSpPr>
        <p:spPr>
          <a:xfrm>
            <a:off x="478102" y="5476352"/>
            <a:ext cx="8317554" cy="479843"/>
          </a:xfrm>
          <a:prstGeom prst="rect">
            <a:avLst/>
          </a:prstGeom>
        </p:spPr>
        <p:txBody>
          <a:bodyPr>
            <a:noAutofit/>
          </a:bodyPr>
          <a:lstStyle/>
          <a:p>
            <a:pPr lvl="1">
              <a:spcBef>
                <a:spcPts val="600"/>
              </a:spcBef>
              <a:buClr>
                <a:srgbClr val="26547C"/>
              </a:buClr>
              <a:buSzPct val="100000"/>
              <a:buFont typeface="Wingdings" panose="05000000000000000000" pitchFamily="2" charset="2"/>
              <a:buChar char="¤"/>
            </a:pPr>
            <a:r>
              <a:rPr lang="en-US" sz="1200" b="1" dirty="0"/>
              <a:t>Coordinate Pricing Date with Refunding Call Date </a:t>
            </a:r>
          </a:p>
          <a:p>
            <a:pPr lvl="2">
              <a:buClr>
                <a:srgbClr val="26547C"/>
              </a:buClr>
              <a:buFont typeface="Wingdings" panose="05000000000000000000" pitchFamily="2" charset="2"/>
              <a:buChar char="¤"/>
            </a:pPr>
            <a:r>
              <a:rPr lang="en-US" sz="1200" dirty="0"/>
              <a:t>To maximize transaction efficiency, issuers should consider synchronizing new money pricing dates within 90 days of upcoming refunding call dates</a:t>
            </a:r>
          </a:p>
          <a:p>
            <a:pPr lvl="2">
              <a:buClr>
                <a:srgbClr val="26547C"/>
              </a:buClr>
              <a:buFont typeface="Wingdings" panose="05000000000000000000" pitchFamily="2" charset="2"/>
              <a:buChar char="¤"/>
            </a:pPr>
            <a:r>
              <a:rPr lang="en-US" sz="1200" dirty="0"/>
              <a:t>Setting pricing dates within 90 days of call dates will allow issuers to current refund bonds at the same time new money bonds are issued</a:t>
            </a:r>
          </a:p>
          <a:p>
            <a:pPr lvl="2"/>
            <a:endParaRPr lang="en-US" sz="1200" dirty="0"/>
          </a:p>
          <a:p>
            <a:pPr lvl="1">
              <a:spcBef>
                <a:spcPts val="600"/>
              </a:spcBef>
            </a:pPr>
            <a:endParaRPr lang="en-US" sz="1200" dirty="0"/>
          </a:p>
          <a:p>
            <a:pPr lvl="1">
              <a:spcBef>
                <a:spcPts val="600"/>
              </a:spcBef>
            </a:pPr>
            <a:endParaRPr lang="en-US" sz="1200" dirty="0"/>
          </a:p>
        </p:txBody>
      </p:sp>
      <p:sp>
        <p:nvSpPr>
          <p:cNvPr id="2" name="Title 1"/>
          <p:cNvSpPr>
            <a:spLocks noGrp="1"/>
          </p:cNvSpPr>
          <p:nvPr>
            <p:ph type="title"/>
          </p:nvPr>
        </p:nvSpPr>
        <p:spPr>
          <a:xfrm>
            <a:off x="92074" y="179387"/>
            <a:ext cx="9051926" cy="246221"/>
          </a:xfrm>
        </p:spPr>
        <p:txBody>
          <a:bodyPr/>
          <a:lstStyle/>
          <a:p>
            <a:pPr>
              <a:tabLst>
                <a:tab pos="460375" algn="l"/>
              </a:tabLst>
            </a:pPr>
            <a:r>
              <a:rPr lang="en-US" dirty="0">
                <a:solidFill>
                  <a:srgbClr val="26547C"/>
                </a:solidFill>
              </a:rPr>
              <a:t>Considerations for New Issuance</a:t>
            </a:r>
          </a:p>
        </p:txBody>
      </p:sp>
      <p:sp>
        <p:nvSpPr>
          <p:cNvPr id="4" name="Rectangle 3"/>
          <p:cNvSpPr/>
          <p:nvPr/>
        </p:nvSpPr>
        <p:spPr>
          <a:xfrm>
            <a:off x="478101" y="4653499"/>
            <a:ext cx="7939066" cy="553998"/>
          </a:xfrm>
          <a:prstGeom prst="rect">
            <a:avLst/>
          </a:prstGeom>
          <a:noFill/>
        </p:spPr>
        <p:txBody>
          <a:bodyPr wrap="square">
            <a:spAutoFit/>
          </a:bodyPr>
          <a:lstStyle/>
          <a:p>
            <a:r>
              <a:rPr lang="en-US" sz="1000" i="1" dirty="0"/>
              <a:t>“Not only did two of the three bond sales have record setting retail orders, but also the cost of the bonds continued the recent trajectory of reduced bond spreads…”</a:t>
            </a:r>
          </a:p>
          <a:p>
            <a:r>
              <a:rPr lang="en-US" sz="1000" i="1" dirty="0"/>
              <a:t>August 20, 2018 – State of Connecticut Press Release</a:t>
            </a:r>
          </a:p>
        </p:txBody>
      </p:sp>
      <p:sp>
        <p:nvSpPr>
          <p:cNvPr id="5" name="Rectangle 4"/>
          <p:cNvSpPr>
            <a:spLocks/>
          </p:cNvSpPr>
          <p:nvPr/>
        </p:nvSpPr>
        <p:spPr>
          <a:xfrm>
            <a:off x="478101" y="3879609"/>
            <a:ext cx="7939065" cy="655844"/>
          </a:xfrm>
          <a:prstGeom prst="rect">
            <a:avLst/>
          </a:prstGeom>
          <a:noFill/>
        </p:spPr>
        <p:txBody>
          <a:bodyPr wrap="square">
            <a:spAutoFit/>
          </a:bodyPr>
          <a:lstStyle/>
          <a:p>
            <a:r>
              <a:rPr lang="en-US" sz="1000" i="1" dirty="0"/>
              <a:t>“The sale of $850.1 million of Special Tax Obligation (“STO”) Transportation Infrastructure Bonds attracted record levels of demand from individual investors totaling roughly half a billion dollars…”</a:t>
            </a:r>
          </a:p>
          <a:p>
            <a:r>
              <a:rPr lang="en-US" sz="1000" i="1" dirty="0"/>
              <a:t>October 23, 2018 – State of Connecticut Press Release</a:t>
            </a:r>
          </a:p>
        </p:txBody>
      </p:sp>
      <p:sp>
        <p:nvSpPr>
          <p:cNvPr id="7" name="Rectangle 6"/>
          <p:cNvSpPr>
            <a:spLocks/>
          </p:cNvSpPr>
          <p:nvPr/>
        </p:nvSpPr>
        <p:spPr>
          <a:xfrm>
            <a:off x="478101" y="2391516"/>
            <a:ext cx="7939065" cy="655844"/>
          </a:xfrm>
          <a:prstGeom prst="rect">
            <a:avLst/>
          </a:prstGeom>
          <a:noFill/>
        </p:spPr>
        <p:txBody>
          <a:bodyPr wrap="square">
            <a:spAutoFit/>
          </a:bodyPr>
          <a:lstStyle/>
          <a:p>
            <a:r>
              <a:rPr lang="en-US" sz="1000" i="1" dirty="0"/>
              <a:t>“Ravenous investors devoured the Cal GOs as the deal's timing and structure was attractive given the lack of state paper and the "tremendous" local demand for the specialty state's paper in the months following the tax reform act…”</a:t>
            </a:r>
          </a:p>
          <a:p>
            <a:r>
              <a:rPr lang="en-US" sz="1000" i="1" dirty="0"/>
              <a:t>March 8, 2019 – Bond Buyer</a:t>
            </a:r>
          </a:p>
        </p:txBody>
      </p:sp>
      <p:sp>
        <p:nvSpPr>
          <p:cNvPr id="9" name="Rectangle 8"/>
          <p:cNvSpPr>
            <a:spLocks/>
          </p:cNvSpPr>
          <p:nvPr/>
        </p:nvSpPr>
        <p:spPr>
          <a:xfrm>
            <a:off x="478101" y="3045927"/>
            <a:ext cx="7939065" cy="707886"/>
          </a:xfrm>
          <a:prstGeom prst="rect">
            <a:avLst/>
          </a:prstGeom>
          <a:noFill/>
        </p:spPr>
        <p:txBody>
          <a:bodyPr wrap="square">
            <a:spAutoFit/>
          </a:bodyPr>
          <a:lstStyle/>
          <a:p>
            <a:r>
              <a:rPr lang="en-US" sz="1000" i="1" dirty="0">
                <a:latin typeface="+mj-lt"/>
              </a:rPr>
              <a:t>“…the successful sale of approximately $986 million of General Obligation Bonds, comprised of approximately $914 million of tax-exempt fixed rate bonds ... During a two-day retail order period for the tax-exempt bonds, the [New York] City received $564 million of orders from individual investors…”</a:t>
            </a:r>
          </a:p>
          <a:p>
            <a:r>
              <a:rPr lang="en-US" sz="1000" b="0" i="1" dirty="0">
                <a:effectLst/>
                <a:latin typeface="+mj-lt"/>
              </a:rPr>
              <a:t>March 6, 2019 – NYC Bonds</a:t>
            </a:r>
          </a:p>
        </p:txBody>
      </p:sp>
      <p:sp>
        <p:nvSpPr>
          <p:cNvPr id="11" name="Text Placeholder 2"/>
          <p:cNvSpPr>
            <a:spLocks noGrp="1"/>
          </p:cNvSpPr>
          <p:nvPr>
            <p:ph type="body" sz="quarter" idx="4294967295"/>
          </p:nvPr>
        </p:nvSpPr>
        <p:spPr>
          <a:xfrm>
            <a:off x="478102" y="713917"/>
            <a:ext cx="8317554" cy="1199761"/>
          </a:xfrm>
          <a:prstGeom prst="rect">
            <a:avLst/>
          </a:prstGeom>
        </p:spPr>
        <p:txBody>
          <a:bodyPr>
            <a:noAutofit/>
          </a:bodyPr>
          <a:lstStyle/>
          <a:p>
            <a:pPr lvl="1">
              <a:spcBef>
                <a:spcPts val="600"/>
              </a:spcBef>
              <a:buClr>
                <a:srgbClr val="26547C"/>
              </a:buClr>
              <a:buSzPct val="100000"/>
              <a:buFont typeface="Wingdings" panose="05000000000000000000" pitchFamily="2" charset="2"/>
              <a:buChar char="¤"/>
            </a:pPr>
            <a:r>
              <a:rPr lang="en-US" sz="1200" b="1" dirty="0"/>
              <a:t>Surge in Retail Investors</a:t>
            </a:r>
          </a:p>
          <a:p>
            <a:pPr lvl="2">
              <a:buClr>
                <a:srgbClr val="26547C"/>
              </a:buClr>
              <a:buFont typeface="Wingdings" panose="05000000000000000000" pitchFamily="2" charset="2"/>
              <a:buChar char="¤"/>
            </a:pPr>
            <a:r>
              <a:rPr lang="en-US" sz="1200" dirty="0"/>
              <a:t>Investors are beginning to realize the impact of the cap on SALT (State and Local Tax) deductions as a result of the 2017 Tax Cuts and Jobs Act – in high tax states like California, Connecticut, Illinois, New Jersey, and New York </a:t>
            </a:r>
          </a:p>
          <a:p>
            <a:pPr lvl="2">
              <a:buClr>
                <a:srgbClr val="26547C"/>
              </a:buClr>
              <a:buFont typeface="Wingdings" panose="05000000000000000000" pitchFamily="2" charset="2"/>
              <a:buChar char="¤"/>
            </a:pPr>
            <a:r>
              <a:rPr lang="en-US" sz="1200" dirty="0"/>
              <a:t>Bond funds, which focus on municipal bonds, have totaled over $17.7 billion year-to date 2019 compared to $8.9 billion for the same period in 2018</a:t>
            </a:r>
          </a:p>
          <a:p>
            <a:pPr lvl="2">
              <a:buClr>
                <a:srgbClr val="26547C"/>
              </a:buClr>
              <a:buFont typeface="Wingdings" panose="05000000000000000000" pitchFamily="2" charset="2"/>
              <a:buChar char="¤"/>
            </a:pPr>
            <a:r>
              <a:rPr lang="en-US" sz="1200" dirty="0"/>
              <a:t>Recent transactions have seen record purchases from retail investors looking for a way to reduce taxable income </a:t>
            </a:r>
          </a:p>
        </p:txBody>
      </p:sp>
      <p:sp>
        <p:nvSpPr>
          <p:cNvPr id="12" name="TextBox 11">
            <a:extLst>
              <a:ext uri="{FF2B5EF4-FFF2-40B4-BE49-F238E27FC236}">
                <a16:creationId xmlns:a16="http://schemas.microsoft.com/office/drawing/2014/main" xmlns="" id="{9EC45497-16D2-4986-8048-E9D98D99B00D}"/>
              </a:ext>
            </a:extLst>
          </p:cNvPr>
          <p:cNvSpPr txBox="1"/>
          <p:nvPr>
            <p:custDataLst>
              <p:tags r:id="rId2"/>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3</a:t>
            </a:r>
          </a:p>
        </p:txBody>
      </p:sp>
    </p:spTree>
    <p:custDataLst>
      <p:tags r:id="rId1"/>
    </p:custDataLst>
    <p:extLst>
      <p:ext uri="{BB962C8B-B14F-4D97-AF65-F5344CB8AC3E}">
        <p14:creationId xmlns:p14="http://schemas.microsoft.com/office/powerpoint/2010/main" val="626101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p:cNvSpPr>
          <p:nvPr/>
        </p:nvSpPr>
        <p:spPr>
          <a:xfrm>
            <a:off x="2394812" y="4354155"/>
            <a:ext cx="1358087" cy="2162882"/>
          </a:xfrm>
          <a:prstGeom prst="rect">
            <a:avLst/>
          </a:prstGeom>
          <a:solidFill>
            <a:srgbClr val="EBF5FF"/>
          </a:solidFill>
          <a:ln/>
        </p:spPr>
        <p:style>
          <a:lnRef idx="2">
            <a:schemeClr val="dk1"/>
          </a:lnRef>
          <a:fillRef idx="1">
            <a:schemeClr val="lt1"/>
          </a:fillRef>
          <a:effectRef idx="0">
            <a:schemeClr val="dk1"/>
          </a:effectRef>
          <a:fontRef idx="minor">
            <a:schemeClr val="dk1"/>
          </a:fontRef>
        </p:style>
        <p:txBody>
          <a:bodyPr lIns="45720" tIns="91440" rIns="45720" bIns="91440" rtlCol="0" anchor="t" anchorCtr="0"/>
          <a:lstStyle/>
          <a:p>
            <a:pPr algn="ctr"/>
            <a:endParaRPr lang="en-US" sz="1100" b="1" dirty="0"/>
          </a:p>
        </p:txBody>
      </p:sp>
      <p:sp>
        <p:nvSpPr>
          <p:cNvPr id="25" name="Rectangle 24"/>
          <p:cNvSpPr>
            <a:spLocks/>
          </p:cNvSpPr>
          <p:nvPr/>
        </p:nvSpPr>
        <p:spPr>
          <a:xfrm>
            <a:off x="6798257" y="4354155"/>
            <a:ext cx="1358087" cy="2162882"/>
          </a:xfrm>
          <a:prstGeom prst="rect">
            <a:avLst/>
          </a:prstGeom>
          <a:solidFill>
            <a:srgbClr val="EBF5FF"/>
          </a:solidFill>
          <a:ln/>
        </p:spPr>
        <p:style>
          <a:lnRef idx="2">
            <a:schemeClr val="dk1"/>
          </a:lnRef>
          <a:fillRef idx="1">
            <a:schemeClr val="lt1"/>
          </a:fillRef>
          <a:effectRef idx="0">
            <a:schemeClr val="dk1"/>
          </a:effectRef>
          <a:fontRef idx="minor">
            <a:schemeClr val="dk1"/>
          </a:fontRef>
        </p:style>
        <p:txBody>
          <a:bodyPr lIns="45720" tIns="91440" rIns="45720" bIns="91440" rtlCol="0" anchor="t" anchorCtr="0"/>
          <a:lstStyle/>
          <a:p>
            <a:pPr algn="ctr"/>
            <a:endParaRPr lang="en-US" sz="1100" b="1" dirty="0"/>
          </a:p>
        </p:txBody>
      </p:sp>
      <p:sp>
        <p:nvSpPr>
          <p:cNvPr id="28" name="Rectangle 27"/>
          <p:cNvSpPr>
            <a:spLocks/>
          </p:cNvSpPr>
          <p:nvPr/>
        </p:nvSpPr>
        <p:spPr>
          <a:xfrm>
            <a:off x="3862627" y="4354155"/>
            <a:ext cx="1358087" cy="2162882"/>
          </a:xfrm>
          <a:prstGeom prst="rect">
            <a:avLst/>
          </a:prstGeom>
          <a:solidFill>
            <a:srgbClr val="EBF5FF"/>
          </a:solidFill>
          <a:ln/>
        </p:spPr>
        <p:style>
          <a:lnRef idx="2">
            <a:schemeClr val="dk1"/>
          </a:lnRef>
          <a:fillRef idx="1">
            <a:schemeClr val="lt1"/>
          </a:fillRef>
          <a:effectRef idx="0">
            <a:schemeClr val="dk1"/>
          </a:effectRef>
          <a:fontRef idx="minor">
            <a:schemeClr val="dk1"/>
          </a:fontRef>
        </p:style>
        <p:txBody>
          <a:bodyPr lIns="45720" tIns="91440" rIns="45720" bIns="91440" rtlCol="0" anchor="t" anchorCtr="0"/>
          <a:lstStyle/>
          <a:p>
            <a:pPr algn="ctr"/>
            <a:endParaRPr lang="en-US" sz="1100" b="1" dirty="0"/>
          </a:p>
        </p:txBody>
      </p:sp>
      <p:sp>
        <p:nvSpPr>
          <p:cNvPr id="34" name="Rectangle 33"/>
          <p:cNvSpPr>
            <a:spLocks/>
          </p:cNvSpPr>
          <p:nvPr/>
        </p:nvSpPr>
        <p:spPr>
          <a:xfrm>
            <a:off x="926997" y="4354155"/>
            <a:ext cx="1358087" cy="2162882"/>
          </a:xfrm>
          <a:prstGeom prst="rect">
            <a:avLst/>
          </a:prstGeom>
          <a:solidFill>
            <a:srgbClr val="EBF5FF"/>
          </a:solidFill>
          <a:ln/>
          <a:effectLst/>
        </p:spPr>
        <p:style>
          <a:lnRef idx="2">
            <a:schemeClr val="dk1"/>
          </a:lnRef>
          <a:fillRef idx="1">
            <a:schemeClr val="lt1"/>
          </a:fillRef>
          <a:effectRef idx="0">
            <a:schemeClr val="dk1"/>
          </a:effectRef>
          <a:fontRef idx="minor">
            <a:schemeClr val="dk1"/>
          </a:fontRef>
        </p:style>
        <p:txBody>
          <a:bodyPr lIns="45720" tIns="91440" rIns="45720" bIns="91440" rtlCol="0" anchor="t" anchorCtr="0"/>
          <a:lstStyle/>
          <a:p>
            <a:pPr algn="ctr"/>
            <a:endParaRPr lang="en-US" sz="1100" b="1" dirty="0"/>
          </a:p>
        </p:txBody>
      </p:sp>
      <p:sp>
        <p:nvSpPr>
          <p:cNvPr id="36" name="Rectangle 35"/>
          <p:cNvSpPr>
            <a:spLocks/>
          </p:cNvSpPr>
          <p:nvPr/>
        </p:nvSpPr>
        <p:spPr>
          <a:xfrm>
            <a:off x="5330442" y="4354155"/>
            <a:ext cx="1358087" cy="2162882"/>
          </a:xfrm>
          <a:prstGeom prst="rect">
            <a:avLst/>
          </a:prstGeom>
          <a:solidFill>
            <a:srgbClr val="EBF5FF"/>
          </a:solidFill>
          <a:ln/>
        </p:spPr>
        <p:style>
          <a:lnRef idx="2">
            <a:schemeClr val="dk1"/>
          </a:lnRef>
          <a:fillRef idx="1">
            <a:schemeClr val="lt1"/>
          </a:fillRef>
          <a:effectRef idx="0">
            <a:schemeClr val="dk1"/>
          </a:effectRef>
          <a:fontRef idx="minor">
            <a:schemeClr val="dk1"/>
          </a:fontRef>
        </p:style>
        <p:txBody>
          <a:bodyPr lIns="45720" tIns="91440" rIns="45720" bIns="91440" rtlCol="0" anchor="t" anchorCtr="0"/>
          <a:lstStyle/>
          <a:p>
            <a:pPr algn="ctr"/>
            <a:endParaRPr lang="en-US" sz="1100" b="1" dirty="0"/>
          </a:p>
        </p:txBody>
      </p:sp>
      <p:sp>
        <p:nvSpPr>
          <p:cNvPr id="35" name="Text Placeholder 2"/>
          <p:cNvSpPr>
            <a:spLocks noGrp="1"/>
          </p:cNvSpPr>
          <p:nvPr>
            <p:ph type="body" sz="quarter" idx="4294967295"/>
          </p:nvPr>
        </p:nvSpPr>
        <p:spPr>
          <a:xfrm>
            <a:off x="325702" y="983549"/>
            <a:ext cx="8317554" cy="3285388"/>
          </a:xfrm>
          <a:prstGeom prst="rect">
            <a:avLst/>
          </a:prstGeom>
        </p:spPr>
        <p:txBody>
          <a:bodyPr>
            <a:noAutofit/>
          </a:bodyPr>
          <a:lstStyle/>
          <a:p>
            <a:pPr lvl="1">
              <a:spcBef>
                <a:spcPts val="600"/>
              </a:spcBef>
              <a:buClr>
                <a:srgbClr val="26547C"/>
              </a:buClr>
              <a:buSzPct val="100000"/>
              <a:buFont typeface="Wingdings" panose="05000000000000000000" pitchFamily="2" charset="2"/>
              <a:buChar char=""/>
            </a:pPr>
            <a:r>
              <a:rPr lang="en-US" sz="1200" dirty="0"/>
              <a:t>When issuers need to finance their capital projects, many use tax-exempt municipal bonds </a:t>
            </a:r>
          </a:p>
          <a:p>
            <a:pPr lvl="2">
              <a:buClr>
                <a:srgbClr val="26547C"/>
              </a:buClr>
              <a:buFont typeface="Wingdings" panose="05000000000000000000" pitchFamily="2" charset="2"/>
              <a:buChar char=""/>
            </a:pPr>
            <a:r>
              <a:rPr lang="en-US" sz="1200" dirty="0"/>
              <a:t>Investors can purchase the bonds and interest is not included as income for federal and state tax purposes</a:t>
            </a:r>
          </a:p>
          <a:p>
            <a:pPr lvl="1">
              <a:spcBef>
                <a:spcPts val="600"/>
              </a:spcBef>
              <a:buClr>
                <a:srgbClr val="26547C"/>
              </a:buClr>
              <a:buSzPct val="100000"/>
              <a:buFont typeface="Wingdings" panose="05000000000000000000" pitchFamily="2" charset="2"/>
              <a:buChar char=""/>
            </a:pPr>
            <a:r>
              <a:rPr lang="en-US" sz="1200" dirty="0"/>
              <a:t>When the issuer sells bonds to investors, issuers traditionally include an option for the issuer to refinance the bonds before the final maturity (generally 20-30 years)</a:t>
            </a:r>
          </a:p>
          <a:p>
            <a:pPr lvl="2">
              <a:buClr>
                <a:srgbClr val="26547C"/>
              </a:buClr>
              <a:buFont typeface="Wingdings" panose="05000000000000000000" pitchFamily="2" charset="2"/>
              <a:buChar char=""/>
            </a:pPr>
            <a:r>
              <a:rPr lang="en-US" sz="1200" dirty="0"/>
              <a:t>The option to refinance occurs on a specified date in the future – the call date (generally 10 years)</a:t>
            </a:r>
          </a:p>
          <a:p>
            <a:pPr lvl="2">
              <a:buClr>
                <a:srgbClr val="26547C"/>
              </a:buClr>
              <a:buFont typeface="Wingdings" panose="05000000000000000000" pitchFamily="2" charset="2"/>
              <a:buChar char=""/>
            </a:pPr>
            <a:r>
              <a:rPr lang="en-US" sz="1200" dirty="0"/>
              <a:t>Refinancing is considered when interest rates are lower than when the original bonds were financed  </a:t>
            </a:r>
          </a:p>
          <a:p>
            <a:pPr lvl="2">
              <a:buClr>
                <a:srgbClr val="26547C"/>
              </a:buClr>
              <a:buFont typeface="Wingdings" panose="05000000000000000000" pitchFamily="2" charset="2"/>
              <a:buChar char=""/>
            </a:pPr>
            <a:r>
              <a:rPr lang="en-US" sz="1200" dirty="0"/>
              <a:t>Pre-tax reform, issuers could refinance their debt on a tax-exempt basis under two general categories</a:t>
            </a:r>
          </a:p>
          <a:p>
            <a:pPr lvl="3">
              <a:buClr>
                <a:srgbClr val="26547C"/>
              </a:buClr>
              <a:buSzPct val="100000"/>
              <a:buFont typeface="Arial" panose="020B0604020202020204" pitchFamily="34" charset="0"/>
              <a:buChar char="•"/>
            </a:pPr>
            <a:r>
              <a:rPr lang="en-US" sz="1200" dirty="0"/>
              <a:t>Current Refunding – up to 90 days before the call date</a:t>
            </a:r>
          </a:p>
          <a:p>
            <a:pPr lvl="3">
              <a:buClr>
                <a:srgbClr val="26547C"/>
              </a:buClr>
              <a:buSzPct val="100000"/>
              <a:buFont typeface="Arial" panose="020B0604020202020204" pitchFamily="34" charset="0"/>
              <a:buChar char="•"/>
            </a:pPr>
            <a:r>
              <a:rPr lang="en-US" sz="1200" dirty="0"/>
              <a:t>Advance Refunding – more than 90 days before the call date</a:t>
            </a:r>
          </a:p>
          <a:p>
            <a:pPr lvl="1">
              <a:buClr>
                <a:srgbClr val="26547C"/>
              </a:buClr>
              <a:buSzPct val="100000"/>
              <a:buFont typeface="Wingdings" panose="05000000000000000000" pitchFamily="2" charset="2"/>
              <a:buChar char=""/>
            </a:pPr>
            <a:r>
              <a:rPr lang="en-US" sz="1200" dirty="0"/>
              <a:t>The Tax and Jobs Act of 2017 eliminated municipal issuers’ ability to advance refund debt obligations before the call date with tax-exempt bonds </a:t>
            </a:r>
          </a:p>
          <a:p>
            <a:pPr lvl="1">
              <a:spcBef>
                <a:spcPts val="600"/>
              </a:spcBef>
              <a:buClr>
                <a:srgbClr val="26547C"/>
              </a:buClr>
              <a:buSzPct val="100000"/>
              <a:buFont typeface="Wingdings" panose="05000000000000000000" pitchFamily="2" charset="2"/>
              <a:buChar char=""/>
            </a:pPr>
            <a:r>
              <a:rPr lang="en-US" sz="1200" dirty="0"/>
              <a:t>Post-tax reform issuers have used various alternatives to capitalize on attractive market conditions and reduce future rate exposure</a:t>
            </a:r>
          </a:p>
        </p:txBody>
      </p:sp>
      <p:sp>
        <p:nvSpPr>
          <p:cNvPr id="2" name="Title 1"/>
          <p:cNvSpPr>
            <a:spLocks noGrp="1"/>
          </p:cNvSpPr>
          <p:nvPr>
            <p:ph type="title"/>
          </p:nvPr>
        </p:nvSpPr>
        <p:spPr>
          <a:xfrm>
            <a:off x="92074" y="179387"/>
            <a:ext cx="9051926" cy="492443"/>
          </a:xfrm>
        </p:spPr>
        <p:txBody>
          <a:bodyPr/>
          <a:lstStyle/>
          <a:p>
            <a:r>
              <a:rPr lang="en-US" dirty="0">
                <a:solidFill>
                  <a:srgbClr val="26547C"/>
                </a:solidFill>
              </a:rPr>
              <a:t>While Tax-exempt Advance Refundings are no Longer Permitted, Issuers have a Number of Refinancing Strategies Available </a:t>
            </a:r>
          </a:p>
        </p:txBody>
      </p:sp>
      <p:sp>
        <p:nvSpPr>
          <p:cNvPr id="14" name="Callout: Down Arrow 13"/>
          <p:cNvSpPr/>
          <p:nvPr/>
        </p:nvSpPr>
        <p:spPr>
          <a:xfrm>
            <a:off x="6906607" y="4439374"/>
            <a:ext cx="1160820" cy="872490"/>
          </a:xfrm>
          <a:prstGeom prst="downArrowCallout">
            <a:avLst/>
          </a:prstGeom>
          <a:solidFill>
            <a:srgbClr val="0070C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100" b="1" dirty="0"/>
              <a:t>Taxable</a:t>
            </a:r>
          </a:p>
          <a:p>
            <a:pPr algn="ctr"/>
            <a:r>
              <a:rPr lang="en-US" sz="1100" b="1" dirty="0"/>
              <a:t>Advance Refunding</a:t>
            </a:r>
          </a:p>
        </p:txBody>
      </p:sp>
      <p:sp>
        <p:nvSpPr>
          <p:cNvPr id="15" name="Callout: Down Arrow 14"/>
          <p:cNvSpPr>
            <a:spLocks/>
          </p:cNvSpPr>
          <p:nvPr/>
        </p:nvSpPr>
        <p:spPr>
          <a:xfrm>
            <a:off x="5384714" y="4455830"/>
            <a:ext cx="1217892" cy="872490"/>
          </a:xfrm>
          <a:prstGeom prst="downArrowCallout">
            <a:avLst/>
          </a:prstGeom>
          <a:solidFill>
            <a:srgbClr val="0070C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100" b="1" dirty="0"/>
              <a:t>Tender</a:t>
            </a:r>
          </a:p>
        </p:txBody>
      </p:sp>
      <p:sp>
        <p:nvSpPr>
          <p:cNvPr id="16" name="Callout: Down Arrow 15"/>
          <p:cNvSpPr/>
          <p:nvPr/>
        </p:nvSpPr>
        <p:spPr>
          <a:xfrm>
            <a:off x="2486504" y="4462824"/>
            <a:ext cx="1180983" cy="872490"/>
          </a:xfrm>
          <a:prstGeom prst="downArrowCallout">
            <a:avLst/>
          </a:prstGeom>
          <a:solidFill>
            <a:srgbClr val="0070C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100" b="1" dirty="0"/>
              <a:t>Forward Delivery</a:t>
            </a:r>
          </a:p>
          <a:p>
            <a:pPr algn="ctr"/>
            <a:r>
              <a:rPr lang="en-US" sz="1100" b="1" dirty="0"/>
              <a:t>Refunding</a:t>
            </a:r>
          </a:p>
        </p:txBody>
      </p:sp>
      <p:sp>
        <p:nvSpPr>
          <p:cNvPr id="17" name="Callout: Down Arrow 16"/>
          <p:cNvSpPr>
            <a:spLocks/>
          </p:cNvSpPr>
          <p:nvPr/>
        </p:nvSpPr>
        <p:spPr>
          <a:xfrm>
            <a:off x="997290" y="4455830"/>
            <a:ext cx="1217892" cy="872490"/>
          </a:xfrm>
          <a:prstGeom prst="downArrowCallout">
            <a:avLst/>
          </a:prstGeom>
          <a:solidFill>
            <a:srgbClr val="0070C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100" b="1" dirty="0"/>
              <a:t>PAYGO Cash Defeasance</a:t>
            </a:r>
          </a:p>
        </p:txBody>
      </p:sp>
      <p:sp>
        <p:nvSpPr>
          <p:cNvPr id="26" name="Callout: Down Arrow 25">
            <a:extLst>
              <a:ext uri="{FF2B5EF4-FFF2-40B4-BE49-F238E27FC236}">
                <a16:creationId xmlns:a16="http://schemas.microsoft.com/office/drawing/2014/main" xmlns="" id="{0F44E4EF-3577-4BB1-99E7-38D4AE1B2CD8}"/>
              </a:ext>
            </a:extLst>
          </p:cNvPr>
          <p:cNvSpPr/>
          <p:nvPr/>
        </p:nvSpPr>
        <p:spPr>
          <a:xfrm>
            <a:off x="3943400" y="4455830"/>
            <a:ext cx="1217892" cy="872490"/>
          </a:xfrm>
          <a:prstGeom prst="downArrowCallout">
            <a:avLst/>
          </a:prstGeom>
          <a:solidFill>
            <a:srgbClr val="0070C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100" b="1" dirty="0"/>
              <a:t>Cinderella Refunding</a:t>
            </a:r>
          </a:p>
        </p:txBody>
      </p:sp>
      <p:sp>
        <p:nvSpPr>
          <p:cNvPr id="37" name="Text Placeholder 2"/>
          <p:cNvSpPr>
            <a:spLocks noGrp="1"/>
          </p:cNvSpPr>
          <p:nvPr>
            <p:ph type="body" sz="quarter" idx="4294967295"/>
          </p:nvPr>
        </p:nvSpPr>
        <p:spPr>
          <a:xfrm>
            <a:off x="6933567" y="5420532"/>
            <a:ext cx="1222777" cy="707790"/>
          </a:xfrm>
          <a:prstGeom prst="rect">
            <a:avLst/>
          </a:prstGeom>
        </p:spPr>
        <p:txBody>
          <a:bodyPr>
            <a:noAutofit/>
          </a:bodyPr>
          <a:lstStyle/>
          <a:p>
            <a:pPr lvl="1">
              <a:spcBef>
                <a:spcPts val="600"/>
              </a:spcBef>
              <a:buSzPct val="100000"/>
              <a:buFont typeface="Wingdings" panose="05000000000000000000" pitchFamily="2" charset="2"/>
              <a:buChar char="ü"/>
            </a:pPr>
            <a:r>
              <a:rPr lang="en-US" sz="1000" dirty="0"/>
              <a:t>Issue taxable bonds versus tax-exempt bonds which is permissible under current tax law</a:t>
            </a:r>
          </a:p>
        </p:txBody>
      </p:sp>
      <p:sp>
        <p:nvSpPr>
          <p:cNvPr id="38" name="Text Placeholder 2"/>
          <p:cNvSpPr>
            <a:spLocks noGrp="1"/>
          </p:cNvSpPr>
          <p:nvPr>
            <p:ph type="body" sz="quarter" idx="4294967295"/>
          </p:nvPr>
        </p:nvSpPr>
        <p:spPr>
          <a:xfrm>
            <a:off x="2543805" y="5420532"/>
            <a:ext cx="1155527" cy="684341"/>
          </a:xfrm>
          <a:prstGeom prst="rect">
            <a:avLst/>
          </a:prstGeom>
        </p:spPr>
        <p:txBody>
          <a:bodyPr>
            <a:noAutofit/>
          </a:bodyPr>
          <a:lstStyle/>
          <a:p>
            <a:pPr lvl="1">
              <a:spcBef>
                <a:spcPts val="600"/>
              </a:spcBef>
              <a:buSzPct val="100000"/>
              <a:buFont typeface="Wingdings" panose="05000000000000000000" pitchFamily="2" charset="2"/>
              <a:buChar char="ü"/>
            </a:pPr>
            <a:r>
              <a:rPr lang="en-US" sz="1000" dirty="0"/>
              <a:t>Issue tax-exempt bonds today and deliver the bonds up to 90 days before the call date</a:t>
            </a:r>
          </a:p>
        </p:txBody>
      </p:sp>
      <p:sp>
        <p:nvSpPr>
          <p:cNvPr id="39" name="Text Placeholder 2"/>
          <p:cNvSpPr>
            <a:spLocks noGrp="1"/>
          </p:cNvSpPr>
          <p:nvPr>
            <p:ph type="body" sz="quarter" idx="4294967295"/>
          </p:nvPr>
        </p:nvSpPr>
        <p:spPr>
          <a:xfrm>
            <a:off x="5416559" y="5420532"/>
            <a:ext cx="1262459" cy="707790"/>
          </a:xfrm>
          <a:prstGeom prst="rect">
            <a:avLst/>
          </a:prstGeom>
        </p:spPr>
        <p:txBody>
          <a:bodyPr>
            <a:noAutofit/>
          </a:bodyPr>
          <a:lstStyle/>
          <a:p>
            <a:pPr lvl="1">
              <a:spcBef>
                <a:spcPts val="600"/>
              </a:spcBef>
              <a:buSzPct val="100000"/>
              <a:buFont typeface="Wingdings" panose="05000000000000000000" pitchFamily="2" charset="2"/>
              <a:buChar char="ü"/>
            </a:pPr>
            <a:r>
              <a:rPr lang="en-US" sz="1000" dirty="0"/>
              <a:t>Repurchase bonds from investors and issue tax-exempt bonds to fund the cost of the tender</a:t>
            </a:r>
          </a:p>
        </p:txBody>
      </p:sp>
      <p:sp>
        <p:nvSpPr>
          <p:cNvPr id="40" name="Text Placeholder 2"/>
          <p:cNvSpPr>
            <a:spLocks noGrp="1"/>
          </p:cNvSpPr>
          <p:nvPr>
            <p:ph type="body" sz="quarter" idx="4294967295"/>
          </p:nvPr>
        </p:nvSpPr>
        <p:spPr>
          <a:xfrm>
            <a:off x="1025357" y="5420532"/>
            <a:ext cx="1143016" cy="707790"/>
          </a:xfrm>
          <a:prstGeom prst="rect">
            <a:avLst/>
          </a:prstGeom>
        </p:spPr>
        <p:txBody>
          <a:bodyPr>
            <a:noAutofit/>
          </a:bodyPr>
          <a:lstStyle/>
          <a:p>
            <a:pPr lvl="1">
              <a:spcBef>
                <a:spcPts val="600"/>
              </a:spcBef>
              <a:buSzPct val="100000"/>
              <a:buFont typeface="Wingdings" panose="05000000000000000000" pitchFamily="2" charset="2"/>
              <a:buChar char="ü"/>
            </a:pPr>
            <a:r>
              <a:rPr lang="en-US" sz="1000" dirty="0"/>
              <a:t>Use cash on hand to defease bonds and issue new bonds for projects</a:t>
            </a:r>
          </a:p>
        </p:txBody>
      </p:sp>
      <p:sp>
        <p:nvSpPr>
          <p:cNvPr id="41" name="Text Placeholder 2">
            <a:extLst/>
          </p:cNvPr>
          <p:cNvSpPr txBox="1">
            <a:spLocks/>
          </p:cNvSpPr>
          <p:nvPr/>
        </p:nvSpPr>
        <p:spPr>
          <a:xfrm>
            <a:off x="4006427" y="5420532"/>
            <a:ext cx="1155527" cy="70779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buSzPct val="100000"/>
              <a:buFont typeface="Wingdings" pitchFamily="2" charset="2"/>
              <a:buChar char="ü"/>
            </a:pPr>
            <a:r>
              <a:rPr lang="en-US" sz="1000" dirty="0"/>
              <a:t>Issue taxable bonds today which are exchanged for tax-exempt bonds 90 days before  the call date</a:t>
            </a:r>
          </a:p>
        </p:txBody>
      </p:sp>
      <p:sp>
        <p:nvSpPr>
          <p:cNvPr id="7" name="TextBox 6">
            <a:extLst>
              <a:ext uri="{FF2B5EF4-FFF2-40B4-BE49-F238E27FC236}">
                <a16:creationId xmlns:a16="http://schemas.microsoft.com/office/drawing/2014/main" xmlns="" id="{5DC8F90F-86C6-4737-8600-E849F96D29E9}"/>
              </a:ext>
            </a:extLst>
          </p:cNvPr>
          <p:cNvSpPr txBox="1"/>
          <p:nvPr>
            <p:custDataLst>
              <p:tags r:id="rId2"/>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4</a:t>
            </a:r>
          </a:p>
        </p:txBody>
      </p:sp>
    </p:spTree>
    <p:custDataLst>
      <p:tags r:id="rId1"/>
    </p:custDataLst>
    <p:extLst>
      <p:ext uri="{BB962C8B-B14F-4D97-AF65-F5344CB8AC3E}">
        <p14:creationId xmlns:p14="http://schemas.microsoft.com/office/powerpoint/2010/main" val="25386586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79" y="179387"/>
            <a:ext cx="8877300" cy="246221"/>
          </a:xfrm>
        </p:spPr>
        <p:txBody>
          <a:bodyPr>
            <a:spAutoFit/>
          </a:bodyPr>
          <a:lstStyle/>
          <a:p>
            <a:r>
              <a:rPr lang="en-US" dirty="0">
                <a:solidFill>
                  <a:srgbClr val="26547C"/>
                </a:solidFill>
              </a:rPr>
              <a:t>PAYGO Cash Defeasance</a:t>
            </a:r>
            <a:endParaRPr lang="en-US" dirty="0"/>
          </a:p>
        </p:txBody>
      </p:sp>
      <p:sp>
        <p:nvSpPr>
          <p:cNvPr id="53" name="Rectangle 52"/>
          <p:cNvSpPr/>
          <p:nvPr/>
        </p:nvSpPr>
        <p:spPr>
          <a:xfrm>
            <a:off x="596003" y="4885865"/>
            <a:ext cx="1737360" cy="510422"/>
          </a:xfrm>
          <a:prstGeom prst="rect">
            <a:avLst/>
          </a:prstGeom>
          <a:solidFill>
            <a:srgbClr val="EBF5FF"/>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Outstanding High Coupon Callable Bonds</a:t>
            </a:r>
          </a:p>
        </p:txBody>
      </p:sp>
      <p:sp>
        <p:nvSpPr>
          <p:cNvPr id="55" name="Rectangle 54"/>
          <p:cNvSpPr/>
          <p:nvPr/>
        </p:nvSpPr>
        <p:spPr>
          <a:xfrm>
            <a:off x="472773" y="3635761"/>
            <a:ext cx="3900444" cy="430656"/>
          </a:xfrm>
          <a:prstGeom prst="rect">
            <a:avLst/>
          </a:prstGeom>
          <a:solidFill>
            <a:srgbClr val="0070C0"/>
          </a:solid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dirty="0">
                <a:solidFill>
                  <a:schemeClr val="bg1"/>
                </a:solidFill>
              </a:rPr>
              <a:t>SCENARIO I</a:t>
            </a:r>
          </a:p>
          <a:p>
            <a:pPr algn="ctr"/>
            <a:r>
              <a:rPr lang="en-US" sz="900" b="1" dirty="0">
                <a:solidFill>
                  <a:schemeClr val="bg1"/>
                </a:solidFill>
              </a:rPr>
              <a:t>Status Quo</a:t>
            </a:r>
          </a:p>
        </p:txBody>
      </p:sp>
      <p:sp>
        <p:nvSpPr>
          <p:cNvPr id="58" name="Rectangle 57"/>
          <p:cNvSpPr/>
          <p:nvPr/>
        </p:nvSpPr>
        <p:spPr>
          <a:xfrm>
            <a:off x="2553997" y="4885865"/>
            <a:ext cx="1737360" cy="510422"/>
          </a:xfrm>
          <a:prstGeom prst="rect">
            <a:avLst/>
          </a:prstGeom>
          <a:solidFill>
            <a:srgbClr val="EBF5FF"/>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New Projects</a:t>
            </a:r>
          </a:p>
          <a:p>
            <a:pPr algn="ctr"/>
            <a:r>
              <a:rPr lang="en-US" sz="800" dirty="0">
                <a:solidFill>
                  <a:schemeClr val="tx1"/>
                </a:solidFill>
              </a:rPr>
              <a:t>Capital Improvement Projects</a:t>
            </a:r>
          </a:p>
        </p:txBody>
      </p:sp>
      <p:sp>
        <p:nvSpPr>
          <p:cNvPr id="61" name="Arrow: Left 60"/>
          <p:cNvSpPr/>
          <p:nvPr/>
        </p:nvSpPr>
        <p:spPr>
          <a:xfrm rot="18018080">
            <a:off x="1319159" y="4401489"/>
            <a:ext cx="575385" cy="389733"/>
          </a:xfrm>
          <a:prstGeom prst="leftArrow">
            <a:avLst/>
          </a:prstGeom>
          <a:noFill/>
          <a:ln>
            <a:solidFill>
              <a:schemeClr val="bg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62" name="Arrow: Left 61"/>
          <p:cNvSpPr/>
          <p:nvPr/>
        </p:nvSpPr>
        <p:spPr>
          <a:xfrm rot="14308779">
            <a:off x="2921229" y="4409616"/>
            <a:ext cx="558470" cy="378984"/>
          </a:xfrm>
          <a:prstGeom prst="leftArrow">
            <a:avLst/>
          </a:prstGeom>
          <a:noFill/>
          <a:ln>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vert="vert" lIns="45720" tIns="91440" rIns="45720" bIns="91440" rtlCol="0" anchor="t" anchorCtr="0"/>
          <a:lstStyle/>
          <a:p>
            <a:pPr algn="ctr"/>
            <a:endParaRPr lang="en-US" sz="1100" b="1" dirty="0">
              <a:solidFill>
                <a:schemeClr val="tx1"/>
              </a:solidFill>
            </a:endParaRPr>
          </a:p>
        </p:txBody>
      </p:sp>
      <p:sp>
        <p:nvSpPr>
          <p:cNvPr id="63" name="TextBox 62"/>
          <p:cNvSpPr txBox="1"/>
          <p:nvPr/>
        </p:nvSpPr>
        <p:spPr>
          <a:xfrm>
            <a:off x="3257814" y="4226686"/>
            <a:ext cx="589266" cy="246221"/>
          </a:xfrm>
          <a:prstGeom prst="rect">
            <a:avLst/>
          </a:prstGeom>
          <a:noFill/>
        </p:spPr>
        <p:txBody>
          <a:bodyPr wrap="square" lIns="0" tIns="0" rIns="0" bIns="0" rtlCol="0">
            <a:spAutoFit/>
          </a:bodyPr>
          <a:lstStyle/>
          <a:p>
            <a:pPr algn="ctr"/>
            <a:r>
              <a:rPr lang="en-US" sz="800" dirty="0"/>
              <a:t>PAYGO Funds</a:t>
            </a:r>
          </a:p>
        </p:txBody>
      </p:sp>
      <p:sp>
        <p:nvSpPr>
          <p:cNvPr id="64" name="TextBox 63"/>
          <p:cNvSpPr txBox="1"/>
          <p:nvPr/>
        </p:nvSpPr>
        <p:spPr>
          <a:xfrm>
            <a:off x="617572" y="4222154"/>
            <a:ext cx="764332" cy="246221"/>
          </a:xfrm>
          <a:prstGeom prst="rect">
            <a:avLst/>
          </a:prstGeom>
          <a:noFill/>
        </p:spPr>
        <p:txBody>
          <a:bodyPr wrap="square" lIns="0" tIns="0" rIns="0" bIns="0" rtlCol="0">
            <a:spAutoFit/>
          </a:bodyPr>
          <a:lstStyle/>
          <a:p>
            <a:pPr algn="ctr"/>
            <a:r>
              <a:rPr lang="en-US" sz="800" dirty="0"/>
              <a:t>Revenues for Debt Service</a:t>
            </a:r>
          </a:p>
        </p:txBody>
      </p:sp>
      <p:sp>
        <p:nvSpPr>
          <p:cNvPr id="65" name="Oval 64"/>
          <p:cNvSpPr>
            <a:spLocks noChangeAspect="1"/>
          </p:cNvSpPr>
          <p:nvPr/>
        </p:nvSpPr>
        <p:spPr>
          <a:xfrm>
            <a:off x="516491" y="4855888"/>
            <a:ext cx="228600" cy="228600"/>
          </a:xfrm>
          <a:prstGeom prst="ellipse">
            <a:avLst/>
          </a:prstGeom>
          <a:solidFill>
            <a:schemeClr val="tx2"/>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dirty="0">
                <a:solidFill>
                  <a:schemeClr val="bg1"/>
                </a:solidFill>
              </a:rPr>
              <a:t>1</a:t>
            </a:r>
          </a:p>
        </p:txBody>
      </p:sp>
      <p:sp>
        <p:nvSpPr>
          <p:cNvPr id="66" name="Oval 65"/>
          <p:cNvSpPr>
            <a:spLocks noChangeAspect="1"/>
          </p:cNvSpPr>
          <p:nvPr/>
        </p:nvSpPr>
        <p:spPr>
          <a:xfrm>
            <a:off x="2491027" y="4848917"/>
            <a:ext cx="228600" cy="228600"/>
          </a:xfrm>
          <a:prstGeom prst="ellipse">
            <a:avLst/>
          </a:prstGeom>
          <a:solidFill>
            <a:schemeClr val="bg1">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dirty="0">
                <a:solidFill>
                  <a:schemeClr val="bg1"/>
                </a:solidFill>
              </a:rPr>
              <a:t>2</a:t>
            </a:r>
          </a:p>
        </p:txBody>
      </p:sp>
      <p:sp>
        <p:nvSpPr>
          <p:cNvPr id="69" name="Rectangle 68"/>
          <p:cNvSpPr/>
          <p:nvPr/>
        </p:nvSpPr>
        <p:spPr>
          <a:xfrm>
            <a:off x="1860617" y="4113418"/>
            <a:ext cx="1091964" cy="510422"/>
          </a:xfrm>
          <a:prstGeom prst="rect">
            <a:avLst/>
          </a:prstGeom>
          <a:solidFill>
            <a:srgbClr val="FFFFCC"/>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System Revenues</a:t>
            </a:r>
          </a:p>
        </p:txBody>
      </p:sp>
      <p:sp>
        <p:nvSpPr>
          <p:cNvPr id="70" name="Rectangle 69"/>
          <p:cNvSpPr/>
          <p:nvPr/>
        </p:nvSpPr>
        <p:spPr>
          <a:xfrm>
            <a:off x="4654466" y="3635761"/>
            <a:ext cx="3895234" cy="430656"/>
          </a:xfrm>
          <a:prstGeom prst="rect">
            <a:avLst/>
          </a:prstGeom>
          <a:solidFill>
            <a:schemeClr val="tx2">
              <a:lumMod val="60000"/>
              <a:lumOff val="40000"/>
            </a:schemeClr>
          </a:solid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dirty="0">
                <a:solidFill>
                  <a:schemeClr val="bg1"/>
                </a:solidFill>
              </a:rPr>
              <a:t>SCENARIO II</a:t>
            </a:r>
          </a:p>
          <a:p>
            <a:pPr algn="ctr"/>
            <a:r>
              <a:rPr lang="en-US" sz="900" b="1" dirty="0">
                <a:solidFill>
                  <a:schemeClr val="bg1"/>
                </a:solidFill>
              </a:rPr>
              <a:t>Cash Defeasing w/ PAYGO; Issuing New Money for Projects</a:t>
            </a:r>
          </a:p>
        </p:txBody>
      </p:sp>
      <p:sp>
        <p:nvSpPr>
          <p:cNvPr id="71" name="Rectangle 70"/>
          <p:cNvSpPr/>
          <p:nvPr/>
        </p:nvSpPr>
        <p:spPr>
          <a:xfrm>
            <a:off x="4830565" y="6084932"/>
            <a:ext cx="1737360" cy="438843"/>
          </a:xfrm>
          <a:prstGeom prst="rect">
            <a:avLst/>
          </a:prstGeom>
          <a:solidFill>
            <a:srgbClr val="EBF5FF"/>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Outstanding High Coupon Callable Bonds</a:t>
            </a:r>
          </a:p>
        </p:txBody>
      </p:sp>
      <p:sp>
        <p:nvSpPr>
          <p:cNvPr id="72" name="Arrow: Left 71"/>
          <p:cNvSpPr/>
          <p:nvPr/>
        </p:nvSpPr>
        <p:spPr>
          <a:xfrm rot="18018080">
            <a:off x="5647527" y="4429933"/>
            <a:ext cx="526046" cy="389733"/>
          </a:xfrm>
          <a:prstGeom prst="leftArrow">
            <a:avLst/>
          </a:prstGeom>
          <a:noFill/>
          <a:ln>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73" name="TextBox 72"/>
          <p:cNvSpPr txBox="1"/>
          <p:nvPr/>
        </p:nvSpPr>
        <p:spPr>
          <a:xfrm>
            <a:off x="7626069" y="4218791"/>
            <a:ext cx="753767" cy="246221"/>
          </a:xfrm>
          <a:prstGeom prst="rect">
            <a:avLst/>
          </a:prstGeom>
          <a:noFill/>
        </p:spPr>
        <p:txBody>
          <a:bodyPr wrap="square" lIns="0" tIns="0" rIns="0" bIns="0" rtlCol="0">
            <a:spAutoFit/>
          </a:bodyPr>
          <a:lstStyle/>
          <a:p>
            <a:pPr algn="ctr"/>
            <a:r>
              <a:rPr lang="en-US" sz="800" dirty="0"/>
              <a:t>Revenues for Debt Service</a:t>
            </a:r>
          </a:p>
        </p:txBody>
      </p:sp>
      <p:sp>
        <p:nvSpPr>
          <p:cNvPr id="74" name="Rectangle 73"/>
          <p:cNvSpPr/>
          <p:nvPr/>
        </p:nvSpPr>
        <p:spPr>
          <a:xfrm>
            <a:off x="6786741" y="6084932"/>
            <a:ext cx="1710340" cy="438843"/>
          </a:xfrm>
          <a:prstGeom prst="rect">
            <a:avLst/>
          </a:prstGeom>
          <a:solidFill>
            <a:srgbClr val="EBF5FF"/>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New Projects</a:t>
            </a:r>
          </a:p>
          <a:p>
            <a:pPr algn="ctr"/>
            <a:r>
              <a:rPr lang="en-US" sz="800" dirty="0">
                <a:solidFill>
                  <a:schemeClr val="tx1"/>
                </a:solidFill>
              </a:rPr>
              <a:t>Capital Improvement Projects</a:t>
            </a:r>
            <a:endParaRPr lang="en-US" sz="800" b="1" u="sng" dirty="0">
              <a:solidFill>
                <a:sysClr val="windowText" lastClr="000000"/>
              </a:solidFill>
            </a:endParaRPr>
          </a:p>
        </p:txBody>
      </p:sp>
      <p:sp>
        <p:nvSpPr>
          <p:cNvPr id="75" name="Arrow: Left 74"/>
          <p:cNvSpPr/>
          <p:nvPr/>
        </p:nvSpPr>
        <p:spPr>
          <a:xfrm rot="14308779">
            <a:off x="7240303" y="4445379"/>
            <a:ext cx="542275" cy="378984"/>
          </a:xfrm>
          <a:prstGeom prst="leftArrow">
            <a:avLst/>
          </a:prstGeom>
          <a:noFill/>
          <a:ln>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vert="vert" lIns="45720" tIns="91440" rIns="45720" bIns="91440" rtlCol="0" anchor="t" anchorCtr="0"/>
          <a:lstStyle/>
          <a:p>
            <a:pPr algn="ctr"/>
            <a:endParaRPr lang="en-US" sz="1100" b="1" dirty="0">
              <a:solidFill>
                <a:schemeClr val="tx1"/>
              </a:solidFill>
            </a:endParaRPr>
          </a:p>
        </p:txBody>
      </p:sp>
      <p:sp>
        <p:nvSpPr>
          <p:cNvPr id="76" name="TextBox 75"/>
          <p:cNvSpPr txBox="1"/>
          <p:nvPr/>
        </p:nvSpPr>
        <p:spPr>
          <a:xfrm>
            <a:off x="5158613" y="4252632"/>
            <a:ext cx="589266" cy="246221"/>
          </a:xfrm>
          <a:prstGeom prst="rect">
            <a:avLst/>
          </a:prstGeom>
          <a:noFill/>
        </p:spPr>
        <p:txBody>
          <a:bodyPr wrap="square" lIns="0" tIns="0" rIns="0" bIns="0" rtlCol="0">
            <a:spAutoFit/>
          </a:bodyPr>
          <a:lstStyle/>
          <a:p>
            <a:pPr algn="ctr"/>
            <a:r>
              <a:rPr lang="en-US" sz="800" dirty="0"/>
              <a:t>PAYGO Funds</a:t>
            </a:r>
          </a:p>
        </p:txBody>
      </p:sp>
      <p:sp>
        <p:nvSpPr>
          <p:cNvPr id="77" name="Rectangle 76"/>
          <p:cNvSpPr/>
          <p:nvPr/>
        </p:nvSpPr>
        <p:spPr>
          <a:xfrm>
            <a:off x="4830565" y="4901296"/>
            <a:ext cx="1737360" cy="494991"/>
          </a:xfrm>
          <a:prstGeom prst="rect">
            <a:avLst/>
          </a:prstGeom>
          <a:solidFill>
            <a:srgbClr val="CCFF99"/>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Escrow</a:t>
            </a:r>
          </a:p>
          <a:p>
            <a:pPr algn="ctr"/>
            <a:r>
              <a:rPr lang="en-US" sz="800" dirty="0">
                <a:solidFill>
                  <a:sysClr val="windowText" lastClr="000000"/>
                </a:solidFill>
              </a:rPr>
              <a:t>High coupon callable bonds escrowed to par call date</a:t>
            </a:r>
          </a:p>
        </p:txBody>
      </p:sp>
      <p:sp>
        <p:nvSpPr>
          <p:cNvPr id="78" name="Arrow: Left 77"/>
          <p:cNvSpPr/>
          <p:nvPr/>
        </p:nvSpPr>
        <p:spPr>
          <a:xfrm rot="16200000">
            <a:off x="5404121" y="5606297"/>
            <a:ext cx="493648" cy="389733"/>
          </a:xfrm>
          <a:prstGeom prst="leftArrow">
            <a:avLst/>
          </a:prstGeom>
          <a:noFill/>
          <a:ln>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79" name="Rectangle 78"/>
          <p:cNvSpPr/>
          <p:nvPr/>
        </p:nvSpPr>
        <p:spPr>
          <a:xfrm>
            <a:off x="6759721" y="4893678"/>
            <a:ext cx="1737360" cy="502610"/>
          </a:xfrm>
          <a:prstGeom prst="rect">
            <a:avLst/>
          </a:prstGeom>
          <a:solidFill>
            <a:srgbClr val="CCFF99"/>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New Money Bonds</a:t>
            </a:r>
            <a:endParaRPr lang="en-US" sz="900" dirty="0">
              <a:solidFill>
                <a:sysClr val="windowText" lastClr="000000"/>
              </a:solidFill>
            </a:endParaRPr>
          </a:p>
          <a:p>
            <a:pPr algn="ctr"/>
            <a:r>
              <a:rPr lang="en-US" sz="800" dirty="0">
                <a:solidFill>
                  <a:sysClr val="windowText" lastClr="000000"/>
                </a:solidFill>
              </a:rPr>
              <a:t>Amortization tailored to fit new money debt service within defeased bonds debt service</a:t>
            </a:r>
          </a:p>
        </p:txBody>
      </p:sp>
      <p:sp>
        <p:nvSpPr>
          <p:cNvPr id="80" name="Arrow: Left 79"/>
          <p:cNvSpPr/>
          <p:nvPr/>
        </p:nvSpPr>
        <p:spPr>
          <a:xfrm rot="16200000">
            <a:off x="7695922" y="5606296"/>
            <a:ext cx="493649" cy="389733"/>
          </a:xfrm>
          <a:prstGeom prst="leftArrow">
            <a:avLst/>
          </a:prstGeom>
          <a:noFill/>
          <a:ln>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81" name="TextBox 80"/>
          <p:cNvSpPr txBox="1"/>
          <p:nvPr/>
        </p:nvSpPr>
        <p:spPr>
          <a:xfrm>
            <a:off x="5858542" y="5637947"/>
            <a:ext cx="626503" cy="246221"/>
          </a:xfrm>
          <a:prstGeom prst="rect">
            <a:avLst/>
          </a:prstGeom>
          <a:noFill/>
        </p:spPr>
        <p:txBody>
          <a:bodyPr wrap="square" lIns="0" tIns="0" rIns="0" bIns="0" rtlCol="0">
            <a:spAutoFit/>
          </a:bodyPr>
          <a:lstStyle/>
          <a:p>
            <a:pPr algn="ctr"/>
            <a:r>
              <a:rPr lang="en-US" sz="800" dirty="0"/>
              <a:t>Cash defeasance</a:t>
            </a:r>
          </a:p>
        </p:txBody>
      </p:sp>
      <p:sp>
        <p:nvSpPr>
          <p:cNvPr id="82" name="TextBox 81"/>
          <p:cNvSpPr txBox="1"/>
          <p:nvPr/>
        </p:nvSpPr>
        <p:spPr>
          <a:xfrm>
            <a:off x="7108647" y="5644021"/>
            <a:ext cx="626503" cy="369332"/>
          </a:xfrm>
          <a:prstGeom prst="rect">
            <a:avLst/>
          </a:prstGeom>
          <a:noFill/>
        </p:spPr>
        <p:txBody>
          <a:bodyPr wrap="square" lIns="0" tIns="0" rIns="0" bIns="0" rtlCol="0">
            <a:spAutoFit/>
          </a:bodyPr>
          <a:lstStyle/>
          <a:p>
            <a:pPr algn="ctr"/>
            <a:r>
              <a:rPr lang="en-US" sz="800" dirty="0"/>
              <a:t>Same project deposit as Scenario I</a:t>
            </a:r>
          </a:p>
        </p:txBody>
      </p:sp>
      <p:sp>
        <p:nvSpPr>
          <p:cNvPr id="83" name="Oval 82"/>
          <p:cNvSpPr>
            <a:spLocks noChangeAspect="1"/>
          </p:cNvSpPr>
          <p:nvPr/>
        </p:nvSpPr>
        <p:spPr>
          <a:xfrm>
            <a:off x="6682189" y="6037212"/>
            <a:ext cx="228600" cy="228600"/>
          </a:xfrm>
          <a:prstGeom prst="ellipse">
            <a:avLst/>
          </a:prstGeom>
          <a:solidFill>
            <a:schemeClr val="bg1">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dirty="0">
                <a:solidFill>
                  <a:schemeClr val="bg1"/>
                </a:solidFill>
              </a:rPr>
              <a:t>4</a:t>
            </a:r>
          </a:p>
        </p:txBody>
      </p:sp>
      <p:sp>
        <p:nvSpPr>
          <p:cNvPr id="84" name="Oval 83"/>
          <p:cNvSpPr>
            <a:spLocks noChangeAspect="1"/>
          </p:cNvSpPr>
          <p:nvPr/>
        </p:nvSpPr>
        <p:spPr>
          <a:xfrm>
            <a:off x="6671188" y="4812242"/>
            <a:ext cx="228600" cy="228600"/>
          </a:xfrm>
          <a:prstGeom prst="ellipse">
            <a:avLst/>
          </a:prstGeom>
          <a:solidFill>
            <a:srgbClr val="C0000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dirty="0">
                <a:solidFill>
                  <a:schemeClr val="bg1"/>
                </a:solidFill>
              </a:rPr>
              <a:t>3</a:t>
            </a:r>
          </a:p>
        </p:txBody>
      </p:sp>
      <p:sp>
        <p:nvSpPr>
          <p:cNvPr id="86" name="Rectangle 85"/>
          <p:cNvSpPr/>
          <p:nvPr/>
        </p:nvSpPr>
        <p:spPr>
          <a:xfrm>
            <a:off x="6161220" y="4107166"/>
            <a:ext cx="1091964" cy="510422"/>
          </a:xfrm>
          <a:prstGeom prst="rect">
            <a:avLst/>
          </a:prstGeom>
          <a:solidFill>
            <a:srgbClr val="FFFFCC"/>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900" b="1" u="sng" dirty="0">
                <a:solidFill>
                  <a:sysClr val="windowText" lastClr="000000"/>
                </a:solidFill>
              </a:rPr>
              <a:t>System Revenues</a:t>
            </a:r>
          </a:p>
        </p:txBody>
      </p:sp>
      <p:cxnSp>
        <p:nvCxnSpPr>
          <p:cNvPr id="88" name="Straight Connector 87"/>
          <p:cNvCxnSpPr/>
          <p:nvPr/>
        </p:nvCxnSpPr>
        <p:spPr>
          <a:xfrm flipH="1">
            <a:off x="4542629" y="3582298"/>
            <a:ext cx="18472" cy="3066764"/>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sp>
        <p:nvSpPr>
          <p:cNvPr id="89" name="Oval 88"/>
          <p:cNvSpPr>
            <a:spLocks noChangeAspect="1"/>
          </p:cNvSpPr>
          <p:nvPr/>
        </p:nvSpPr>
        <p:spPr>
          <a:xfrm>
            <a:off x="4729261" y="6013353"/>
            <a:ext cx="228600" cy="228600"/>
          </a:xfrm>
          <a:prstGeom prst="ellipse">
            <a:avLst/>
          </a:prstGeom>
          <a:solidFill>
            <a:schemeClr val="tx2"/>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dirty="0">
                <a:solidFill>
                  <a:schemeClr val="bg1"/>
                </a:solidFill>
              </a:rPr>
              <a:t>2</a:t>
            </a:r>
          </a:p>
        </p:txBody>
      </p:sp>
      <p:sp>
        <p:nvSpPr>
          <p:cNvPr id="90" name="Oval 89"/>
          <p:cNvSpPr>
            <a:spLocks noChangeAspect="1"/>
          </p:cNvSpPr>
          <p:nvPr/>
        </p:nvSpPr>
        <p:spPr>
          <a:xfrm>
            <a:off x="4731083" y="4818256"/>
            <a:ext cx="228600" cy="228600"/>
          </a:xfrm>
          <a:prstGeom prst="ellipse">
            <a:avLst/>
          </a:prstGeom>
          <a:solidFill>
            <a:schemeClr val="accent3">
              <a:lumMod val="50000"/>
            </a:scheme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dirty="0">
                <a:solidFill>
                  <a:schemeClr val="bg1"/>
                </a:solidFill>
              </a:rPr>
              <a:t>1</a:t>
            </a:r>
          </a:p>
        </p:txBody>
      </p:sp>
      <p:sp>
        <p:nvSpPr>
          <p:cNvPr id="22" name="TextBox 21"/>
          <p:cNvSpPr txBox="1"/>
          <p:nvPr/>
        </p:nvSpPr>
        <p:spPr>
          <a:xfrm>
            <a:off x="472773" y="6649062"/>
            <a:ext cx="1986821" cy="107722"/>
          </a:xfrm>
          <a:prstGeom prst="rect">
            <a:avLst/>
          </a:prstGeom>
          <a:noFill/>
        </p:spPr>
        <p:txBody>
          <a:bodyPr wrap="square" lIns="0" tIns="0" rIns="0" bIns="0" rtlCol="0">
            <a:spAutoFit/>
          </a:bodyPr>
          <a:lstStyle/>
          <a:p>
            <a:r>
              <a:rPr lang="en-US" sz="700" dirty="0"/>
              <a:t>(1) Source FY2019 Operating and Capital budget</a:t>
            </a:r>
          </a:p>
        </p:txBody>
      </p:sp>
      <p:sp>
        <p:nvSpPr>
          <p:cNvPr id="34" name="Rectangle 33"/>
          <p:cNvSpPr/>
          <p:nvPr/>
        </p:nvSpPr>
        <p:spPr>
          <a:xfrm>
            <a:off x="472773" y="4107166"/>
            <a:ext cx="3900444" cy="251303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67" name="Rectangle 66"/>
          <p:cNvSpPr/>
          <p:nvPr/>
        </p:nvSpPr>
        <p:spPr>
          <a:xfrm>
            <a:off x="4649256" y="4107166"/>
            <a:ext cx="3900444" cy="251303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44" name="Text Placeholder 29"/>
          <p:cNvSpPr txBox="1">
            <a:spLocks/>
          </p:cNvSpPr>
          <p:nvPr/>
        </p:nvSpPr>
        <p:spPr>
          <a:xfrm>
            <a:off x="498988" y="791972"/>
            <a:ext cx="2891912" cy="2660717"/>
          </a:xfrm>
          <a:prstGeom prst="rect">
            <a:avLst/>
          </a:prstGeom>
          <a:solidFill>
            <a:srgbClr val="EBF5FF"/>
          </a:solidFill>
          <a:ln w="19050">
            <a:solidFill>
              <a:schemeClr val="bg1">
                <a:lumMod val="75000"/>
              </a:schemeClr>
            </a:solidFill>
          </a:ln>
        </p:spPr>
        <p:txBody>
          <a:bodyPr lIns="182880" tIns="182880" rIns="182880" bIns="182880" anchor="ctr">
            <a:noAutofit/>
          </a:bodyPr>
          <a:lst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a:spcBef>
                <a:spcPts val="1200"/>
              </a:spcBef>
              <a:buClr>
                <a:schemeClr val="bg1">
                  <a:lumMod val="75000"/>
                </a:schemeClr>
              </a:buClr>
              <a:buFont typeface="Wingdings" panose="05000000000000000000" pitchFamily="2" charset="2"/>
              <a:buChar char="§"/>
            </a:pPr>
            <a:r>
              <a:rPr lang="en-US" sz="1100" b="0" dirty="0"/>
              <a:t>Many issuers incorporate the use of current revenues (cash on hand) to pay for capital projects, also known as PAYGO, instead of issuing debt</a:t>
            </a:r>
          </a:p>
          <a:p>
            <a:pPr marL="233363" indent="-233363">
              <a:spcBef>
                <a:spcPts val="1200"/>
              </a:spcBef>
              <a:buClr>
                <a:schemeClr val="bg1">
                  <a:lumMod val="75000"/>
                </a:schemeClr>
              </a:buClr>
              <a:buFont typeface="Wingdings" panose="05000000000000000000" pitchFamily="2" charset="2"/>
              <a:buChar char="§"/>
            </a:pPr>
            <a:r>
              <a:rPr lang="en-US" sz="1100" b="0" dirty="0"/>
              <a:t>To mimic the savings generated by a tax-exempt advance refunding, issuers can use PAYGO revenues to defease outstanding high coupon callable bonds and issue lower cost new money bonds to pay for projects</a:t>
            </a:r>
          </a:p>
          <a:p>
            <a:pPr marL="233363" indent="-233363">
              <a:spcBef>
                <a:spcPts val="1200"/>
              </a:spcBef>
              <a:buClr>
                <a:schemeClr val="bg1">
                  <a:lumMod val="75000"/>
                </a:schemeClr>
              </a:buClr>
              <a:buFont typeface="Wingdings" panose="05000000000000000000" pitchFamily="2" charset="2"/>
              <a:buChar char="§"/>
            </a:pPr>
            <a:r>
              <a:rPr lang="en-US" sz="1100" b="0" dirty="0"/>
              <a:t>The current flat yield curve environment makes this strategy especially attractive</a:t>
            </a:r>
          </a:p>
        </p:txBody>
      </p:sp>
      <p:sp>
        <p:nvSpPr>
          <p:cNvPr id="45" name="Rectangle 44"/>
          <p:cNvSpPr/>
          <p:nvPr/>
        </p:nvSpPr>
        <p:spPr>
          <a:xfrm>
            <a:off x="3543300" y="2444077"/>
            <a:ext cx="5006400" cy="993244"/>
          </a:xfrm>
          <a:prstGeom prst="rect">
            <a:avLst/>
          </a:prstGeom>
          <a:solidFill>
            <a:srgbClr val="FFCC99"/>
          </a:solid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marL="285750" indent="-228600">
              <a:buClr>
                <a:srgbClr val="CC6600"/>
              </a:buClr>
              <a:buFont typeface="Trade Gothic LT Com" panose="020B0503040303020004" pitchFamily="34" charset="0"/>
              <a:buChar char="–"/>
            </a:pPr>
            <a:r>
              <a:rPr lang="en-US" sz="1000" dirty="0">
                <a:solidFill>
                  <a:schemeClr val="tx1"/>
                </a:solidFill>
              </a:rPr>
              <a:t>The Issuer may need specific authorization for new money financing</a:t>
            </a:r>
          </a:p>
          <a:p>
            <a:pPr marL="285750" indent="-228600">
              <a:buClr>
                <a:srgbClr val="CC6600"/>
              </a:buClr>
              <a:buFont typeface="Trade Gothic LT Com" panose="020B0503040303020004" pitchFamily="34" charset="0"/>
              <a:buChar char="–"/>
            </a:pPr>
            <a:r>
              <a:rPr lang="en-US" sz="1000" dirty="0">
                <a:solidFill>
                  <a:sysClr val="windowText" lastClr="000000"/>
                </a:solidFill>
              </a:rPr>
              <a:t>Project’s useful life must be consistent with term of new money bonds (new money bond WAM cannot exceed 120% of project’s useful life)</a:t>
            </a:r>
          </a:p>
          <a:p>
            <a:pPr marL="285750" indent="-228600">
              <a:buClr>
                <a:srgbClr val="CC6600"/>
              </a:buClr>
              <a:buFont typeface="Trade Gothic LT Com" panose="020B0503040303020004" pitchFamily="34" charset="0"/>
              <a:buChar char="–"/>
            </a:pPr>
            <a:r>
              <a:rPr lang="en-US" sz="1000" dirty="0">
                <a:solidFill>
                  <a:sysClr val="windowText" lastClr="000000"/>
                </a:solidFill>
              </a:rPr>
              <a:t>Tax counsel may require separation of time between new money issuance and defeasance of outstanding bonds</a:t>
            </a:r>
          </a:p>
        </p:txBody>
      </p:sp>
      <p:sp>
        <p:nvSpPr>
          <p:cNvPr id="46" name="Rectangle 45"/>
          <p:cNvSpPr/>
          <p:nvPr/>
        </p:nvSpPr>
        <p:spPr>
          <a:xfrm>
            <a:off x="3543300" y="1029802"/>
            <a:ext cx="5006400" cy="1118381"/>
          </a:xfrm>
          <a:prstGeom prst="rect">
            <a:avLst/>
          </a:prstGeom>
          <a:solidFill>
            <a:schemeClr val="accent3">
              <a:lumMod val="20000"/>
              <a:lumOff val="80000"/>
            </a:schemeClr>
          </a:solid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marL="285750" indent="-228600">
              <a:buClr>
                <a:srgbClr val="008E40"/>
              </a:buClr>
              <a:buSzPct val="125000"/>
              <a:buFont typeface="Trade Gothic LT Com" panose="020B0503040303020004" pitchFamily="34" charset="0"/>
              <a:buChar char="+"/>
            </a:pPr>
            <a:r>
              <a:rPr lang="en-US" sz="1000" dirty="0">
                <a:solidFill>
                  <a:sysClr val="windowText" lastClr="000000"/>
                </a:solidFill>
              </a:rPr>
              <a:t>Reduces amount of debt outstanding</a:t>
            </a:r>
          </a:p>
          <a:p>
            <a:pPr marL="285750" indent="-228600">
              <a:buClr>
                <a:srgbClr val="008E40"/>
              </a:buClr>
              <a:buSzPct val="125000"/>
              <a:buFont typeface="Trade Gothic LT Com" panose="020B0503040303020004" pitchFamily="34" charset="0"/>
              <a:buChar char="+"/>
            </a:pPr>
            <a:r>
              <a:rPr lang="en-US" sz="1000" b="1" dirty="0">
                <a:solidFill>
                  <a:sysClr val="windowText" lastClr="000000"/>
                </a:solidFill>
              </a:rPr>
              <a:t>Economic results are identical to hypothetical advance refunding</a:t>
            </a:r>
          </a:p>
          <a:p>
            <a:pPr marL="285750" indent="-228600">
              <a:buClr>
                <a:srgbClr val="008E40"/>
              </a:buClr>
              <a:buSzPct val="125000"/>
              <a:buFont typeface="Trade Gothic LT Com" panose="020B0503040303020004" pitchFamily="34" charset="0"/>
              <a:buChar char="+"/>
            </a:pPr>
            <a:r>
              <a:rPr lang="en-US" sz="1000" dirty="0">
                <a:solidFill>
                  <a:sysClr val="windowText" lastClr="000000"/>
                </a:solidFill>
              </a:rPr>
              <a:t>Savings can be structured to meet the</a:t>
            </a:r>
            <a:r>
              <a:rPr lang="en-US" sz="1000" dirty="0">
                <a:solidFill>
                  <a:schemeClr val="tx1"/>
                </a:solidFill>
              </a:rPr>
              <a:t> Issuer’s</a:t>
            </a:r>
            <a:r>
              <a:rPr lang="en-US" sz="1000" dirty="0">
                <a:solidFill>
                  <a:sysClr val="windowText" lastClr="000000"/>
                </a:solidFill>
              </a:rPr>
              <a:t> financing objectives by changing new money bond amortization and/or defeasing structuring bonds</a:t>
            </a:r>
          </a:p>
          <a:p>
            <a:pPr marL="285750" indent="-228600">
              <a:buClr>
                <a:srgbClr val="008E40"/>
              </a:buClr>
              <a:buSzPct val="125000"/>
              <a:buFont typeface="Trade Gothic LT Com" panose="020B0503040303020004" pitchFamily="34" charset="0"/>
              <a:buChar char="+"/>
            </a:pPr>
            <a:r>
              <a:rPr lang="en-US" sz="1000" dirty="0">
                <a:solidFill>
                  <a:sysClr val="windowText" lastClr="000000"/>
                </a:solidFill>
              </a:rPr>
              <a:t>A “second bite at the apple” (e.g., </a:t>
            </a:r>
            <a:r>
              <a:rPr lang="en-US" sz="1000" dirty="0">
                <a:solidFill>
                  <a:schemeClr val="tx1"/>
                </a:solidFill>
              </a:rPr>
              <a:t>the Issuer</a:t>
            </a:r>
            <a:r>
              <a:rPr lang="en-US" sz="1000" dirty="0">
                <a:solidFill>
                  <a:sysClr val="windowText" lastClr="000000"/>
                </a:solidFill>
              </a:rPr>
              <a:t> can defease any bond, even bonds that advance refunded a previous issue)</a:t>
            </a:r>
          </a:p>
        </p:txBody>
      </p:sp>
      <p:sp>
        <p:nvSpPr>
          <p:cNvPr id="47" name="Rectangle 46">
            <a:extLst/>
          </p:cNvPr>
          <p:cNvSpPr/>
          <p:nvPr/>
        </p:nvSpPr>
        <p:spPr>
          <a:xfrm>
            <a:off x="3543300" y="791972"/>
            <a:ext cx="2333624" cy="237022"/>
          </a:xfrm>
          <a:prstGeom prst="rect">
            <a:avLst/>
          </a:prstGeom>
          <a:solidFill>
            <a:srgbClr val="008E40"/>
          </a:solid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marL="57150">
              <a:buClr>
                <a:srgbClr val="00B050"/>
              </a:buClr>
              <a:buSzPct val="125000"/>
            </a:pPr>
            <a:r>
              <a:rPr lang="en-US" sz="1100" b="1" dirty="0">
                <a:solidFill>
                  <a:schemeClr val="bg1"/>
                </a:solidFill>
              </a:rPr>
              <a:t>BENEFITS</a:t>
            </a:r>
          </a:p>
        </p:txBody>
      </p:sp>
      <p:sp>
        <p:nvSpPr>
          <p:cNvPr id="48" name="Rectangle 47">
            <a:extLst/>
          </p:cNvPr>
          <p:cNvSpPr/>
          <p:nvPr/>
        </p:nvSpPr>
        <p:spPr>
          <a:xfrm>
            <a:off x="3543300" y="2213345"/>
            <a:ext cx="2333624" cy="237022"/>
          </a:xfrm>
          <a:prstGeom prst="rect">
            <a:avLst/>
          </a:prstGeom>
          <a:solidFill>
            <a:srgbClr val="FFC000"/>
          </a:solid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marL="57150">
              <a:buClr>
                <a:srgbClr val="00B050"/>
              </a:buClr>
              <a:buSzPct val="125000"/>
            </a:pPr>
            <a:r>
              <a:rPr lang="en-US" sz="1100" b="1" dirty="0">
                <a:solidFill>
                  <a:schemeClr val="bg1"/>
                </a:solidFill>
              </a:rPr>
              <a:t>CONSIDERATIONS</a:t>
            </a:r>
          </a:p>
        </p:txBody>
      </p:sp>
      <p:sp>
        <p:nvSpPr>
          <p:cNvPr id="54" name="TextBox 53"/>
          <p:cNvSpPr txBox="1"/>
          <p:nvPr>
            <p:custDataLst>
              <p:tags r:id="rId2"/>
            </p:custDataLst>
          </p:nvPr>
        </p:nvSpPr>
        <p:spPr>
          <a:xfrm>
            <a:off x="164592" y="448056"/>
            <a:ext cx="896112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Generates Present Value Savings Identical to a Pre-Tax Reform Tax-Exempt Advance Refunding</a:t>
            </a:r>
          </a:p>
        </p:txBody>
      </p:sp>
      <p:sp>
        <p:nvSpPr>
          <p:cNvPr id="7" name="TextBox 6">
            <a:extLst>
              <a:ext uri="{FF2B5EF4-FFF2-40B4-BE49-F238E27FC236}">
                <a16:creationId xmlns:a16="http://schemas.microsoft.com/office/drawing/2014/main" xmlns="" id="{C42F7AE9-D84F-4C1C-B7A7-32395C675226}"/>
              </a:ext>
            </a:extLst>
          </p:cNvPr>
          <p:cNvSpPr txBox="1"/>
          <p:nvPr>
            <p:custDataLst>
              <p:tags r:id="rId3"/>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5</a:t>
            </a:r>
          </a:p>
        </p:txBody>
      </p:sp>
    </p:spTree>
    <p:custDataLst>
      <p:tags r:id="rId1"/>
    </p:custDataLst>
    <p:extLst>
      <p:ext uri="{BB962C8B-B14F-4D97-AF65-F5344CB8AC3E}">
        <p14:creationId xmlns:p14="http://schemas.microsoft.com/office/powerpoint/2010/main" val="412386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408490317"/>
              </p:ext>
            </p:extLst>
          </p:nvPr>
        </p:nvGraphicFramePr>
        <p:xfrm>
          <a:off x="6734621" y="4018853"/>
          <a:ext cx="2028541" cy="1856240"/>
        </p:xfrm>
        <a:graphic>
          <a:graphicData uri="http://schemas.openxmlformats.org/drawingml/2006/table">
            <a:tbl>
              <a:tblPr firstRow="1" bandRow="1">
                <a:tableStyleId>{5C22544A-7EE6-4342-B048-85BDC9FD1C3A}</a:tableStyleId>
              </a:tblPr>
              <a:tblGrid>
                <a:gridCol w="1170313">
                  <a:extLst>
                    <a:ext uri="{9D8B030D-6E8A-4147-A177-3AD203B41FA5}">
                      <a16:colId xmlns:a16="http://schemas.microsoft.com/office/drawing/2014/main" xmlns="" val="729940688"/>
                    </a:ext>
                  </a:extLst>
                </a:gridCol>
                <a:gridCol w="858228">
                  <a:extLst>
                    <a:ext uri="{9D8B030D-6E8A-4147-A177-3AD203B41FA5}">
                      <a16:colId xmlns:a16="http://schemas.microsoft.com/office/drawing/2014/main" xmlns="" val="2804751258"/>
                    </a:ext>
                  </a:extLst>
                </a:gridCol>
              </a:tblGrid>
              <a:tr h="464060">
                <a:tc>
                  <a:txBody>
                    <a:bodyPr/>
                    <a:lstStyle/>
                    <a:p>
                      <a:pPr algn="ctr"/>
                      <a:r>
                        <a:rPr lang="en-US" sz="1050" b="1" dirty="0">
                          <a:solidFill>
                            <a:schemeClr val="tx1"/>
                          </a:solidFill>
                        </a:rPr>
                        <a:t>Pricing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6/5/2019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976341825"/>
                  </a:ext>
                </a:extLst>
              </a:tr>
              <a:tr h="464060">
                <a:tc>
                  <a:txBody>
                    <a:bodyPr/>
                    <a:lstStyle/>
                    <a:p>
                      <a:pPr algn="ctr"/>
                      <a:r>
                        <a:rPr lang="en-US" sz="1050" b="1" dirty="0">
                          <a:solidFill>
                            <a:schemeClr val="tx1"/>
                          </a:solidFill>
                        </a:rPr>
                        <a:t>Forward Period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2 months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711846105"/>
                  </a:ext>
                </a:extLst>
              </a:tr>
              <a:tr h="464060">
                <a:tc>
                  <a:txBody>
                    <a:bodyPr/>
                    <a:lstStyle/>
                    <a:p>
                      <a:pPr algn="ctr"/>
                      <a:r>
                        <a:rPr lang="en-US" sz="1050" b="1" dirty="0">
                          <a:solidFill>
                            <a:schemeClr val="tx1"/>
                          </a:solidFill>
                        </a:rPr>
                        <a:t>Delivery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8/5/2019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56240648"/>
                  </a:ext>
                </a:extLst>
              </a:tr>
              <a:tr h="464060">
                <a:tc>
                  <a:txBody>
                    <a:bodyPr/>
                    <a:lstStyle/>
                    <a:p>
                      <a:pPr algn="ctr"/>
                      <a:r>
                        <a:rPr lang="en-US" sz="1050" b="1" dirty="0">
                          <a:solidFill>
                            <a:schemeClr val="tx1"/>
                          </a:solidFill>
                        </a:rPr>
                        <a:t>Call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11/1/2019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566713748"/>
                  </a:ext>
                </a:extLst>
              </a:tr>
            </a:tbl>
          </a:graphicData>
        </a:graphic>
      </p:graphicFrame>
      <p:sp>
        <p:nvSpPr>
          <p:cNvPr id="86" name="Rectangle: Rounded Corners 85"/>
          <p:cNvSpPr/>
          <p:nvPr/>
        </p:nvSpPr>
        <p:spPr>
          <a:xfrm>
            <a:off x="2885345" y="5243967"/>
            <a:ext cx="1705772" cy="56878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85" name="Rectangle: Rounded Corners 84"/>
          <p:cNvSpPr/>
          <p:nvPr/>
        </p:nvSpPr>
        <p:spPr>
          <a:xfrm>
            <a:off x="592113" y="5243967"/>
            <a:ext cx="1954992" cy="56878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84" name="Rectangle: Rounded Corners 83"/>
          <p:cNvSpPr/>
          <p:nvPr/>
        </p:nvSpPr>
        <p:spPr>
          <a:xfrm>
            <a:off x="4594483" y="4005403"/>
            <a:ext cx="1281699" cy="49420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83" name="Rectangle: Rounded Corners 82"/>
          <p:cNvSpPr/>
          <p:nvPr/>
        </p:nvSpPr>
        <p:spPr>
          <a:xfrm>
            <a:off x="3067303" y="4008777"/>
            <a:ext cx="1254605" cy="49420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82" name="Rectangle: Rounded Corners 81"/>
          <p:cNvSpPr/>
          <p:nvPr/>
        </p:nvSpPr>
        <p:spPr>
          <a:xfrm>
            <a:off x="484845" y="4005403"/>
            <a:ext cx="2279480" cy="49420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2" name="Title 1"/>
          <p:cNvSpPr>
            <a:spLocks noGrp="1"/>
          </p:cNvSpPr>
          <p:nvPr>
            <p:ph type="title"/>
          </p:nvPr>
        </p:nvSpPr>
        <p:spPr>
          <a:xfrm>
            <a:off x="84407" y="179387"/>
            <a:ext cx="7609984" cy="246221"/>
          </a:xfrm>
        </p:spPr>
        <p:txBody>
          <a:bodyPr wrap="square">
            <a:spAutoFit/>
          </a:bodyPr>
          <a:lstStyle/>
          <a:p>
            <a:r>
              <a:rPr lang="en-US" dirty="0">
                <a:solidFill>
                  <a:srgbClr val="26547C"/>
                </a:solidFill>
              </a:rPr>
              <a:t>Forward Delivery Refunding</a:t>
            </a:r>
          </a:p>
        </p:txBody>
      </p:sp>
      <p:cxnSp>
        <p:nvCxnSpPr>
          <p:cNvPr id="22" name="Straight Connector 21"/>
          <p:cNvCxnSpPr/>
          <p:nvPr/>
        </p:nvCxnSpPr>
        <p:spPr>
          <a:xfrm flipH="1" flipV="1">
            <a:off x="3268377" y="4507358"/>
            <a:ext cx="0" cy="205947"/>
          </a:xfrm>
          <a:prstGeom prst="line">
            <a:avLst/>
          </a:prstGeom>
          <a:ln w="95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167397" y="4510217"/>
            <a:ext cx="4118" cy="2059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rrow: Right 29"/>
          <p:cNvSpPr/>
          <p:nvPr/>
        </p:nvSpPr>
        <p:spPr>
          <a:xfrm>
            <a:off x="484845" y="4564554"/>
            <a:ext cx="6036501" cy="584887"/>
          </a:xfrm>
          <a:prstGeom prst="rightArrow">
            <a:avLst/>
          </a:prstGeom>
          <a:solidFill>
            <a:srgbClr val="0070C0"/>
          </a:solidFill>
          <a:ln w="19050">
            <a:solidFill>
              <a:schemeClr val="bg1"/>
            </a:solidFill>
          </a:ln>
          <a:effectLst>
            <a:glow rad="63500">
              <a:schemeClr val="bg1">
                <a:lumMod val="75000"/>
                <a:alpha val="40000"/>
              </a:schemeClr>
            </a:glow>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400" b="1" dirty="0">
                <a:solidFill>
                  <a:schemeClr val="bg1"/>
                </a:solidFill>
              </a:rPr>
              <a:t>Forward Delivery Timeline</a:t>
            </a:r>
          </a:p>
        </p:txBody>
      </p:sp>
      <p:sp>
        <p:nvSpPr>
          <p:cNvPr id="31" name="Rectangle 30"/>
          <p:cNvSpPr/>
          <p:nvPr/>
        </p:nvSpPr>
        <p:spPr>
          <a:xfrm>
            <a:off x="646427" y="5231823"/>
            <a:ext cx="1778336" cy="5809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i="1" dirty="0">
                <a:solidFill>
                  <a:schemeClr val="bg1"/>
                </a:solidFill>
              </a:rPr>
              <a:t>June 5, 2019</a:t>
            </a:r>
          </a:p>
          <a:p>
            <a:pPr algn="ctr"/>
            <a:r>
              <a:rPr lang="en-US" sz="1000" b="1" i="1" dirty="0">
                <a:solidFill>
                  <a:schemeClr val="bg1"/>
                </a:solidFill>
              </a:rPr>
              <a:t>Price and Sign Forward BPA</a:t>
            </a:r>
          </a:p>
        </p:txBody>
      </p:sp>
      <p:sp>
        <p:nvSpPr>
          <p:cNvPr id="32" name="Rectangle 31"/>
          <p:cNvSpPr/>
          <p:nvPr/>
        </p:nvSpPr>
        <p:spPr>
          <a:xfrm>
            <a:off x="2978440" y="4017106"/>
            <a:ext cx="1424031" cy="5017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i="1" dirty="0">
                <a:solidFill>
                  <a:schemeClr val="bg1"/>
                </a:solidFill>
              </a:rPr>
              <a:t>June 12, 2019</a:t>
            </a:r>
          </a:p>
          <a:p>
            <a:pPr algn="ctr"/>
            <a:r>
              <a:rPr lang="en-US" sz="1000" b="1" i="1" dirty="0">
                <a:solidFill>
                  <a:schemeClr val="bg1"/>
                </a:solidFill>
              </a:rPr>
              <a:t>Post OS</a:t>
            </a:r>
          </a:p>
        </p:txBody>
      </p:sp>
      <p:sp>
        <p:nvSpPr>
          <p:cNvPr id="34" name="Rectangle 33"/>
          <p:cNvSpPr/>
          <p:nvPr/>
        </p:nvSpPr>
        <p:spPr>
          <a:xfrm>
            <a:off x="484845" y="4017106"/>
            <a:ext cx="2279480" cy="4825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i="1" dirty="0">
                <a:solidFill>
                  <a:schemeClr val="bg1"/>
                </a:solidFill>
              </a:rPr>
              <a:t>May 20, 2019</a:t>
            </a:r>
          </a:p>
          <a:p>
            <a:pPr algn="ctr"/>
            <a:r>
              <a:rPr lang="en-US" sz="1000" b="1" i="1" dirty="0">
                <a:solidFill>
                  <a:schemeClr val="bg1"/>
                </a:solidFill>
              </a:rPr>
              <a:t>Post POS with Bond Counsel Opinion</a:t>
            </a:r>
          </a:p>
        </p:txBody>
      </p:sp>
      <p:cxnSp>
        <p:nvCxnSpPr>
          <p:cNvPr id="35" name="Straight Connector 34"/>
          <p:cNvCxnSpPr/>
          <p:nvPr/>
        </p:nvCxnSpPr>
        <p:spPr>
          <a:xfrm flipH="1" flipV="1">
            <a:off x="1764525" y="5014173"/>
            <a:ext cx="4118" cy="2059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931910" y="5231823"/>
            <a:ext cx="1546110" cy="5809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i="1" dirty="0">
                <a:solidFill>
                  <a:schemeClr val="bg1"/>
                </a:solidFill>
              </a:rPr>
              <a:t>August 5, 2019 </a:t>
            </a:r>
          </a:p>
          <a:p>
            <a:pPr algn="ctr"/>
            <a:r>
              <a:rPr lang="en-US" sz="1000" b="1" i="1" dirty="0">
                <a:solidFill>
                  <a:schemeClr val="bg1"/>
                </a:solidFill>
              </a:rPr>
              <a:t>Close and deliver forward delivery bonds</a:t>
            </a:r>
          </a:p>
        </p:txBody>
      </p:sp>
      <p:cxnSp>
        <p:nvCxnSpPr>
          <p:cNvPr id="38" name="Straight Connector 37"/>
          <p:cNvCxnSpPr/>
          <p:nvPr/>
        </p:nvCxnSpPr>
        <p:spPr>
          <a:xfrm flipH="1" flipV="1">
            <a:off x="4328896" y="5014173"/>
            <a:ext cx="0" cy="2059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614365" y="4017106"/>
            <a:ext cx="1249758" cy="493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i="1" dirty="0">
                <a:solidFill>
                  <a:schemeClr val="bg1"/>
                </a:solidFill>
              </a:rPr>
              <a:t>August 12, 2019</a:t>
            </a:r>
          </a:p>
          <a:p>
            <a:pPr algn="ctr"/>
            <a:r>
              <a:rPr lang="en-US" sz="1000" b="1" i="1" dirty="0">
                <a:solidFill>
                  <a:schemeClr val="bg1"/>
                </a:solidFill>
              </a:rPr>
              <a:t>Post Final OS</a:t>
            </a:r>
          </a:p>
        </p:txBody>
      </p:sp>
      <p:sp>
        <p:nvSpPr>
          <p:cNvPr id="29" name="Text Placeholder 2"/>
          <p:cNvSpPr txBox="1">
            <a:spLocks/>
          </p:cNvSpPr>
          <p:nvPr/>
        </p:nvSpPr>
        <p:spPr>
          <a:xfrm>
            <a:off x="325702" y="983549"/>
            <a:ext cx="8715638" cy="2509298"/>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spcAft>
                <a:spcPts val="600"/>
              </a:spcAft>
              <a:buClr>
                <a:srgbClr val="26547C"/>
              </a:buClr>
              <a:buSzPct val="100000"/>
              <a:buFont typeface="Wingdings" panose="05000000000000000000" pitchFamily="2" charset="2"/>
              <a:buChar char="¤"/>
            </a:pPr>
            <a:r>
              <a:rPr lang="en-US" sz="1200" dirty="0"/>
              <a:t>Another strategy available to issuers for refunding bonds more than 90 days before the call date is a Forward Refunding</a:t>
            </a:r>
          </a:p>
          <a:p>
            <a:pPr lvl="1">
              <a:spcBef>
                <a:spcPts val="600"/>
              </a:spcBef>
              <a:spcAft>
                <a:spcPts val="600"/>
              </a:spcAft>
              <a:buClr>
                <a:srgbClr val="26547C"/>
              </a:buClr>
              <a:buSzPct val="100000"/>
              <a:buFont typeface="Wingdings" panose="05000000000000000000" pitchFamily="2" charset="2"/>
              <a:buChar char="¤"/>
            </a:pPr>
            <a:r>
              <a:rPr lang="en-US" sz="1200" dirty="0"/>
              <a:t>Utilizing a Forward Refunding the issuer can price refunding bonds up to 12 months before the call date of the bonds and  deliver the bonds to investors up to 90 days before the call date</a:t>
            </a:r>
          </a:p>
          <a:p>
            <a:pPr lvl="1">
              <a:spcBef>
                <a:spcPts val="600"/>
              </a:spcBef>
              <a:spcAft>
                <a:spcPts val="600"/>
              </a:spcAft>
              <a:buClr>
                <a:srgbClr val="26547C"/>
              </a:buClr>
              <a:buSzPct val="100000"/>
              <a:buFont typeface="Wingdings" panose="05000000000000000000" pitchFamily="2" charset="2"/>
              <a:buChar char="¤"/>
            </a:pPr>
            <a:r>
              <a:rPr lang="en-US" sz="1200" dirty="0"/>
              <a:t>In the current market, investors are charging a premium of approximately 5 bps per month to buy forward delivery bonds</a:t>
            </a:r>
          </a:p>
          <a:p>
            <a:pPr lvl="1">
              <a:spcBef>
                <a:spcPts val="600"/>
              </a:spcBef>
              <a:spcAft>
                <a:spcPts val="600"/>
              </a:spcAft>
              <a:buClr>
                <a:srgbClr val="26547C"/>
              </a:buClr>
              <a:buSzPct val="100000"/>
              <a:buFont typeface="Wingdings" panose="05000000000000000000" pitchFamily="2" charset="2"/>
              <a:buChar char="¤"/>
            </a:pPr>
            <a:r>
              <a:rPr lang="en-US" sz="1200" dirty="0"/>
              <a:t>All documentation follows standard market formats and includes:</a:t>
            </a:r>
          </a:p>
          <a:p>
            <a:pPr lvl="2">
              <a:spcAft>
                <a:spcPts val="600"/>
              </a:spcAft>
              <a:buClr>
                <a:srgbClr val="26547C"/>
              </a:buClr>
              <a:buFont typeface="Wingdings" panose="05000000000000000000" pitchFamily="2" charset="2"/>
              <a:buChar char="¤"/>
            </a:pPr>
            <a:r>
              <a:rPr lang="en-US" sz="1200" dirty="0"/>
              <a:t>Opinion of Counsel with respect to forward delivery bonds</a:t>
            </a:r>
          </a:p>
          <a:p>
            <a:pPr lvl="2">
              <a:spcAft>
                <a:spcPts val="600"/>
              </a:spcAft>
              <a:buClr>
                <a:srgbClr val="26547C"/>
              </a:buClr>
              <a:buFont typeface="Wingdings" panose="05000000000000000000" pitchFamily="2" charset="2"/>
              <a:buChar char="¤"/>
            </a:pPr>
            <a:r>
              <a:rPr lang="en-US" sz="1200" dirty="0"/>
              <a:t>Forward Bond Purchase Agreement, reflecting addition of certain bringdowns</a:t>
            </a:r>
          </a:p>
          <a:p>
            <a:pPr lvl="2">
              <a:spcAft>
                <a:spcPts val="600"/>
              </a:spcAft>
              <a:buClr>
                <a:srgbClr val="26547C"/>
              </a:buClr>
              <a:buFont typeface="Wingdings" panose="05000000000000000000" pitchFamily="2" charset="2"/>
              <a:buChar char="¤"/>
            </a:pPr>
            <a:r>
              <a:rPr lang="en-US" sz="1200" dirty="0"/>
              <a:t>Supplement to the Official Statement, reflecting updates since first Official Statement posted with current delivery bonds</a:t>
            </a:r>
          </a:p>
        </p:txBody>
      </p:sp>
      <p:sp>
        <p:nvSpPr>
          <p:cNvPr id="9" name="Rectangle 8"/>
          <p:cNvSpPr/>
          <p:nvPr/>
        </p:nvSpPr>
        <p:spPr>
          <a:xfrm>
            <a:off x="181867" y="3641640"/>
            <a:ext cx="8829272" cy="2610666"/>
          </a:xfrm>
          <a:prstGeom prst="rect">
            <a:avLst/>
          </a:prstGeom>
          <a:no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r>
              <a:rPr lang="en-US" sz="1100" b="1" dirty="0">
                <a:solidFill>
                  <a:schemeClr val="tx1"/>
                </a:solidFill>
              </a:rPr>
              <a:t>Sample Forward Delivery</a:t>
            </a:r>
          </a:p>
        </p:txBody>
      </p:sp>
      <p:sp>
        <p:nvSpPr>
          <p:cNvPr id="14" name="TextBox 13"/>
          <p:cNvSpPr txBox="1"/>
          <p:nvPr>
            <p:custDataLst>
              <p:tags r:id="rId2"/>
            </p:custDataLst>
          </p:nvPr>
        </p:nvSpPr>
        <p:spPr>
          <a:xfrm>
            <a:off x="164592" y="448056"/>
            <a:ext cx="896112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Forward Transactions Have Picked Up in the Municipal Market at Little Cost</a:t>
            </a:r>
          </a:p>
        </p:txBody>
      </p:sp>
      <p:cxnSp>
        <p:nvCxnSpPr>
          <p:cNvPr id="55" name="Straight Connector 54"/>
          <p:cNvCxnSpPr/>
          <p:nvPr/>
        </p:nvCxnSpPr>
        <p:spPr>
          <a:xfrm flipH="1" flipV="1">
            <a:off x="4859729" y="4510217"/>
            <a:ext cx="0" cy="205947"/>
          </a:xfrm>
          <a:prstGeom prst="line">
            <a:avLst/>
          </a:prstGeom>
          <a:ln w="9525">
            <a:solidFill>
              <a:srgbClr val="006600"/>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p:cNvSpPr/>
          <p:nvPr/>
        </p:nvSpPr>
        <p:spPr>
          <a:xfrm>
            <a:off x="4744707" y="5243967"/>
            <a:ext cx="1421630" cy="56878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cxnSp>
        <p:nvCxnSpPr>
          <p:cNvPr id="37" name="Straight Connector 36"/>
          <p:cNvCxnSpPr/>
          <p:nvPr/>
        </p:nvCxnSpPr>
        <p:spPr>
          <a:xfrm flipH="1" flipV="1">
            <a:off x="5521800" y="5014173"/>
            <a:ext cx="0" cy="2059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44707" y="5298233"/>
            <a:ext cx="1421630" cy="4681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a:r>
              <a:rPr lang="en-US" sz="1000" b="1" i="1" dirty="0">
                <a:solidFill>
                  <a:schemeClr val="bg1"/>
                </a:solidFill>
              </a:rPr>
              <a:t>November 1, 2019</a:t>
            </a:r>
          </a:p>
          <a:p>
            <a:pPr algn="ctr"/>
            <a:r>
              <a:rPr lang="en-US" sz="1000" b="1" i="1" dirty="0">
                <a:solidFill>
                  <a:schemeClr val="bg1"/>
                </a:solidFill>
              </a:rPr>
              <a:t>Call the bonds</a:t>
            </a:r>
          </a:p>
        </p:txBody>
      </p:sp>
      <p:sp>
        <p:nvSpPr>
          <p:cNvPr id="7" name="TextBox 6">
            <a:extLst>
              <a:ext uri="{FF2B5EF4-FFF2-40B4-BE49-F238E27FC236}">
                <a16:creationId xmlns:a16="http://schemas.microsoft.com/office/drawing/2014/main" xmlns="" id="{E3FEE1F3-4673-465C-9470-937D83FAFFF7}"/>
              </a:ext>
            </a:extLst>
          </p:cNvPr>
          <p:cNvSpPr txBox="1"/>
          <p:nvPr>
            <p:custDataLst>
              <p:tags r:id="rId3"/>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6</a:t>
            </a:r>
          </a:p>
        </p:txBody>
      </p:sp>
    </p:spTree>
    <p:custDataLst>
      <p:tags r:id="rId1"/>
    </p:custDataLst>
    <p:extLst>
      <p:ext uri="{BB962C8B-B14F-4D97-AF65-F5344CB8AC3E}">
        <p14:creationId xmlns:p14="http://schemas.microsoft.com/office/powerpoint/2010/main" val="188856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7" y="179387"/>
            <a:ext cx="7609984" cy="246221"/>
          </a:xfrm>
        </p:spPr>
        <p:txBody>
          <a:bodyPr wrap="square">
            <a:spAutoFit/>
          </a:bodyPr>
          <a:lstStyle/>
          <a:p>
            <a:r>
              <a:rPr lang="en-US" dirty="0">
                <a:solidFill>
                  <a:srgbClr val="26547C"/>
                </a:solidFill>
              </a:rPr>
              <a:t>Forward Transactions Have Picked Up in the Municipal Market at Little Cost</a:t>
            </a:r>
          </a:p>
        </p:txBody>
      </p:sp>
      <p:sp>
        <p:nvSpPr>
          <p:cNvPr id="63" name="TextBox 62"/>
          <p:cNvSpPr txBox="1"/>
          <p:nvPr>
            <p:custDataLst>
              <p:tags r:id="rId2"/>
            </p:custDataLst>
          </p:nvPr>
        </p:nvSpPr>
        <p:spPr>
          <a:xfrm>
            <a:off x="104265" y="696806"/>
            <a:ext cx="8899138" cy="3067590"/>
          </a:xfrm>
          <a:prstGeom prst="rect">
            <a:avLst/>
          </a:prstGeom>
          <a:solidFill>
            <a:srgbClr val="FFFFFF"/>
          </a:solidFill>
          <a:ln w="9525" cmpd="sng">
            <a:solidFill>
              <a:srgbClr val="B3B3B3"/>
            </a:solidFill>
          </a:ln>
        </p:spPr>
        <p:txBody>
          <a:bodyPr vert="horz" wrap="square" lIns="91440" tIns="73152" rIns="73152" bIns="73152" rtlCol="0" anchor="t">
            <a:noAutofit/>
          </a:bodyPr>
          <a:lstStyle/>
          <a:p>
            <a:pPr lvl="0">
              <a:buClr>
                <a:srgbClr val="B3B3B3"/>
              </a:buClr>
            </a:pPr>
            <a:r>
              <a:rPr lang="en-US" sz="1050" b="1" dirty="0">
                <a:solidFill>
                  <a:srgbClr val="4D73A1"/>
                </a:solidFill>
              </a:rPr>
              <a:t>Forward Transactions in the Recent Market</a:t>
            </a:r>
            <a:endParaRPr lang="en-US" sz="1050" i="1" dirty="0">
              <a:solidFill>
                <a:srgbClr val="4D73A1"/>
              </a:solidFill>
              <a:cs typeface="Arial" pitchFamily="34" charset="0"/>
            </a:endParaRPr>
          </a:p>
          <a:p>
            <a:pPr marL="164592" lvl="1" indent="-164592">
              <a:spcBef>
                <a:spcPts val="300"/>
              </a:spcBef>
              <a:buClr>
                <a:srgbClr val="B3B3B3"/>
              </a:buClr>
              <a:buSzPct val="60000"/>
              <a:buFont typeface="Wingdings" pitchFamily="2" charset="2"/>
              <a:buChar char="n"/>
            </a:pPr>
            <a:endParaRPr lang="en-US" sz="1050" b="1" dirty="0">
              <a:cs typeface="Arial" pitchFamily="34" charset="0"/>
            </a:endParaRPr>
          </a:p>
          <a:p>
            <a:pPr marL="164592" lvl="1" indent="-164592">
              <a:spcBef>
                <a:spcPts val="300"/>
              </a:spcBef>
              <a:buClr>
                <a:srgbClr val="B3B3B3"/>
              </a:buClr>
              <a:buSzPct val="60000"/>
              <a:buFont typeface="Wingdings" pitchFamily="2" charset="2"/>
              <a:buChar char="n"/>
            </a:pPr>
            <a:endParaRPr lang="en-US" sz="1050" dirty="0">
              <a:cs typeface="Arial" pitchFamily="34" charset="0"/>
            </a:endParaRPr>
          </a:p>
          <a:p>
            <a:pPr marL="164592" lvl="1" indent="-164592">
              <a:spcBef>
                <a:spcPts val="300"/>
              </a:spcBef>
              <a:buClr>
                <a:srgbClr val="B3B3B3"/>
              </a:buClr>
              <a:buSzPct val="60000"/>
              <a:buFont typeface="Wingdings" pitchFamily="2" charset="2"/>
              <a:buChar char="n"/>
            </a:pPr>
            <a:endParaRPr lang="en-US" sz="1050" dirty="0">
              <a:cs typeface="Arial" pitchFamily="34" charset="0"/>
            </a:endParaRPr>
          </a:p>
          <a:p>
            <a:pPr marL="164592" lvl="1" indent="-164592">
              <a:spcBef>
                <a:spcPts val="300"/>
              </a:spcBef>
              <a:buClr>
                <a:srgbClr val="B3B3B3"/>
              </a:buClr>
              <a:buSzPct val="60000"/>
              <a:buFont typeface="Wingdings" pitchFamily="2" charset="2"/>
              <a:buChar char="n"/>
            </a:pPr>
            <a:endParaRPr lang="en-US" sz="1050" dirty="0">
              <a:cs typeface="Arial" pitchFamily="34" charset="0"/>
            </a:endParaRPr>
          </a:p>
          <a:p>
            <a:pPr marL="164592" lvl="1" indent="-164592">
              <a:spcBef>
                <a:spcPts val="300"/>
              </a:spcBef>
              <a:buClr>
                <a:srgbClr val="B3B3B3"/>
              </a:buClr>
              <a:buSzPct val="60000"/>
              <a:buFont typeface="Wingdings" pitchFamily="2" charset="2"/>
              <a:buChar char="n"/>
            </a:pPr>
            <a:endParaRPr lang="en-US" sz="1050" dirty="0">
              <a:cs typeface="Arial" pitchFamily="34" charset="0"/>
            </a:endParaRPr>
          </a:p>
          <a:p>
            <a:pPr marL="164592" lvl="1" indent="-164592">
              <a:spcBef>
                <a:spcPts val="300"/>
              </a:spcBef>
              <a:buClr>
                <a:srgbClr val="B3B3B3"/>
              </a:buClr>
              <a:buSzPct val="60000"/>
              <a:buFont typeface="Wingdings" pitchFamily="2" charset="2"/>
              <a:buChar char="n"/>
            </a:pPr>
            <a:endParaRPr lang="en-US" sz="1050" dirty="0">
              <a:cs typeface="Arial" pitchFamily="34" charset="0"/>
            </a:endParaRPr>
          </a:p>
          <a:p>
            <a:pPr marL="164592" lvl="1" indent="-164592">
              <a:spcBef>
                <a:spcPts val="300"/>
              </a:spcBef>
              <a:buClr>
                <a:srgbClr val="B3B3B3"/>
              </a:buClr>
              <a:buSzPct val="60000"/>
              <a:buFont typeface="Wingdings" pitchFamily="2" charset="2"/>
              <a:buChar char="n"/>
            </a:pPr>
            <a:endParaRPr lang="en-US" sz="1050" dirty="0">
              <a:cs typeface="Arial" pitchFamily="34" charset="0"/>
            </a:endParaRPr>
          </a:p>
          <a:p>
            <a:pPr marL="329184" lvl="2" indent="-164592">
              <a:spcBef>
                <a:spcPts val="400"/>
              </a:spcBef>
              <a:buClr>
                <a:srgbClr val="B3B3B3"/>
              </a:buClr>
              <a:buSzPct val="80000"/>
              <a:buFont typeface="Arial" pitchFamily="34" charset="0"/>
              <a:buChar char="─"/>
            </a:pPr>
            <a:endParaRPr lang="en-US" sz="1400" dirty="0">
              <a:cs typeface="Arial" pitchFamily="34" charset="0"/>
            </a:endParaRPr>
          </a:p>
        </p:txBody>
      </p:sp>
      <p:graphicFrame>
        <p:nvGraphicFramePr>
          <p:cNvPr id="11" name="Chart 10">
            <a:extLst>
              <a:ext uri="{FF2B5EF4-FFF2-40B4-BE49-F238E27FC236}">
                <a16:creationId xmlns:a16="http://schemas.microsoft.com/office/drawing/2014/main" xmlns="" id="{0780B26D-D15D-42B1-A85F-B928A22E812A}"/>
              </a:ext>
            </a:extLst>
          </p:cNvPr>
          <p:cNvGraphicFramePr>
            <a:graphicFrameLocks/>
          </p:cNvGraphicFramePr>
          <p:nvPr>
            <p:extLst/>
          </p:nvPr>
        </p:nvGraphicFramePr>
        <p:xfrm>
          <a:off x="104264" y="940646"/>
          <a:ext cx="8840154" cy="27343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Table 28">
            <a:extLst>
              <a:ext uri="{FF2B5EF4-FFF2-40B4-BE49-F238E27FC236}">
                <a16:creationId xmlns:a16="http://schemas.microsoft.com/office/drawing/2014/main" xmlns="" id="{E5F3E61F-2ABA-46E7-B730-DEFE02147AF0}"/>
              </a:ext>
            </a:extLst>
          </p:cNvPr>
          <p:cNvGraphicFramePr>
            <a:graphicFrameLocks noGrp="1"/>
          </p:cNvGraphicFramePr>
          <p:nvPr>
            <p:extLst>
              <p:ext uri="{D42A27DB-BD31-4B8C-83A1-F6EECF244321}">
                <p14:modId xmlns:p14="http://schemas.microsoft.com/office/powerpoint/2010/main" val="1055453635"/>
              </p:ext>
            </p:extLst>
          </p:nvPr>
        </p:nvGraphicFramePr>
        <p:xfrm>
          <a:off x="104264" y="3810916"/>
          <a:ext cx="8899138" cy="2670548"/>
        </p:xfrm>
        <a:graphic>
          <a:graphicData uri="http://schemas.openxmlformats.org/drawingml/2006/table">
            <a:tbl>
              <a:tblPr/>
              <a:tblGrid>
                <a:gridCol w="1227398">
                  <a:extLst>
                    <a:ext uri="{9D8B030D-6E8A-4147-A177-3AD203B41FA5}">
                      <a16:colId xmlns:a16="http://schemas.microsoft.com/office/drawing/2014/main" xmlns="" val="3325257903"/>
                    </a:ext>
                  </a:extLst>
                </a:gridCol>
                <a:gridCol w="1175657">
                  <a:extLst>
                    <a:ext uri="{9D8B030D-6E8A-4147-A177-3AD203B41FA5}">
                      <a16:colId xmlns:a16="http://schemas.microsoft.com/office/drawing/2014/main" xmlns="" val="788942605"/>
                    </a:ext>
                  </a:extLst>
                </a:gridCol>
                <a:gridCol w="2779939">
                  <a:extLst>
                    <a:ext uri="{9D8B030D-6E8A-4147-A177-3AD203B41FA5}">
                      <a16:colId xmlns:a16="http://schemas.microsoft.com/office/drawing/2014/main" xmlns="" val="2765949442"/>
                    </a:ext>
                  </a:extLst>
                </a:gridCol>
                <a:gridCol w="695325">
                  <a:extLst>
                    <a:ext uri="{9D8B030D-6E8A-4147-A177-3AD203B41FA5}">
                      <a16:colId xmlns:a16="http://schemas.microsoft.com/office/drawing/2014/main" xmlns="" val="2307430520"/>
                    </a:ext>
                  </a:extLst>
                </a:gridCol>
                <a:gridCol w="1323975">
                  <a:extLst>
                    <a:ext uri="{9D8B030D-6E8A-4147-A177-3AD203B41FA5}">
                      <a16:colId xmlns:a16="http://schemas.microsoft.com/office/drawing/2014/main" xmlns="" val="2744583920"/>
                    </a:ext>
                  </a:extLst>
                </a:gridCol>
                <a:gridCol w="1696844">
                  <a:extLst>
                    <a:ext uri="{9D8B030D-6E8A-4147-A177-3AD203B41FA5}">
                      <a16:colId xmlns:a16="http://schemas.microsoft.com/office/drawing/2014/main" xmlns="" val="3337604187"/>
                    </a:ext>
                  </a:extLst>
                </a:gridCol>
              </a:tblGrid>
              <a:tr h="163441">
                <a:tc>
                  <a:txBody>
                    <a:bodyPr/>
                    <a:lstStyle/>
                    <a:p>
                      <a:pPr algn="ctr" rtl="0" fontAlgn="b"/>
                      <a:r>
                        <a:rPr lang="en-US" sz="900" b="1" i="0" u="none" strike="noStrike" dirty="0">
                          <a:solidFill>
                            <a:srgbClr val="FFFFFF"/>
                          </a:solidFill>
                          <a:effectLst/>
                          <a:latin typeface="Trade Gothic LT Com" panose="020B0503040303020004" pitchFamily="34" charset="0"/>
                        </a:rPr>
                        <a:t>Sale Date</a:t>
                      </a:r>
                    </a:p>
                  </a:txBody>
                  <a:tcPr marL="6852" marR="6852" marT="6852" marB="32891"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75000"/>
                      </a:schemeClr>
                    </a:solidFill>
                  </a:tcPr>
                </a:tc>
                <a:tc>
                  <a:txBody>
                    <a:bodyPr/>
                    <a:lstStyle/>
                    <a:p>
                      <a:pPr algn="ctr" rtl="0" fontAlgn="b"/>
                      <a:r>
                        <a:rPr lang="en-US" sz="900" b="1" i="0" u="none" strike="noStrike" dirty="0">
                          <a:solidFill>
                            <a:srgbClr val="FFFFFF"/>
                          </a:solidFill>
                          <a:effectLst/>
                          <a:latin typeface="Trade Gothic LT Com" panose="020B0503040303020004" pitchFamily="34" charset="0"/>
                        </a:rPr>
                        <a:t>Delivery Date</a:t>
                      </a:r>
                    </a:p>
                  </a:txBody>
                  <a:tcPr marL="6852" marR="6852" marT="6852" marB="32891"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75000"/>
                      </a:schemeClr>
                    </a:solidFill>
                  </a:tcPr>
                </a:tc>
                <a:tc>
                  <a:txBody>
                    <a:bodyPr/>
                    <a:lstStyle/>
                    <a:p>
                      <a:pPr algn="ctr" rtl="0" fontAlgn="ctr"/>
                      <a:r>
                        <a:rPr lang="en-US" sz="900" b="1" i="0" u="none" strike="noStrike" dirty="0">
                          <a:solidFill>
                            <a:srgbClr val="FFFFFF"/>
                          </a:solidFill>
                          <a:effectLst/>
                          <a:latin typeface="Trade Gothic LT Com" panose="020B0503040303020004" pitchFamily="34" charset="0"/>
                        </a:rPr>
                        <a:t>Issuer</a:t>
                      </a:r>
                    </a:p>
                  </a:txBody>
                  <a:tcPr marL="6852" marR="6852" marT="6852" marB="32891"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75000"/>
                      </a:schemeClr>
                    </a:solidFill>
                  </a:tcPr>
                </a:tc>
                <a:tc>
                  <a:txBody>
                    <a:bodyPr/>
                    <a:lstStyle/>
                    <a:p>
                      <a:pPr algn="ctr" rtl="0" fontAlgn="b"/>
                      <a:r>
                        <a:rPr lang="en-US" sz="900" b="1" i="0" u="none" strike="noStrike" dirty="0">
                          <a:solidFill>
                            <a:srgbClr val="FFFFFF"/>
                          </a:solidFill>
                          <a:effectLst/>
                          <a:latin typeface="Trade Gothic LT Com" panose="020B0503040303020004" pitchFamily="34" charset="0"/>
                        </a:rPr>
                        <a:t>State</a:t>
                      </a:r>
                    </a:p>
                  </a:txBody>
                  <a:tcPr marL="6852" marR="6852" marT="6852" marB="32891"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75000"/>
                      </a:schemeClr>
                    </a:solidFill>
                  </a:tcPr>
                </a:tc>
                <a:tc>
                  <a:txBody>
                    <a:bodyPr/>
                    <a:lstStyle/>
                    <a:p>
                      <a:pPr algn="ctr" rtl="0" fontAlgn="b"/>
                      <a:r>
                        <a:rPr lang="en-US" sz="900" b="1" i="0" u="none" strike="noStrike" dirty="0">
                          <a:solidFill>
                            <a:srgbClr val="FFFFFF"/>
                          </a:solidFill>
                          <a:effectLst/>
                          <a:latin typeface="Trade Gothic LT Com" panose="020B0503040303020004" pitchFamily="34" charset="0"/>
                        </a:rPr>
                        <a:t>Par Amount (millions)</a:t>
                      </a:r>
                    </a:p>
                  </a:txBody>
                  <a:tcPr marL="6852" marR="6852" marT="6852" marB="32891"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75000"/>
                      </a:schemeClr>
                    </a:solidFill>
                  </a:tcPr>
                </a:tc>
                <a:tc>
                  <a:txBody>
                    <a:bodyPr/>
                    <a:lstStyle/>
                    <a:p>
                      <a:pPr algn="ctr" rtl="0" fontAlgn="b"/>
                      <a:r>
                        <a:rPr lang="en-US" sz="900" b="1" i="0" u="none" strike="noStrike" dirty="0">
                          <a:solidFill>
                            <a:srgbClr val="FFFFFF"/>
                          </a:solidFill>
                          <a:effectLst/>
                          <a:latin typeface="Trade Gothic LT Com" panose="020B0503040303020004" pitchFamily="34" charset="0"/>
                        </a:rPr>
                        <a:t>Monthly Forward Premium (bps)</a:t>
                      </a:r>
                    </a:p>
                  </a:txBody>
                  <a:tcPr marL="6852" marR="6852" marT="6852" marB="32891"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2565943054"/>
                  </a:ext>
                </a:extLst>
              </a:tr>
              <a:tr h="135523">
                <a:tc>
                  <a:txBody>
                    <a:bodyPr/>
                    <a:lstStyle/>
                    <a:p>
                      <a:pPr algn="ctr" fontAlgn="b"/>
                      <a:r>
                        <a:rPr lang="en-US" sz="900" b="1" i="0" u="none" strike="noStrike" dirty="0">
                          <a:solidFill>
                            <a:srgbClr val="000000"/>
                          </a:solidFill>
                          <a:effectLst/>
                          <a:latin typeface="+mj-lt"/>
                        </a:rPr>
                        <a:t>10/11/2017</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ctr" rtl="0" fontAlgn="b"/>
                      <a:r>
                        <a:rPr lang="en-US" sz="900" b="1" i="0" u="none" strike="noStrike" dirty="0">
                          <a:solidFill>
                            <a:srgbClr val="000000"/>
                          </a:solidFill>
                          <a:effectLst/>
                          <a:latin typeface="Trade Gothic LT Com" panose="020B0503040303020004" pitchFamily="34" charset="0"/>
                        </a:rPr>
                        <a:t>02/01/2018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l" fontAlgn="b"/>
                      <a:r>
                        <a:rPr lang="en-US" sz="900" b="1" i="0" u="none" strike="noStrike" dirty="0">
                          <a:solidFill>
                            <a:srgbClr val="000000"/>
                          </a:solidFill>
                          <a:effectLst/>
                          <a:latin typeface="+mj-lt"/>
                        </a:rPr>
                        <a:t>San Francisco Airport</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ctr" fontAlgn="b"/>
                      <a:r>
                        <a:rPr lang="en-US" sz="900" b="1" i="0" u="none" strike="noStrike" dirty="0">
                          <a:solidFill>
                            <a:srgbClr val="000000"/>
                          </a:solidFill>
                          <a:effectLst/>
                          <a:latin typeface="+mj-lt"/>
                        </a:rPr>
                        <a:t>CA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r" fontAlgn="b"/>
                      <a:r>
                        <a:rPr lang="en-US" sz="900" b="1" i="0" u="none" strike="noStrike" dirty="0">
                          <a:solidFill>
                            <a:srgbClr val="000000"/>
                          </a:solidFill>
                          <a:effectLst/>
                          <a:latin typeface="+mj-lt"/>
                        </a:rPr>
                        <a:t> $115.355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ctr" fontAlgn="b"/>
                      <a:r>
                        <a:rPr lang="en-US" sz="900" b="1"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extLst>
                  <a:ext uri="{0D108BD9-81ED-4DB2-BD59-A6C34878D82A}">
                    <a16:rowId xmlns:a16="http://schemas.microsoft.com/office/drawing/2014/main" xmlns="" val="211191351"/>
                  </a:ext>
                </a:extLst>
              </a:tr>
              <a:tr h="135523">
                <a:tc>
                  <a:txBody>
                    <a:bodyPr/>
                    <a:lstStyle/>
                    <a:p>
                      <a:pPr algn="ctr" fontAlgn="b"/>
                      <a:r>
                        <a:rPr lang="en-US" sz="900" b="0" i="0" u="none" strike="noStrike" dirty="0">
                          <a:solidFill>
                            <a:srgbClr val="000000"/>
                          </a:solidFill>
                          <a:effectLst/>
                          <a:latin typeface="+mj-lt"/>
                        </a:rPr>
                        <a:t>01/31/2018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Trade Gothic LT Com" panose="020B0503040303020004" pitchFamily="34" charset="0"/>
                        </a:rPr>
                        <a:t> 10/04/2018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mj-lt"/>
                        </a:rPr>
                        <a:t>Kansas City - Missouri</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MO</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mj-lt"/>
                        </a:rPr>
                        <a:t> $42.055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+6.0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3197150414"/>
                  </a:ext>
                </a:extLst>
              </a:tr>
              <a:tr h="135523">
                <a:tc>
                  <a:txBody>
                    <a:bodyPr/>
                    <a:lstStyle/>
                    <a:p>
                      <a:pPr algn="ctr" fontAlgn="b"/>
                      <a:r>
                        <a:rPr lang="en-US" sz="900" b="0" i="0" u="none" strike="noStrike" dirty="0">
                          <a:solidFill>
                            <a:srgbClr val="000000"/>
                          </a:solidFill>
                          <a:effectLst/>
                          <a:latin typeface="+mj-lt"/>
                        </a:rPr>
                        <a:t>04/18/2018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Trade Gothic LT Com" panose="020B0503040303020004" pitchFamily="34" charset="0"/>
                        </a:rPr>
                        <a:t> 09/04/2018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State of Ohio</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j-lt"/>
                        </a:rPr>
                        <a:t>OH</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mj-lt"/>
                        </a:rPr>
                        <a:t> $48.775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232691877"/>
                  </a:ext>
                </a:extLst>
              </a:tr>
              <a:tr h="135523">
                <a:tc>
                  <a:txBody>
                    <a:bodyPr/>
                    <a:lstStyle/>
                    <a:p>
                      <a:pPr algn="ctr" fontAlgn="b"/>
                      <a:r>
                        <a:rPr lang="en-US" sz="900" b="0" i="0" u="none" strike="noStrike" dirty="0">
                          <a:solidFill>
                            <a:srgbClr val="000000"/>
                          </a:solidFill>
                          <a:effectLst/>
                          <a:latin typeface="+mj-lt"/>
                        </a:rPr>
                        <a:t>05/24/2018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Trade Gothic LT Com" panose="020B0503040303020004" pitchFamily="34" charset="0"/>
                        </a:rPr>
                        <a:t> 09/17/2018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Jefferson County - Alabama</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AL</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mj-lt"/>
                        </a:rPr>
                        <a:t> $26.815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kern="1200" dirty="0">
                          <a:solidFill>
                            <a:srgbClr val="000000"/>
                          </a:solidFill>
                          <a:effectLst/>
                          <a:latin typeface="+mn-lt"/>
                          <a:ea typeface="+mn-ea"/>
                          <a:cs typeface="+mn-cs"/>
                        </a:rPr>
                        <a:t>+</a:t>
                      </a:r>
                      <a:r>
                        <a:rPr lang="en-US" sz="900" b="0" i="0" u="none" strike="noStrike" dirty="0">
                          <a:solidFill>
                            <a:srgbClr val="000000"/>
                          </a:solidFill>
                          <a:effectLst/>
                          <a:latin typeface="+mj-lt"/>
                        </a:rPr>
                        <a:t>3.0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945449627"/>
                  </a:ext>
                </a:extLst>
              </a:tr>
              <a:tr h="135523">
                <a:tc>
                  <a:txBody>
                    <a:bodyPr/>
                    <a:lstStyle/>
                    <a:p>
                      <a:pPr algn="ctr" fontAlgn="b"/>
                      <a:r>
                        <a:rPr lang="en-US" sz="900" b="1" i="0" u="none" strike="noStrike" dirty="0">
                          <a:solidFill>
                            <a:srgbClr val="000000"/>
                          </a:solidFill>
                          <a:effectLst/>
                          <a:latin typeface="+mj-lt"/>
                        </a:rPr>
                        <a:t>09/12/2018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1" i="0" u="none" strike="noStrike" dirty="0">
                          <a:solidFill>
                            <a:srgbClr val="000000"/>
                          </a:solidFill>
                          <a:effectLst/>
                          <a:latin typeface="Trade Gothic LT Com" panose="020B0503040303020004" pitchFamily="34" charset="0"/>
                        </a:rPr>
                        <a:t> 06/04/2020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1" i="0" u="none" strike="noStrike" dirty="0">
                          <a:solidFill>
                            <a:srgbClr val="000000"/>
                          </a:solidFill>
                          <a:effectLst/>
                          <a:latin typeface="+mj-lt"/>
                        </a:rPr>
                        <a:t>Glendale Unified School District</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CA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mj-lt"/>
                        </a:rPr>
                        <a:t> $12.885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kern="1200" dirty="0">
                          <a:solidFill>
                            <a:srgbClr val="000000"/>
                          </a:solidFill>
                          <a:effectLst/>
                          <a:latin typeface="+mn-lt"/>
                          <a:ea typeface="+mn-ea"/>
                          <a:cs typeface="+mn-cs"/>
                        </a:rPr>
                        <a:t>+</a:t>
                      </a:r>
                      <a:r>
                        <a:rPr lang="en-US" sz="900" b="1" i="0" u="none" strike="noStrike" dirty="0">
                          <a:solidFill>
                            <a:srgbClr val="000000"/>
                          </a:solidFill>
                          <a:effectLst/>
                          <a:latin typeface="+mj-lt"/>
                        </a:rPr>
                        <a:t>4.0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3929838953"/>
                  </a:ext>
                </a:extLst>
              </a:tr>
              <a:tr h="135523">
                <a:tc>
                  <a:txBody>
                    <a:bodyPr/>
                    <a:lstStyle/>
                    <a:p>
                      <a:pPr algn="ctr" fontAlgn="b"/>
                      <a:r>
                        <a:rPr lang="en-US" sz="900" b="0" i="0" u="none" strike="noStrike" dirty="0">
                          <a:solidFill>
                            <a:srgbClr val="000000"/>
                          </a:solidFill>
                          <a:effectLst/>
                          <a:latin typeface="+mj-lt"/>
                        </a:rPr>
                        <a:t>09/20/2018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Trade Gothic LT Com" panose="020B0503040303020004" pitchFamily="34" charset="0"/>
                        </a:rPr>
                        <a:t>09/24/2019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Pennsylvania Turnpike Commission</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PA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mj-lt"/>
                        </a:rPr>
                        <a:t> $179.815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kern="1200" dirty="0">
                          <a:solidFill>
                            <a:srgbClr val="000000"/>
                          </a:solidFill>
                          <a:effectLst/>
                          <a:latin typeface="+mn-lt"/>
                          <a:ea typeface="+mn-ea"/>
                          <a:cs typeface="+mn-cs"/>
                        </a:rPr>
                        <a:t>+</a:t>
                      </a:r>
                      <a:r>
                        <a:rPr lang="en-US" sz="900" b="0" i="0" u="none" strike="noStrike" dirty="0">
                          <a:solidFill>
                            <a:srgbClr val="000000"/>
                          </a:solidFill>
                          <a:effectLst/>
                          <a:latin typeface="+mj-lt"/>
                        </a:rPr>
                        <a:t>4.5</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4211352449"/>
                  </a:ext>
                </a:extLst>
              </a:tr>
              <a:tr h="135523">
                <a:tc>
                  <a:txBody>
                    <a:bodyPr/>
                    <a:lstStyle/>
                    <a:p>
                      <a:pPr algn="ctr" fontAlgn="b"/>
                      <a:r>
                        <a:rPr lang="en-US" sz="900" b="0" i="0" u="none" strike="noStrike" dirty="0">
                          <a:solidFill>
                            <a:srgbClr val="000000"/>
                          </a:solidFill>
                          <a:effectLst/>
                          <a:latin typeface="+mj-lt"/>
                        </a:rPr>
                        <a:t>10/02/2018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Trade Gothic LT Com" panose="020B0503040303020004" pitchFamily="34" charset="0"/>
                        </a:rPr>
                        <a:t>02/01/2019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Indiana Finance Authority (Parkview Health)</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j-lt"/>
                        </a:rPr>
                        <a:t>IA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mj-lt"/>
                        </a:rPr>
                        <a:t> $22.120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kern="1200" dirty="0">
                          <a:solidFill>
                            <a:srgbClr val="000000"/>
                          </a:solidFill>
                          <a:effectLst/>
                          <a:latin typeface="+mn-lt"/>
                          <a:ea typeface="+mn-ea"/>
                          <a:cs typeface="+mn-cs"/>
                        </a:rPr>
                        <a:t>+</a:t>
                      </a:r>
                      <a:r>
                        <a:rPr lang="en-US" sz="900" b="0"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1187711594"/>
                  </a:ext>
                </a:extLst>
              </a:tr>
              <a:tr h="135523">
                <a:tc>
                  <a:txBody>
                    <a:bodyPr/>
                    <a:lstStyle/>
                    <a:p>
                      <a:pPr algn="ctr" fontAlgn="b"/>
                      <a:r>
                        <a:rPr lang="en-US" sz="900" b="1" i="0" u="none" strike="noStrike" dirty="0">
                          <a:solidFill>
                            <a:srgbClr val="000000"/>
                          </a:solidFill>
                          <a:effectLst/>
                          <a:latin typeface="+mj-lt"/>
                        </a:rPr>
                        <a:t>10/03/2018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1" i="0" u="none" strike="noStrike" dirty="0">
                          <a:solidFill>
                            <a:srgbClr val="000000"/>
                          </a:solidFill>
                          <a:effectLst/>
                          <a:latin typeface="Trade Gothic LT Com" panose="020B0503040303020004" pitchFamily="34" charset="0"/>
                        </a:rPr>
                        <a:t>04/03/2019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1" i="0" u="none" strike="noStrike" dirty="0">
                          <a:solidFill>
                            <a:srgbClr val="000000"/>
                          </a:solidFill>
                          <a:effectLst/>
                          <a:latin typeface="+mj-lt"/>
                        </a:rPr>
                        <a:t>Santa Barbara Airport</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CA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mj-lt"/>
                        </a:rPr>
                        <a:t> $29.825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kern="1200" dirty="0">
                          <a:solidFill>
                            <a:srgbClr val="000000"/>
                          </a:solidFill>
                          <a:effectLst/>
                          <a:latin typeface="+mn-lt"/>
                          <a:ea typeface="+mn-ea"/>
                          <a:cs typeface="+mn-cs"/>
                        </a:rPr>
                        <a:t>+</a:t>
                      </a:r>
                      <a:r>
                        <a:rPr lang="en-US" sz="900" b="1"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578420424"/>
                  </a:ext>
                </a:extLst>
              </a:tr>
              <a:tr h="135523">
                <a:tc>
                  <a:txBody>
                    <a:bodyPr/>
                    <a:lstStyle/>
                    <a:p>
                      <a:pPr algn="ctr" fontAlgn="b"/>
                      <a:r>
                        <a:rPr lang="en-US" sz="900" b="1" i="0" u="none" strike="noStrike" dirty="0">
                          <a:solidFill>
                            <a:srgbClr val="000000"/>
                          </a:solidFill>
                          <a:effectLst/>
                          <a:latin typeface="+mj-lt"/>
                        </a:rPr>
                        <a:t>10/04/2018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ctr" rtl="0" fontAlgn="b"/>
                      <a:r>
                        <a:rPr lang="en-US" sz="900" b="1" i="0" u="none" strike="noStrike" dirty="0">
                          <a:solidFill>
                            <a:srgbClr val="000000"/>
                          </a:solidFill>
                          <a:effectLst/>
                          <a:latin typeface="Trade Gothic LT Com" panose="020B0503040303020004" pitchFamily="34" charset="0"/>
                        </a:rPr>
                        <a:t>02/06/2019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l" fontAlgn="b"/>
                      <a:r>
                        <a:rPr lang="en-US" sz="900" b="1" i="0" u="none" strike="noStrike" dirty="0">
                          <a:solidFill>
                            <a:srgbClr val="000000"/>
                          </a:solidFill>
                          <a:effectLst/>
                          <a:latin typeface="+mj-lt"/>
                        </a:rPr>
                        <a:t>New York City Housing Development Corporation</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ctr" fontAlgn="b"/>
                      <a:r>
                        <a:rPr lang="en-US" sz="900" b="1" i="0" u="none" strike="noStrike" dirty="0">
                          <a:solidFill>
                            <a:srgbClr val="000000"/>
                          </a:solidFill>
                          <a:effectLst/>
                          <a:latin typeface="+mj-lt"/>
                        </a:rPr>
                        <a:t>NY</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r" fontAlgn="b"/>
                      <a:r>
                        <a:rPr lang="en-US" sz="900" b="1" i="0" u="none" strike="noStrike" dirty="0">
                          <a:solidFill>
                            <a:srgbClr val="000000"/>
                          </a:solidFill>
                          <a:effectLst/>
                          <a:latin typeface="+mj-lt"/>
                        </a:rPr>
                        <a:t>$85.000</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tc>
                  <a:txBody>
                    <a:bodyPr/>
                    <a:lstStyle/>
                    <a:p>
                      <a:pPr algn="ctr" fontAlgn="b"/>
                      <a:r>
                        <a:rPr lang="en-US" sz="900" b="1"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38B"/>
                    </a:solidFill>
                  </a:tcPr>
                </a:tc>
                <a:extLst>
                  <a:ext uri="{0D108BD9-81ED-4DB2-BD59-A6C34878D82A}">
                    <a16:rowId xmlns:a16="http://schemas.microsoft.com/office/drawing/2014/main" xmlns="" val="33314813"/>
                  </a:ext>
                </a:extLst>
              </a:tr>
              <a:tr h="135523">
                <a:tc>
                  <a:txBody>
                    <a:bodyPr/>
                    <a:lstStyle/>
                    <a:p>
                      <a:pPr algn="ctr" fontAlgn="b"/>
                      <a:r>
                        <a:rPr lang="en-US" sz="900" b="0" i="0" u="none" strike="noStrike" dirty="0">
                          <a:solidFill>
                            <a:srgbClr val="000000"/>
                          </a:solidFill>
                          <a:effectLst/>
                          <a:latin typeface="+mj-lt"/>
                        </a:rPr>
                        <a:t>10/10/2018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Trade Gothic LT Com" panose="020B0503040303020004" pitchFamily="34" charset="0"/>
                        </a:rPr>
                        <a:t>02/05/2019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Dearborn School District</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j-lt"/>
                        </a:rPr>
                        <a:t>MI</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mj-lt"/>
                        </a:rPr>
                        <a:t> $17.055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US" sz="900" b="0" i="0" u="none" strike="noStrike" kern="1200" dirty="0">
                          <a:solidFill>
                            <a:srgbClr val="000000"/>
                          </a:solidFill>
                          <a:effectLst/>
                          <a:latin typeface="+mn-lt"/>
                          <a:ea typeface="+mn-ea"/>
                          <a:cs typeface="+mn-cs"/>
                        </a:rPr>
                        <a:t>+</a:t>
                      </a:r>
                      <a:r>
                        <a:rPr lang="en-US" sz="900" b="0"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xmlns="" val="2367781671"/>
                  </a:ext>
                </a:extLst>
              </a:tr>
              <a:tr h="135523">
                <a:tc>
                  <a:txBody>
                    <a:bodyPr/>
                    <a:lstStyle/>
                    <a:p>
                      <a:pPr algn="ctr" fontAlgn="b"/>
                      <a:r>
                        <a:rPr lang="en-US" sz="900" b="0" i="0" u="none" strike="noStrike" dirty="0">
                          <a:solidFill>
                            <a:srgbClr val="000000"/>
                          </a:solidFill>
                          <a:effectLst/>
                          <a:latin typeface="+mj-lt"/>
                        </a:rPr>
                        <a:t>10/17/2018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Trade Gothic LT Com" panose="020B0503040303020004" pitchFamily="34" charset="0"/>
                        </a:rPr>
                        <a:t>01/31/2019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mj-lt"/>
                        </a:rPr>
                        <a:t>State of Wisconsin</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WI</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mj-lt"/>
                        </a:rPr>
                        <a:t> $359.950 </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kern="1200" dirty="0">
                          <a:solidFill>
                            <a:srgbClr val="000000"/>
                          </a:solidFill>
                          <a:effectLst/>
                          <a:latin typeface="+mn-lt"/>
                          <a:ea typeface="+mn-ea"/>
                          <a:cs typeface="+mn-cs"/>
                        </a:rPr>
                        <a:t>+</a:t>
                      </a:r>
                      <a:r>
                        <a:rPr lang="en-US" sz="900" b="0" i="0" u="none" strike="noStrike" dirty="0">
                          <a:solidFill>
                            <a:srgbClr val="000000"/>
                          </a:solidFill>
                          <a:effectLst/>
                          <a:latin typeface="+mj-lt"/>
                        </a:rPr>
                        <a:t>4.0-5.0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2815762746"/>
                  </a:ext>
                </a:extLst>
              </a:tr>
              <a:tr h="135523">
                <a:tc>
                  <a:txBody>
                    <a:bodyPr/>
                    <a:lstStyle/>
                    <a:p>
                      <a:pPr algn="ctr" fontAlgn="b"/>
                      <a:r>
                        <a:rPr lang="en-US" sz="900" b="1" i="0" u="none" strike="noStrike" dirty="0">
                          <a:solidFill>
                            <a:srgbClr val="000000"/>
                          </a:solidFill>
                          <a:effectLst/>
                          <a:latin typeface="+mj-lt"/>
                        </a:rPr>
                        <a:t>10/30/2018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1" i="0" u="none" strike="noStrike" dirty="0">
                          <a:solidFill>
                            <a:srgbClr val="000000"/>
                          </a:solidFill>
                          <a:effectLst/>
                          <a:latin typeface="Trade Gothic LT Com" panose="020B0503040303020004" pitchFamily="34" charset="0"/>
                        </a:rPr>
                        <a:t>06/04/2019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1" i="0" u="none" strike="noStrike" dirty="0">
                          <a:solidFill>
                            <a:srgbClr val="000000"/>
                          </a:solidFill>
                          <a:effectLst/>
                          <a:latin typeface="+mj-lt"/>
                        </a:rPr>
                        <a:t>San Mateo County Community College District</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CA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mj-lt"/>
                        </a:rPr>
                        <a:t>$22.725</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2687409616"/>
                  </a:ext>
                </a:extLst>
              </a:tr>
              <a:tr h="135523">
                <a:tc>
                  <a:txBody>
                    <a:bodyPr/>
                    <a:lstStyle/>
                    <a:p>
                      <a:pPr algn="ctr" fontAlgn="b"/>
                      <a:r>
                        <a:rPr lang="en-US" sz="900" b="1" i="0" u="none" strike="noStrike" dirty="0">
                          <a:solidFill>
                            <a:srgbClr val="000000"/>
                          </a:solidFill>
                          <a:effectLst/>
                          <a:latin typeface="+mj-lt"/>
                        </a:rPr>
                        <a:t>11/02/2018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1" i="0" u="none" strike="noStrike" dirty="0">
                          <a:solidFill>
                            <a:srgbClr val="000000"/>
                          </a:solidFill>
                          <a:effectLst/>
                          <a:latin typeface="Trade Gothic LT Com" panose="020B0503040303020004" pitchFamily="34" charset="0"/>
                        </a:rPr>
                        <a:t>10/17/2019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1" i="0" u="none" strike="noStrike" dirty="0">
                          <a:solidFill>
                            <a:srgbClr val="000000"/>
                          </a:solidFill>
                          <a:effectLst/>
                          <a:latin typeface="+mj-lt"/>
                        </a:rPr>
                        <a:t>San Mateo County Joint Powers Financing Authority</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CA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mj-lt"/>
                        </a:rPr>
                        <a:t>$262.810</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1956096268"/>
                  </a:ext>
                </a:extLst>
              </a:tr>
              <a:tr h="135523">
                <a:tc>
                  <a:txBody>
                    <a:bodyPr/>
                    <a:lstStyle/>
                    <a:p>
                      <a:pPr algn="ctr" fontAlgn="b"/>
                      <a:r>
                        <a:rPr lang="en-US" sz="900" b="0" i="0" u="none" strike="noStrike" dirty="0">
                          <a:solidFill>
                            <a:srgbClr val="000000"/>
                          </a:solidFill>
                          <a:effectLst/>
                          <a:latin typeface="+mj-lt"/>
                        </a:rPr>
                        <a:t>12/11/2018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Trade Gothic LT Com" panose="020B0503040303020004" pitchFamily="34" charset="0"/>
                        </a:rPr>
                        <a:t>10/03/2019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mj-lt"/>
                        </a:rPr>
                        <a:t>State of Arizona (Lottery Revenue Bonds)</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AZ</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mj-lt"/>
                        </a:rPr>
                        <a:t>$246.355</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+4.0-5.0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1751734657"/>
                  </a:ext>
                </a:extLst>
              </a:tr>
              <a:tr h="135523">
                <a:tc>
                  <a:txBody>
                    <a:bodyPr/>
                    <a:lstStyle/>
                    <a:p>
                      <a:pPr algn="ctr" fontAlgn="b"/>
                      <a:r>
                        <a:rPr lang="en-US" sz="900" b="0" i="0" u="none" strike="noStrike" dirty="0">
                          <a:solidFill>
                            <a:srgbClr val="000000"/>
                          </a:solidFill>
                          <a:effectLst/>
                          <a:latin typeface="+mj-lt"/>
                        </a:rPr>
                        <a:t>01/15/2019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Trade Gothic LT Com" panose="020B0503040303020004" pitchFamily="34" charset="0"/>
                        </a:rPr>
                        <a:t>07/09/2019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mj-lt"/>
                        </a:rPr>
                        <a:t>State of Arizona</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AZ</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mj-lt"/>
                        </a:rPr>
                        <a:t>$425.000</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2593391131"/>
                  </a:ext>
                </a:extLst>
              </a:tr>
              <a:tr h="135523">
                <a:tc>
                  <a:txBody>
                    <a:bodyPr/>
                    <a:lstStyle/>
                    <a:p>
                      <a:pPr algn="ctr" fontAlgn="b"/>
                      <a:r>
                        <a:rPr lang="en-US" sz="900" b="0" i="0" u="none" strike="noStrike" dirty="0">
                          <a:solidFill>
                            <a:srgbClr val="000000"/>
                          </a:solidFill>
                          <a:effectLst/>
                          <a:latin typeface="+mj-lt"/>
                        </a:rPr>
                        <a:t>01/24/2019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0" i="0" u="none" strike="noStrike" dirty="0">
                          <a:solidFill>
                            <a:srgbClr val="000000"/>
                          </a:solidFill>
                          <a:effectLst/>
                          <a:latin typeface="Trade Gothic LT Com" panose="020B0503040303020004" pitchFamily="34" charset="0"/>
                        </a:rPr>
                        <a:t>05/03/2019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mj-lt"/>
                        </a:rPr>
                        <a:t>State of Massachusetts</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MA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mj-lt"/>
                        </a:rPr>
                        <a:t>$77.945</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304508628"/>
                  </a:ext>
                </a:extLst>
              </a:tr>
              <a:tr h="135523">
                <a:tc>
                  <a:txBody>
                    <a:bodyPr/>
                    <a:lstStyle/>
                    <a:p>
                      <a:pPr algn="ctr" fontAlgn="b"/>
                      <a:r>
                        <a:rPr lang="en-US" sz="900" b="1" i="0" u="none" strike="noStrike" dirty="0">
                          <a:solidFill>
                            <a:srgbClr val="000000"/>
                          </a:solidFill>
                          <a:effectLst/>
                          <a:latin typeface="+mj-lt"/>
                        </a:rPr>
                        <a:t>01/30/2019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rtl="0" fontAlgn="b"/>
                      <a:r>
                        <a:rPr lang="en-US" sz="900" b="1" i="0" u="none" strike="noStrike" dirty="0">
                          <a:solidFill>
                            <a:srgbClr val="000000"/>
                          </a:solidFill>
                          <a:effectLst/>
                          <a:latin typeface="Trade Gothic LT Com" panose="020B0503040303020004" pitchFamily="34" charset="0"/>
                        </a:rPr>
                        <a:t>07/03/2019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1" i="0" u="none" strike="noStrike" dirty="0">
                          <a:solidFill>
                            <a:srgbClr val="000000"/>
                          </a:solidFill>
                          <a:effectLst/>
                          <a:latin typeface="+mj-lt"/>
                        </a:rPr>
                        <a:t>Orange County Health Facilities Authority</a:t>
                      </a:r>
                    </a:p>
                  </a:txBody>
                  <a:tcPr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CA</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mj-lt"/>
                        </a:rPr>
                        <a:t>$144.050</a:t>
                      </a:r>
                    </a:p>
                  </a:txBody>
                  <a:tcPr marL="0" marR="1828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b"/>
                      <a:r>
                        <a:rPr lang="en-US" sz="900" b="1" i="0" u="none" strike="noStrike" dirty="0">
                          <a:solidFill>
                            <a:srgbClr val="000000"/>
                          </a:solidFill>
                          <a:effectLst/>
                          <a:latin typeface="+mj-lt"/>
                        </a:rPr>
                        <a:t>+5.0</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xmlns="" val="1287269086"/>
                  </a:ext>
                </a:extLst>
              </a:tr>
            </a:tbl>
          </a:graphicData>
        </a:graphic>
      </p:graphicFrame>
      <p:sp>
        <p:nvSpPr>
          <p:cNvPr id="33" name="Rectangle 32">
            <a:extLst>
              <a:ext uri="{FF2B5EF4-FFF2-40B4-BE49-F238E27FC236}">
                <a16:creationId xmlns:a16="http://schemas.microsoft.com/office/drawing/2014/main" xmlns="" id="{5C15EBC8-1199-4266-878F-3AAAF6A6BD9E}"/>
              </a:ext>
            </a:extLst>
          </p:cNvPr>
          <p:cNvSpPr/>
          <p:nvPr/>
        </p:nvSpPr>
        <p:spPr>
          <a:xfrm>
            <a:off x="136658" y="6544083"/>
            <a:ext cx="584564" cy="93789"/>
          </a:xfrm>
          <a:prstGeom prst="rect">
            <a:avLst/>
          </a:prstGeom>
          <a:solidFill>
            <a:srgbClr val="FFE38B"/>
          </a:solidFill>
          <a:ln>
            <a:solidFill>
              <a:srgbClr val="FFE181"/>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37" name="TextBox 1">
            <a:extLst>
              <a:ext uri="{FF2B5EF4-FFF2-40B4-BE49-F238E27FC236}">
                <a16:creationId xmlns:a16="http://schemas.microsoft.com/office/drawing/2014/main" xmlns="" id="{E4215CEA-BDA9-43D1-8E99-914E4D3AA467}"/>
              </a:ext>
            </a:extLst>
          </p:cNvPr>
          <p:cNvSpPr txBox="1"/>
          <p:nvPr/>
        </p:nvSpPr>
        <p:spPr>
          <a:xfrm>
            <a:off x="768034" y="6534632"/>
            <a:ext cx="2425334" cy="123111"/>
          </a:xfrm>
          <a:prstGeom prst="rect">
            <a:avLst/>
          </a:prstGeom>
          <a:noFill/>
          <a:ln>
            <a:no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i="1" dirty="0">
                <a:solidFill>
                  <a:schemeClr val="bg1">
                    <a:lumMod val="50000"/>
                  </a:schemeClr>
                </a:solidFill>
              </a:rPr>
              <a:t>Denotes Jefferies’ Senior Managed Transaction</a:t>
            </a:r>
          </a:p>
        </p:txBody>
      </p:sp>
      <p:sp>
        <p:nvSpPr>
          <p:cNvPr id="43" name="TextBox 1">
            <a:extLst>
              <a:ext uri="{FF2B5EF4-FFF2-40B4-BE49-F238E27FC236}">
                <a16:creationId xmlns:a16="http://schemas.microsoft.com/office/drawing/2014/main" xmlns="" id="{5B3D1863-680D-4684-8376-2D152055C6E6}"/>
              </a:ext>
            </a:extLst>
          </p:cNvPr>
          <p:cNvSpPr txBox="1"/>
          <p:nvPr/>
        </p:nvSpPr>
        <p:spPr>
          <a:xfrm>
            <a:off x="6774283" y="2060499"/>
            <a:ext cx="583451" cy="1385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bg2"/>
                </a:solidFill>
              </a:rPr>
              <a:t>WI</a:t>
            </a:r>
          </a:p>
        </p:txBody>
      </p:sp>
      <p:sp>
        <p:nvSpPr>
          <p:cNvPr id="44" name="TextBox 1">
            <a:extLst>
              <a:ext uri="{FF2B5EF4-FFF2-40B4-BE49-F238E27FC236}">
                <a16:creationId xmlns:a16="http://schemas.microsoft.com/office/drawing/2014/main" xmlns="" id="{4912AEA1-2730-486D-A6F9-37E45D73971B}"/>
              </a:ext>
            </a:extLst>
          </p:cNvPr>
          <p:cNvSpPr txBox="1"/>
          <p:nvPr/>
        </p:nvSpPr>
        <p:spPr>
          <a:xfrm>
            <a:off x="7384784" y="2676305"/>
            <a:ext cx="408957"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San Mateo</a:t>
            </a:r>
          </a:p>
        </p:txBody>
      </p:sp>
      <p:sp>
        <p:nvSpPr>
          <p:cNvPr id="23" name="TextBox 22">
            <a:extLst>
              <a:ext uri="{FF2B5EF4-FFF2-40B4-BE49-F238E27FC236}">
                <a16:creationId xmlns:a16="http://schemas.microsoft.com/office/drawing/2014/main" xmlns="" id="{98334C8A-893E-473C-8DEF-2895C66DA6DA}"/>
              </a:ext>
            </a:extLst>
          </p:cNvPr>
          <p:cNvSpPr txBox="1"/>
          <p:nvPr/>
        </p:nvSpPr>
        <p:spPr>
          <a:xfrm>
            <a:off x="6613570" y="1146536"/>
            <a:ext cx="904875" cy="276999"/>
          </a:xfrm>
          <a:prstGeom prst="rect">
            <a:avLst/>
          </a:prstGeom>
          <a:solidFill>
            <a:schemeClr val="bg1"/>
          </a:solidFill>
        </p:spPr>
        <p:txBody>
          <a:bodyPr wrap="square" lIns="0" tIns="0" rIns="0" bIns="0" rtlCol="0">
            <a:spAutoFit/>
          </a:bodyPr>
          <a:lstStyle/>
          <a:p>
            <a:pPr algn="ctr"/>
            <a:r>
              <a:rPr lang="en-US" sz="900" b="1" dirty="0"/>
              <a:t>San Mateo Comm. College</a:t>
            </a:r>
          </a:p>
        </p:txBody>
      </p:sp>
      <p:sp>
        <p:nvSpPr>
          <p:cNvPr id="19" name="TextBox 1">
            <a:extLst>
              <a:ext uri="{FF2B5EF4-FFF2-40B4-BE49-F238E27FC236}">
                <a16:creationId xmlns:a16="http://schemas.microsoft.com/office/drawing/2014/main" xmlns="" id="{DA37506E-E55A-4DEF-9947-17C844E115E1}"/>
              </a:ext>
            </a:extLst>
          </p:cNvPr>
          <p:cNvSpPr txBox="1"/>
          <p:nvPr/>
        </p:nvSpPr>
        <p:spPr>
          <a:xfrm>
            <a:off x="7853713" y="2828058"/>
            <a:ext cx="442913"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bg2"/>
                </a:solidFill>
              </a:rPr>
              <a:t>AZ Lottery</a:t>
            </a:r>
          </a:p>
        </p:txBody>
      </p:sp>
      <p:sp>
        <p:nvSpPr>
          <p:cNvPr id="15" name="TextBox 1">
            <a:extLst>
              <a:ext uri="{FF2B5EF4-FFF2-40B4-BE49-F238E27FC236}">
                <a16:creationId xmlns:a16="http://schemas.microsoft.com/office/drawing/2014/main" xmlns="" id="{A92C291B-3EA3-4125-905A-BB8D6FB69DE4}"/>
              </a:ext>
            </a:extLst>
          </p:cNvPr>
          <p:cNvSpPr txBox="1"/>
          <p:nvPr/>
        </p:nvSpPr>
        <p:spPr>
          <a:xfrm>
            <a:off x="8356597" y="2501551"/>
            <a:ext cx="450849" cy="13945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bg2"/>
                </a:solidFill>
              </a:rPr>
              <a:t>AZ</a:t>
            </a:r>
          </a:p>
        </p:txBody>
      </p:sp>
      <p:sp>
        <p:nvSpPr>
          <p:cNvPr id="16" name="TextBox 1">
            <a:extLst>
              <a:ext uri="{FF2B5EF4-FFF2-40B4-BE49-F238E27FC236}">
                <a16:creationId xmlns:a16="http://schemas.microsoft.com/office/drawing/2014/main" xmlns="" id="{55BC6F72-632E-4732-86EB-89676B45F313}"/>
              </a:ext>
            </a:extLst>
          </p:cNvPr>
          <p:cNvSpPr txBox="1"/>
          <p:nvPr/>
        </p:nvSpPr>
        <p:spPr>
          <a:xfrm>
            <a:off x="8356597" y="1715892"/>
            <a:ext cx="450849" cy="13945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bg2"/>
                </a:solidFill>
              </a:rPr>
              <a:t>MA</a:t>
            </a:r>
          </a:p>
        </p:txBody>
      </p:sp>
      <p:sp>
        <p:nvSpPr>
          <p:cNvPr id="17" name="TextBox 1">
            <a:extLst>
              <a:ext uri="{FF2B5EF4-FFF2-40B4-BE49-F238E27FC236}">
                <a16:creationId xmlns:a16="http://schemas.microsoft.com/office/drawing/2014/main" xmlns="" id="{A646AE30-BECF-45C4-8835-A93D9B4056D3}"/>
              </a:ext>
            </a:extLst>
          </p:cNvPr>
          <p:cNvSpPr txBox="1"/>
          <p:nvPr/>
        </p:nvSpPr>
        <p:spPr>
          <a:xfrm>
            <a:off x="8356598" y="1251219"/>
            <a:ext cx="450849"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Orange County</a:t>
            </a:r>
          </a:p>
        </p:txBody>
      </p:sp>
      <p:sp>
        <p:nvSpPr>
          <p:cNvPr id="7" name="TextBox 6">
            <a:extLst>
              <a:ext uri="{FF2B5EF4-FFF2-40B4-BE49-F238E27FC236}">
                <a16:creationId xmlns:a16="http://schemas.microsoft.com/office/drawing/2014/main" xmlns="" id="{C2B86CF1-94FE-4277-8888-3BC082AAE69D}"/>
              </a:ext>
            </a:extLst>
          </p:cNvPr>
          <p:cNvSpPr txBox="1"/>
          <p:nvPr>
            <p:custDataLst>
              <p:tags r:id="rId3"/>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7</a:t>
            </a:r>
          </a:p>
        </p:txBody>
      </p:sp>
    </p:spTree>
    <p:custDataLst>
      <p:tags r:id="rId1"/>
    </p:custDataLst>
    <p:extLst>
      <p:ext uri="{BB962C8B-B14F-4D97-AF65-F5344CB8AC3E}">
        <p14:creationId xmlns:p14="http://schemas.microsoft.com/office/powerpoint/2010/main" val="64375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xmlns="" id="{7B3BD440-3345-464A-867D-684A9A63A85E}"/>
              </a:ext>
            </a:extLst>
          </p:cNvPr>
          <p:cNvSpPr/>
          <p:nvPr/>
        </p:nvSpPr>
        <p:spPr>
          <a:xfrm>
            <a:off x="1826748" y="5017806"/>
            <a:ext cx="646805" cy="422869"/>
          </a:xfrm>
          <a:custGeom>
            <a:avLst/>
            <a:gdLst>
              <a:gd name="connsiteX0" fmla="*/ 0 w 646805"/>
              <a:gd name="connsiteY0" fmla="*/ 100214 h 501069"/>
              <a:gd name="connsiteX1" fmla="*/ 396271 w 646805"/>
              <a:gd name="connsiteY1" fmla="*/ 100214 h 501069"/>
              <a:gd name="connsiteX2" fmla="*/ 396271 w 646805"/>
              <a:gd name="connsiteY2" fmla="*/ 0 h 501069"/>
              <a:gd name="connsiteX3" fmla="*/ 646805 w 646805"/>
              <a:gd name="connsiteY3" fmla="*/ 250535 h 501069"/>
              <a:gd name="connsiteX4" fmla="*/ 396271 w 646805"/>
              <a:gd name="connsiteY4" fmla="*/ 501069 h 501069"/>
              <a:gd name="connsiteX5" fmla="*/ 396271 w 646805"/>
              <a:gd name="connsiteY5" fmla="*/ 400855 h 501069"/>
              <a:gd name="connsiteX6" fmla="*/ 0 w 646805"/>
              <a:gd name="connsiteY6" fmla="*/ 400855 h 501069"/>
              <a:gd name="connsiteX7" fmla="*/ 0 w 646805"/>
              <a:gd name="connsiteY7" fmla="*/ 100214 h 50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805" h="501069">
                <a:moveTo>
                  <a:pt x="0" y="100214"/>
                </a:moveTo>
                <a:lnTo>
                  <a:pt x="396271" y="100214"/>
                </a:lnTo>
                <a:lnTo>
                  <a:pt x="396271" y="0"/>
                </a:lnTo>
                <a:lnTo>
                  <a:pt x="646805" y="250535"/>
                </a:lnTo>
                <a:lnTo>
                  <a:pt x="396271" y="501069"/>
                </a:lnTo>
                <a:lnTo>
                  <a:pt x="396271" y="400855"/>
                </a:lnTo>
                <a:lnTo>
                  <a:pt x="0" y="400855"/>
                </a:lnTo>
                <a:lnTo>
                  <a:pt x="0" y="100214"/>
                </a:lnTo>
                <a:close/>
              </a:path>
            </a:pathLst>
          </a:custGeom>
          <a:solidFill>
            <a:schemeClr val="accent3">
              <a:lumMod val="40000"/>
              <a:lumOff val="60000"/>
            </a:schemeClr>
          </a:solidFill>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0" tIns="100214" rIns="150321" bIns="100214" numCol="1" spcCol="1270" anchor="ctr" anchorCtr="0">
            <a:noAutofit/>
          </a:bodyPr>
          <a:lstStyle/>
          <a:p>
            <a:pPr marL="0" lvl="0" indent="0" algn="ctr" defTabSz="444500">
              <a:lnSpc>
                <a:spcPct val="90000"/>
              </a:lnSpc>
              <a:spcBef>
                <a:spcPct val="0"/>
              </a:spcBef>
              <a:spcAft>
                <a:spcPct val="35000"/>
              </a:spcAft>
              <a:buNone/>
            </a:pPr>
            <a:endParaRPr lang="en-US" sz="1000" kern="1200"/>
          </a:p>
        </p:txBody>
      </p:sp>
      <p:sp>
        <p:nvSpPr>
          <p:cNvPr id="100" name="Freeform: Shape 99">
            <a:extLst>
              <a:ext uri="{FF2B5EF4-FFF2-40B4-BE49-F238E27FC236}">
                <a16:creationId xmlns:a16="http://schemas.microsoft.com/office/drawing/2014/main" xmlns="" id="{EB33CDE7-1BE3-434B-A1A8-96E2859F3C79}"/>
              </a:ext>
            </a:extLst>
          </p:cNvPr>
          <p:cNvSpPr/>
          <p:nvPr/>
        </p:nvSpPr>
        <p:spPr>
          <a:xfrm>
            <a:off x="4021950" y="5017805"/>
            <a:ext cx="646805" cy="422869"/>
          </a:xfrm>
          <a:custGeom>
            <a:avLst/>
            <a:gdLst>
              <a:gd name="connsiteX0" fmla="*/ 0 w 646805"/>
              <a:gd name="connsiteY0" fmla="*/ 100214 h 501069"/>
              <a:gd name="connsiteX1" fmla="*/ 396271 w 646805"/>
              <a:gd name="connsiteY1" fmla="*/ 100214 h 501069"/>
              <a:gd name="connsiteX2" fmla="*/ 396271 w 646805"/>
              <a:gd name="connsiteY2" fmla="*/ 0 h 501069"/>
              <a:gd name="connsiteX3" fmla="*/ 646805 w 646805"/>
              <a:gd name="connsiteY3" fmla="*/ 250535 h 501069"/>
              <a:gd name="connsiteX4" fmla="*/ 396271 w 646805"/>
              <a:gd name="connsiteY4" fmla="*/ 501069 h 501069"/>
              <a:gd name="connsiteX5" fmla="*/ 396271 w 646805"/>
              <a:gd name="connsiteY5" fmla="*/ 400855 h 501069"/>
              <a:gd name="connsiteX6" fmla="*/ 0 w 646805"/>
              <a:gd name="connsiteY6" fmla="*/ 400855 h 501069"/>
              <a:gd name="connsiteX7" fmla="*/ 0 w 646805"/>
              <a:gd name="connsiteY7" fmla="*/ 100214 h 50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805" h="501069">
                <a:moveTo>
                  <a:pt x="0" y="100214"/>
                </a:moveTo>
                <a:lnTo>
                  <a:pt x="396271" y="100214"/>
                </a:lnTo>
                <a:lnTo>
                  <a:pt x="396271" y="0"/>
                </a:lnTo>
                <a:lnTo>
                  <a:pt x="646805" y="250535"/>
                </a:lnTo>
                <a:lnTo>
                  <a:pt x="396271" y="501069"/>
                </a:lnTo>
                <a:lnTo>
                  <a:pt x="396271" y="400855"/>
                </a:lnTo>
                <a:lnTo>
                  <a:pt x="0" y="400855"/>
                </a:lnTo>
                <a:lnTo>
                  <a:pt x="0" y="100214"/>
                </a:lnTo>
                <a:close/>
              </a:path>
            </a:pathLst>
          </a:custGeom>
          <a:solidFill>
            <a:schemeClr val="accent3">
              <a:lumMod val="40000"/>
              <a:lumOff val="60000"/>
            </a:schemeClr>
          </a:solidFill>
        </p:spPr>
        <p:style>
          <a:lnRef idx="0">
            <a:schemeClr val="lt1">
              <a:hueOff val="0"/>
              <a:satOff val="0"/>
              <a:lumOff val="0"/>
              <a:alphaOff val="0"/>
            </a:schemeClr>
          </a:lnRef>
          <a:fillRef idx="1">
            <a:scrgbClr r="0" g="0" b="0"/>
          </a:fillRef>
          <a:effectRef idx="1">
            <a:schemeClr val="accent2">
              <a:hueOff val="-5479994"/>
              <a:satOff val="-8204"/>
              <a:lumOff val="-17451"/>
              <a:alphaOff val="0"/>
            </a:schemeClr>
          </a:effectRef>
          <a:fontRef idx="minor">
            <a:schemeClr val="lt1"/>
          </a:fontRef>
        </p:style>
        <p:txBody>
          <a:bodyPr spcFirstLastPara="0" vert="horz" wrap="square" lIns="0" tIns="100214" rIns="150321" bIns="100214" numCol="1" spcCol="1270" anchor="ctr" anchorCtr="0">
            <a:noAutofit/>
          </a:bodyPr>
          <a:lstStyle/>
          <a:p>
            <a:pPr marL="0" lvl="0" indent="0" algn="ctr" defTabSz="444500">
              <a:lnSpc>
                <a:spcPct val="90000"/>
              </a:lnSpc>
              <a:spcBef>
                <a:spcPct val="0"/>
              </a:spcBef>
              <a:spcAft>
                <a:spcPct val="35000"/>
              </a:spcAft>
              <a:buNone/>
            </a:pPr>
            <a:endParaRPr lang="en-US" sz="1000" kern="1200"/>
          </a:p>
        </p:txBody>
      </p:sp>
      <p:sp>
        <p:nvSpPr>
          <p:cNvPr id="2" name="Title 1"/>
          <p:cNvSpPr>
            <a:spLocks noGrp="1"/>
          </p:cNvSpPr>
          <p:nvPr>
            <p:ph type="title"/>
          </p:nvPr>
        </p:nvSpPr>
        <p:spPr>
          <a:xfrm>
            <a:off x="92074" y="179387"/>
            <a:ext cx="8899526" cy="246221"/>
          </a:xfrm>
        </p:spPr>
        <p:txBody>
          <a:bodyPr/>
          <a:lstStyle/>
          <a:p>
            <a:r>
              <a:rPr lang="en-US" dirty="0">
                <a:solidFill>
                  <a:srgbClr val="26547C"/>
                </a:solidFill>
              </a:rPr>
              <a:t>Jefferies’ Cinderella Refunding</a:t>
            </a:r>
          </a:p>
        </p:txBody>
      </p:sp>
      <p:sp>
        <p:nvSpPr>
          <p:cNvPr id="30" name="Rectangle: Rounded Corners 29">
            <a:extLst>
              <a:ext uri="{FF2B5EF4-FFF2-40B4-BE49-F238E27FC236}">
                <a16:creationId xmlns:a16="http://schemas.microsoft.com/office/drawing/2014/main" xmlns="" id="{14DADDE0-4060-4C2A-8F27-0FCFD36C2CE0}"/>
              </a:ext>
            </a:extLst>
          </p:cNvPr>
          <p:cNvSpPr/>
          <p:nvPr/>
        </p:nvSpPr>
        <p:spPr>
          <a:xfrm>
            <a:off x="325702" y="4339793"/>
            <a:ext cx="1295347" cy="345654"/>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lIns="45720" tIns="91440" rIns="45720" bIns="91440" rtlCol="0" anchor="t" anchorCtr="0"/>
          <a:lstStyle/>
          <a:p>
            <a:pPr algn="ctr"/>
            <a:r>
              <a:rPr lang="en-US" sz="1400" b="1" dirty="0"/>
              <a:t>June 2019</a:t>
            </a:r>
          </a:p>
        </p:txBody>
      </p:sp>
      <p:sp>
        <p:nvSpPr>
          <p:cNvPr id="71" name="Rectangle: Rounded Corners 70">
            <a:extLst>
              <a:ext uri="{FF2B5EF4-FFF2-40B4-BE49-F238E27FC236}">
                <a16:creationId xmlns:a16="http://schemas.microsoft.com/office/drawing/2014/main" xmlns="" id="{8EEF484B-6B32-4139-A911-9EA88DE903E2}"/>
              </a:ext>
            </a:extLst>
          </p:cNvPr>
          <p:cNvSpPr/>
          <p:nvPr/>
        </p:nvSpPr>
        <p:spPr>
          <a:xfrm>
            <a:off x="2617447" y="4376446"/>
            <a:ext cx="3455813" cy="345654"/>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lIns="45720" tIns="91440" rIns="45720" bIns="91440" rtlCol="0" anchor="t" anchorCtr="0"/>
          <a:lstStyle/>
          <a:p>
            <a:pPr algn="ctr"/>
            <a:r>
              <a:rPr lang="en-US" sz="1400" b="1" dirty="0"/>
              <a:t>March 2020</a:t>
            </a:r>
          </a:p>
        </p:txBody>
      </p:sp>
      <p:sp>
        <p:nvSpPr>
          <p:cNvPr id="10" name="TextBox 9"/>
          <p:cNvSpPr txBox="1"/>
          <p:nvPr>
            <p:custDataLst>
              <p:tags r:id="rId1"/>
            </p:custDataLst>
          </p:nvPr>
        </p:nvSpPr>
        <p:spPr>
          <a:xfrm>
            <a:off x="164592" y="448056"/>
            <a:ext cx="896112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Allows issuers to generate PV savings greater than a taxable advance refunding</a:t>
            </a:r>
          </a:p>
        </p:txBody>
      </p:sp>
      <p:sp>
        <p:nvSpPr>
          <p:cNvPr id="33" name="Text Placeholder 2"/>
          <p:cNvSpPr txBox="1">
            <a:spLocks/>
          </p:cNvSpPr>
          <p:nvPr/>
        </p:nvSpPr>
        <p:spPr>
          <a:xfrm>
            <a:off x="325702" y="983549"/>
            <a:ext cx="8568206" cy="2509298"/>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buClr>
                <a:srgbClr val="26547C"/>
              </a:buClr>
              <a:buSzPct val="100000"/>
              <a:buFont typeface="Wingdings" panose="05000000000000000000" pitchFamily="2" charset="2"/>
              <a:buChar char="¤"/>
            </a:pPr>
            <a:r>
              <a:rPr lang="en-US" sz="1200" dirty="0"/>
              <a:t>Issuers can also utilize Jefferies’ Cinderella Refunding to refund bonds more than 90 days before the call date</a:t>
            </a:r>
          </a:p>
          <a:p>
            <a:pPr lvl="1">
              <a:spcBef>
                <a:spcPts val="600"/>
              </a:spcBef>
              <a:buClr>
                <a:srgbClr val="26547C"/>
              </a:buClr>
              <a:buSzPct val="100000"/>
              <a:buFont typeface="Wingdings" panose="05000000000000000000" pitchFamily="2" charset="2"/>
              <a:buChar char="¤"/>
            </a:pPr>
            <a:r>
              <a:rPr lang="en-US" sz="1200" dirty="0"/>
              <a:t>Utilizing Jefferies’ Cinderella Refunding the issuer refunds the callable bonds with taxable bonds up to two years before the call date</a:t>
            </a:r>
          </a:p>
          <a:p>
            <a:pPr lvl="2">
              <a:buClr>
                <a:srgbClr val="26547C"/>
              </a:buClr>
              <a:buFont typeface="Wingdings" panose="05000000000000000000" pitchFamily="2" charset="2"/>
              <a:buChar char="¤"/>
            </a:pPr>
            <a:r>
              <a:rPr lang="en-US" sz="1200" dirty="0"/>
              <a:t>Jefferies is the sole purchaser of the taxable bonds at current market rates</a:t>
            </a:r>
          </a:p>
          <a:p>
            <a:pPr lvl="2">
              <a:buClr>
                <a:srgbClr val="26547C"/>
              </a:buClr>
              <a:buFont typeface="Wingdings" panose="05000000000000000000" pitchFamily="2" charset="2"/>
              <a:buChar char="¤"/>
            </a:pPr>
            <a:r>
              <a:rPr lang="en-US" sz="1200" dirty="0"/>
              <a:t>PV savings are locked-in at the time of issuance</a:t>
            </a:r>
          </a:p>
          <a:p>
            <a:pPr lvl="1">
              <a:spcBef>
                <a:spcPts val="600"/>
              </a:spcBef>
              <a:buClr>
                <a:srgbClr val="26547C"/>
              </a:buClr>
              <a:buSzPct val="100000"/>
              <a:buFont typeface="Wingdings" panose="05000000000000000000" pitchFamily="2" charset="2"/>
              <a:buChar char="¤"/>
            </a:pPr>
            <a:r>
              <a:rPr lang="en-US" sz="1200" dirty="0"/>
              <a:t>90 days before the call date, the taxable bonds are redeemed, and replaced with tax-exempt bonds </a:t>
            </a:r>
          </a:p>
          <a:p>
            <a:pPr lvl="2">
              <a:buClr>
                <a:srgbClr val="26547C"/>
              </a:buClr>
              <a:buFont typeface="Wingdings" panose="05000000000000000000" pitchFamily="2" charset="2"/>
              <a:buChar char="¤"/>
            </a:pPr>
            <a:r>
              <a:rPr lang="en-US" sz="1200" dirty="0"/>
              <a:t>The tax-exempt bonds are a public offering available to investors</a:t>
            </a:r>
          </a:p>
          <a:p>
            <a:pPr lvl="2">
              <a:buClr>
                <a:srgbClr val="26547C"/>
              </a:buClr>
              <a:buFont typeface="Wingdings" panose="05000000000000000000" pitchFamily="2" charset="2"/>
              <a:buChar char="¤"/>
            </a:pPr>
            <a:r>
              <a:rPr lang="en-US" sz="1200" dirty="0"/>
              <a:t>PV savings is generally increased by 2% to 5%</a:t>
            </a:r>
          </a:p>
          <a:p>
            <a:pPr lvl="1">
              <a:buClr>
                <a:srgbClr val="26547C"/>
              </a:buClr>
              <a:buSzPct val="100000"/>
              <a:buFont typeface="Wingdings" panose="05000000000000000000" pitchFamily="2" charset="2"/>
              <a:buChar char="¤"/>
            </a:pPr>
            <a:r>
              <a:rPr lang="en-US" sz="1200" dirty="0"/>
              <a:t>Savings from the taxable refunding and the tax-exempt exchange are locked-in at the initial taxable refunding as long as bonds are delivered with a tax-exempt opinion</a:t>
            </a:r>
          </a:p>
          <a:p>
            <a:pPr lvl="2">
              <a:buClr>
                <a:srgbClr val="26547C"/>
              </a:buClr>
              <a:buSzPct val="100000"/>
              <a:buFont typeface="Wingdings" panose="05000000000000000000" pitchFamily="2" charset="2"/>
              <a:buChar char="¤"/>
            </a:pPr>
            <a:r>
              <a:rPr lang="en-US" sz="1200" dirty="0"/>
              <a:t>The issuer is not exposed to interest rate risk between the taxable refunding and the tax-exempt exchange</a:t>
            </a:r>
          </a:p>
        </p:txBody>
      </p:sp>
      <p:sp>
        <p:nvSpPr>
          <p:cNvPr id="19" name="Rectangle: Rounded Corners 18"/>
          <p:cNvSpPr>
            <a:spLocks/>
          </p:cNvSpPr>
          <p:nvPr/>
        </p:nvSpPr>
        <p:spPr>
          <a:xfrm>
            <a:off x="348804" y="4948642"/>
            <a:ext cx="1272245" cy="740957"/>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r>
              <a:rPr lang="en-US" sz="1200" b="1" dirty="0"/>
              <a:t>Issue Taxable Refunding Bonds</a:t>
            </a:r>
          </a:p>
          <a:p>
            <a:pPr algn="ctr"/>
            <a:endParaRPr lang="en-US" sz="1200" b="1" dirty="0"/>
          </a:p>
        </p:txBody>
      </p:sp>
      <p:sp>
        <p:nvSpPr>
          <p:cNvPr id="44" name="Rectangle: Rounded Corners 43"/>
          <p:cNvSpPr/>
          <p:nvPr/>
        </p:nvSpPr>
        <p:spPr>
          <a:xfrm>
            <a:off x="2617447" y="4948641"/>
            <a:ext cx="1272245" cy="74095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lvl="0" algn="ctr" defTabSz="622300">
              <a:lnSpc>
                <a:spcPct val="90000"/>
              </a:lnSpc>
              <a:spcBef>
                <a:spcPct val="0"/>
              </a:spcBef>
              <a:spcAft>
                <a:spcPct val="35000"/>
              </a:spcAft>
            </a:pPr>
            <a:r>
              <a:rPr lang="en-US" sz="1200" b="1" dirty="0"/>
              <a:t>Redeem Taxable Refunding Bonds</a:t>
            </a:r>
          </a:p>
          <a:p>
            <a:pPr algn="ctr"/>
            <a:endParaRPr lang="en-US" sz="1200" b="1" dirty="0"/>
          </a:p>
        </p:txBody>
      </p:sp>
      <p:sp>
        <p:nvSpPr>
          <p:cNvPr id="45" name="Rectangle: Rounded Corners 44"/>
          <p:cNvSpPr>
            <a:spLocks/>
          </p:cNvSpPr>
          <p:nvPr/>
        </p:nvSpPr>
        <p:spPr>
          <a:xfrm>
            <a:off x="4788524" y="4948641"/>
            <a:ext cx="1272245" cy="740958"/>
          </a:xfrm>
          <a:prstGeom prst="round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lvl="0" algn="ctr" defTabSz="622300">
              <a:lnSpc>
                <a:spcPct val="90000"/>
              </a:lnSpc>
              <a:spcBef>
                <a:spcPct val="0"/>
              </a:spcBef>
              <a:spcAft>
                <a:spcPct val="35000"/>
              </a:spcAft>
            </a:pPr>
            <a:r>
              <a:rPr lang="en-US" sz="1200" b="1" dirty="0"/>
              <a:t>Issue Tax-Exempt Public Offering</a:t>
            </a:r>
            <a:endParaRPr lang="en-US" sz="1200" dirty="0"/>
          </a:p>
          <a:p>
            <a:pPr algn="ctr"/>
            <a:endParaRPr lang="en-US" sz="1200" b="1" dirty="0"/>
          </a:p>
        </p:txBody>
      </p:sp>
      <p:sp>
        <p:nvSpPr>
          <p:cNvPr id="51" name="Rectangle 50"/>
          <p:cNvSpPr/>
          <p:nvPr/>
        </p:nvSpPr>
        <p:spPr>
          <a:xfrm>
            <a:off x="181867" y="3813573"/>
            <a:ext cx="8712041" cy="2610666"/>
          </a:xfrm>
          <a:prstGeom prst="rect">
            <a:avLst/>
          </a:prstGeom>
          <a:noFill/>
          <a:ln w="19050">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r>
              <a:rPr lang="en-US" sz="1100" b="1" dirty="0">
                <a:solidFill>
                  <a:schemeClr val="tx1"/>
                </a:solidFill>
              </a:rPr>
              <a:t>Sample Jefferies’ Cinderella Refunding</a:t>
            </a:r>
          </a:p>
        </p:txBody>
      </p:sp>
      <p:graphicFrame>
        <p:nvGraphicFramePr>
          <p:cNvPr id="55" name="Table 54"/>
          <p:cNvGraphicFramePr>
            <a:graphicFrameLocks noGrp="1"/>
          </p:cNvGraphicFramePr>
          <p:nvPr>
            <p:extLst>
              <p:ext uri="{D42A27DB-BD31-4B8C-83A1-F6EECF244321}">
                <p14:modId xmlns:p14="http://schemas.microsoft.com/office/powerpoint/2010/main" val="2355625109"/>
              </p:ext>
            </p:extLst>
          </p:nvPr>
        </p:nvGraphicFramePr>
        <p:xfrm>
          <a:off x="6656467" y="4409076"/>
          <a:ext cx="2028541" cy="1607060"/>
        </p:xfrm>
        <a:graphic>
          <a:graphicData uri="http://schemas.openxmlformats.org/drawingml/2006/table">
            <a:tbl>
              <a:tblPr firstRow="1" bandRow="1">
                <a:tableStyleId>{5C22544A-7EE6-4342-B048-85BDC9FD1C3A}</a:tableStyleId>
              </a:tblPr>
              <a:tblGrid>
                <a:gridCol w="1170313">
                  <a:extLst>
                    <a:ext uri="{9D8B030D-6E8A-4147-A177-3AD203B41FA5}">
                      <a16:colId xmlns:a16="http://schemas.microsoft.com/office/drawing/2014/main" xmlns="" val="729940688"/>
                    </a:ext>
                  </a:extLst>
                </a:gridCol>
                <a:gridCol w="858228">
                  <a:extLst>
                    <a:ext uri="{9D8B030D-6E8A-4147-A177-3AD203B41FA5}">
                      <a16:colId xmlns:a16="http://schemas.microsoft.com/office/drawing/2014/main" xmlns="" val="2804751258"/>
                    </a:ext>
                  </a:extLst>
                </a:gridCol>
              </a:tblGrid>
              <a:tr h="464060">
                <a:tc>
                  <a:txBody>
                    <a:bodyPr/>
                    <a:lstStyle/>
                    <a:p>
                      <a:pPr algn="ctr"/>
                      <a:r>
                        <a:rPr lang="en-US" sz="1050" b="1" dirty="0">
                          <a:solidFill>
                            <a:schemeClr val="tx1"/>
                          </a:solidFill>
                        </a:rPr>
                        <a:t>Taxable Refunding Pricing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6/5/2019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976341825"/>
                  </a:ext>
                </a:extLst>
              </a:tr>
              <a:tr h="464060">
                <a:tc>
                  <a:txBody>
                    <a:bodyPr/>
                    <a:lstStyle/>
                    <a:p>
                      <a:pPr algn="ctr"/>
                      <a:r>
                        <a:rPr lang="en-US" sz="1050" b="1" dirty="0">
                          <a:solidFill>
                            <a:schemeClr val="tx1"/>
                          </a:solidFill>
                        </a:rPr>
                        <a:t>Tax-Exempt Exchange Date</a:t>
                      </a:r>
                    </a:p>
                    <a:p>
                      <a:pPr algn="ctr"/>
                      <a:r>
                        <a:rPr lang="en-US" sz="1050" b="1" dirty="0">
                          <a:solidFill>
                            <a:schemeClr val="tx1"/>
                          </a:solidFill>
                        </a:rPr>
                        <a:t>(Delivery</a:t>
                      </a:r>
                      <a:r>
                        <a:rPr lang="en-US" sz="1050" b="1" baseline="0" dirty="0">
                          <a:solidFill>
                            <a:schemeClr val="tx1"/>
                          </a:solidFill>
                        </a:rPr>
                        <a:t> Date)</a:t>
                      </a:r>
                      <a:endParaRPr lang="en-US" sz="1050" b="1"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3/3/2020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711846105"/>
                  </a:ext>
                </a:extLst>
              </a:tr>
              <a:tr h="464060">
                <a:tc>
                  <a:txBody>
                    <a:bodyPr/>
                    <a:lstStyle/>
                    <a:p>
                      <a:pPr algn="ctr"/>
                      <a:r>
                        <a:rPr lang="en-US" sz="1050" b="1" dirty="0">
                          <a:solidFill>
                            <a:schemeClr val="tx1"/>
                          </a:solidFill>
                        </a:rPr>
                        <a:t>Call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5FF"/>
                    </a:solidFill>
                  </a:tcPr>
                </a:tc>
                <a:tc>
                  <a:txBody>
                    <a:bodyPr/>
                    <a:lstStyle/>
                    <a:p>
                      <a:pPr algn="ctr"/>
                      <a:r>
                        <a:rPr lang="en-US" sz="1050" b="0" dirty="0">
                          <a:solidFill>
                            <a:schemeClr val="tx1"/>
                          </a:solidFill>
                        </a:rPr>
                        <a:t>6/1/2020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566713748"/>
                  </a:ext>
                </a:extLst>
              </a:tr>
            </a:tbl>
          </a:graphicData>
        </a:graphic>
      </p:graphicFrame>
      <p:sp>
        <p:nvSpPr>
          <p:cNvPr id="7" name="TextBox 6">
            <a:extLst>
              <a:ext uri="{FF2B5EF4-FFF2-40B4-BE49-F238E27FC236}">
                <a16:creationId xmlns:a16="http://schemas.microsoft.com/office/drawing/2014/main" xmlns="" id="{A4103D36-5884-40B1-B500-E56EC04216C4}"/>
              </a:ext>
            </a:extLst>
          </p:cNvPr>
          <p:cNvSpPr txBox="1"/>
          <p:nvPr>
            <p:custDataLst>
              <p:tags r:id="rId2"/>
            </p:custDataLst>
          </p:nvPr>
        </p:nvSpPr>
        <p:spPr>
          <a:xfrm>
            <a:off x="4512564" y="6720840"/>
            <a:ext cx="118872" cy="109728"/>
          </a:xfrm>
          <a:prstGeom prst="rect">
            <a:avLst/>
          </a:prstGeom>
          <a:noFill/>
        </p:spPr>
        <p:txBody>
          <a:bodyPr vert="horz" wrap="none" lIns="0" tIns="0" rIns="0" bIns="0" rtlCol="0" anchor="ctr" anchorCtr="0">
            <a:noAutofit/>
          </a:bodyPr>
          <a:lstStyle/>
          <a:p>
            <a:pPr algn="ctr"/>
            <a:r>
              <a:rPr lang="en-US" sz="700" dirty="0">
                <a:solidFill>
                  <a:srgbClr val="000000"/>
                </a:solidFill>
                <a:latin typeface="Trade Gothic LT Com" panose="020B0503040303020004" pitchFamily="34" charset="0"/>
              </a:rPr>
              <a:t>8</a:t>
            </a:r>
          </a:p>
        </p:txBody>
      </p:sp>
    </p:spTree>
    <p:extLst>
      <p:ext uri="{BB962C8B-B14F-4D97-AF65-F5344CB8AC3E}">
        <p14:creationId xmlns:p14="http://schemas.microsoft.com/office/powerpoint/2010/main" val="1836337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CoverSlide"/>
</p:tagLst>
</file>

<file path=ppt/tags/tag10.xml><?xml version="1.0" encoding="utf-8"?>
<p:tagLst xmlns:a="http://schemas.openxmlformats.org/drawingml/2006/main" xmlns:r="http://schemas.openxmlformats.org/officeDocument/2006/relationships" xmlns:p="http://schemas.openxmlformats.org/presentationml/2006/main">
  <p:tag name="TYPE" val="ContentBox"/>
</p:tagLst>
</file>

<file path=ppt/tags/tag11.xml><?xml version="1.0" encoding="utf-8"?>
<p:tagLst xmlns:a="http://schemas.openxmlformats.org/drawingml/2006/main" xmlns:r="http://schemas.openxmlformats.org/officeDocument/2006/relationships" xmlns:p="http://schemas.openxmlformats.org/presentationml/2006/main">
  <p:tag name="TYPE" val="ContentBox"/>
</p:tagLst>
</file>

<file path=ppt/tags/tag12.xml><?xml version="1.0" encoding="utf-8"?>
<p:tagLst xmlns:a="http://schemas.openxmlformats.org/drawingml/2006/main" xmlns:r="http://schemas.openxmlformats.org/officeDocument/2006/relationships" xmlns:p="http://schemas.openxmlformats.org/presentationml/2006/main">
  <p:tag name="TYPE" val="ContentBox"/>
</p:tagLst>
</file>

<file path=ppt/tags/tag13.xml><?xml version="1.0" encoding="utf-8"?>
<p:tagLst xmlns:a="http://schemas.openxmlformats.org/drawingml/2006/main" xmlns:r="http://schemas.openxmlformats.org/officeDocument/2006/relationships" xmlns:p="http://schemas.openxmlformats.org/presentationml/2006/main">
  <p:tag name="TYPE" val="ContentBox"/>
</p:tagLst>
</file>

<file path=ppt/tags/tag14.xml><?xml version="1.0" encoding="utf-8"?>
<p:tagLst xmlns:a="http://schemas.openxmlformats.org/drawingml/2006/main" xmlns:r="http://schemas.openxmlformats.org/officeDocument/2006/relationships" xmlns:p="http://schemas.openxmlformats.org/presentationml/2006/main">
  <p:tag name="TYPE" val="PageNumber"/>
</p:tagLst>
</file>

<file path=ppt/tags/tag15.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16.xml><?xml version="1.0" encoding="utf-8"?>
<p:tagLst xmlns:a="http://schemas.openxmlformats.org/drawingml/2006/main" xmlns:r="http://schemas.openxmlformats.org/officeDocument/2006/relationships" xmlns:p="http://schemas.openxmlformats.org/presentationml/2006/main">
  <p:tag name="TYPE" val="PageNumber"/>
</p:tagLst>
</file>

<file path=ppt/tags/tag17.xml><?xml version="1.0" encoding="utf-8"?>
<p:tagLst xmlns:a="http://schemas.openxmlformats.org/drawingml/2006/main" xmlns:r="http://schemas.openxmlformats.org/officeDocument/2006/relationships" xmlns:p="http://schemas.openxmlformats.org/presentationml/2006/main">
  <p:tag name="TYPE" val="BulletList"/>
</p:tagLst>
</file>

<file path=ppt/tags/tag18.xml><?xml version="1.0" encoding="utf-8"?>
<p:tagLst xmlns:a="http://schemas.openxmlformats.org/drawingml/2006/main" xmlns:r="http://schemas.openxmlformats.org/officeDocument/2006/relationships" xmlns:p="http://schemas.openxmlformats.org/presentationml/2006/main">
  <p:tag name="TYPE" val="PageNumber"/>
</p:tagLst>
</file>

<file path=ppt/tags/tag19.xml><?xml version="1.0" encoding="utf-8"?>
<p:tagLst xmlns:a="http://schemas.openxmlformats.org/drawingml/2006/main" xmlns:r="http://schemas.openxmlformats.org/officeDocument/2006/relationships" xmlns:p="http://schemas.openxmlformats.org/presentationml/2006/main">
  <p:tag name="TYPE" val="BulletList"/>
</p:tagLst>
</file>

<file path=ppt/tags/tag2.xml><?xml version="1.0" encoding="utf-8"?>
<p:tagLst xmlns:a="http://schemas.openxmlformats.org/drawingml/2006/main" xmlns:r="http://schemas.openxmlformats.org/officeDocument/2006/relationships" xmlns:p="http://schemas.openxmlformats.org/presentationml/2006/main">
  <p:tag name="TYPE" val="TopLineA"/>
</p:tagLst>
</file>

<file path=ppt/tags/tag20.xml><?xml version="1.0" encoding="utf-8"?>
<p:tagLst xmlns:a="http://schemas.openxmlformats.org/drawingml/2006/main" xmlns:r="http://schemas.openxmlformats.org/officeDocument/2006/relationships" xmlns:p="http://schemas.openxmlformats.org/presentationml/2006/main">
  <p:tag name="TYPE" val="PageNumber"/>
</p:tagLst>
</file>

<file path=ppt/tags/tag21.xml><?xml version="1.0" encoding="utf-8"?>
<p:tagLst xmlns:a="http://schemas.openxmlformats.org/drawingml/2006/main" xmlns:r="http://schemas.openxmlformats.org/officeDocument/2006/relationships" xmlns:p="http://schemas.openxmlformats.org/presentationml/2006/main">
  <p:tag name="TYPE" val="TitleOnly"/>
</p:tagLst>
</file>

<file path=ppt/tags/tag22.xml><?xml version="1.0" encoding="utf-8"?>
<p:tagLst xmlns:a="http://schemas.openxmlformats.org/drawingml/2006/main" xmlns:r="http://schemas.openxmlformats.org/officeDocument/2006/relationships" xmlns:p="http://schemas.openxmlformats.org/presentationml/2006/main">
  <p:tag name="TYPE" val="SlideSubTitle"/>
</p:tagLst>
</file>

<file path=ppt/tags/tag23.xml><?xml version="1.0" encoding="utf-8"?>
<p:tagLst xmlns:a="http://schemas.openxmlformats.org/drawingml/2006/main" xmlns:r="http://schemas.openxmlformats.org/officeDocument/2006/relationships" xmlns:p="http://schemas.openxmlformats.org/presentationml/2006/main">
  <p:tag name="TYPE" val="PageNumber"/>
</p:tagLst>
</file>

<file path=ppt/tags/tag24.xml><?xml version="1.0" encoding="utf-8"?>
<p:tagLst xmlns:a="http://schemas.openxmlformats.org/drawingml/2006/main" xmlns:r="http://schemas.openxmlformats.org/officeDocument/2006/relationships" xmlns:p="http://schemas.openxmlformats.org/presentationml/2006/main">
  <p:tag name="TYPE" val="BulletList"/>
</p:tagLst>
</file>

<file path=ppt/tags/tag25.xml><?xml version="1.0" encoding="utf-8"?>
<p:tagLst xmlns:a="http://schemas.openxmlformats.org/drawingml/2006/main" xmlns:r="http://schemas.openxmlformats.org/officeDocument/2006/relationships" xmlns:p="http://schemas.openxmlformats.org/presentationml/2006/main">
  <p:tag name="TYPE" val="SlideSubTitle"/>
</p:tagLst>
</file>

<file path=ppt/tags/tag26.xml><?xml version="1.0" encoding="utf-8"?>
<p:tagLst xmlns:a="http://schemas.openxmlformats.org/drawingml/2006/main" xmlns:r="http://schemas.openxmlformats.org/officeDocument/2006/relationships" xmlns:p="http://schemas.openxmlformats.org/presentationml/2006/main">
  <p:tag name="TYPE" val="PageNumber"/>
</p:tagLst>
</file>

<file path=ppt/tags/tag27.xml><?xml version="1.0" encoding="utf-8"?>
<p:tagLst xmlns:a="http://schemas.openxmlformats.org/drawingml/2006/main" xmlns:r="http://schemas.openxmlformats.org/officeDocument/2006/relationships" xmlns:p="http://schemas.openxmlformats.org/presentationml/2006/main">
  <p:tag name="TYPE" val="BulletList"/>
</p:tagLst>
</file>

<file path=ppt/tags/tag28.xml><?xml version="1.0" encoding="utf-8"?>
<p:tagLst xmlns:a="http://schemas.openxmlformats.org/drawingml/2006/main" xmlns:r="http://schemas.openxmlformats.org/officeDocument/2006/relationships" xmlns:p="http://schemas.openxmlformats.org/presentationml/2006/main">
  <p:tag name="TYPE" val="ContentBox"/>
</p:tagLst>
</file>

<file path=ppt/tags/tag29.xml><?xml version="1.0" encoding="utf-8"?>
<p:tagLst xmlns:a="http://schemas.openxmlformats.org/drawingml/2006/main" xmlns:r="http://schemas.openxmlformats.org/officeDocument/2006/relationships" xmlns:p="http://schemas.openxmlformats.org/presentationml/2006/main">
  <p:tag name="TYPE" val="PageNumber"/>
</p:tagLst>
</file>

<file path=ppt/tags/tag3.xml><?xml version="1.0" encoding="utf-8"?>
<p:tagLst xmlns:a="http://schemas.openxmlformats.org/drawingml/2006/main" xmlns:r="http://schemas.openxmlformats.org/officeDocument/2006/relationships" xmlns:p="http://schemas.openxmlformats.org/presentationml/2006/main">
  <p:tag name="TYPE" val="TopLineB"/>
</p:tagLst>
</file>

<file path=ppt/tags/tag30.xml><?xml version="1.0" encoding="utf-8"?>
<p:tagLst xmlns:a="http://schemas.openxmlformats.org/drawingml/2006/main" xmlns:r="http://schemas.openxmlformats.org/officeDocument/2006/relationships" xmlns:p="http://schemas.openxmlformats.org/presentationml/2006/main">
  <p:tag name="TYPE" val="SlideSubTitle"/>
</p:tagLst>
</file>

<file path=ppt/tags/tag31.xml><?xml version="1.0" encoding="utf-8"?>
<p:tagLst xmlns:a="http://schemas.openxmlformats.org/drawingml/2006/main" xmlns:r="http://schemas.openxmlformats.org/officeDocument/2006/relationships" xmlns:p="http://schemas.openxmlformats.org/presentationml/2006/main">
  <p:tag name="TYPE" val="PageNumber"/>
</p:tagLst>
</file>

<file path=ppt/tags/tag32.xml><?xml version="1.0" encoding="utf-8"?>
<p:tagLst xmlns:a="http://schemas.openxmlformats.org/drawingml/2006/main" xmlns:r="http://schemas.openxmlformats.org/officeDocument/2006/relationships" xmlns:p="http://schemas.openxmlformats.org/presentationml/2006/main">
  <p:tag name="TYPE" val="PageNumber"/>
</p:tagLst>
</file>

<file path=ppt/tags/tag4.xml><?xml version="1.0" encoding="utf-8"?>
<p:tagLst xmlns:a="http://schemas.openxmlformats.org/drawingml/2006/main" xmlns:r="http://schemas.openxmlformats.org/officeDocument/2006/relationships" xmlns:p="http://schemas.openxmlformats.org/presentationml/2006/main">
  <p:tag name="TYPE" val="CoverTitle"/>
</p:tagLst>
</file>

<file path=ppt/tags/tag5.xml><?xml version="1.0" encoding="utf-8"?>
<p:tagLst xmlns:a="http://schemas.openxmlformats.org/drawingml/2006/main" xmlns:r="http://schemas.openxmlformats.org/officeDocument/2006/relationships" xmlns:p="http://schemas.openxmlformats.org/presentationml/2006/main">
  <p:tag name="TYPE" val="CoverDate"/>
</p:tagLst>
</file>

<file path=ppt/tags/tag6.xml><?xml version="1.0" encoding="utf-8"?>
<p:tagLst xmlns:a="http://schemas.openxmlformats.org/drawingml/2006/main" xmlns:r="http://schemas.openxmlformats.org/officeDocument/2006/relationships" xmlns:p="http://schemas.openxmlformats.org/presentationml/2006/main">
  <p:tag name="TYPE" val="JefLogoCover"/>
</p:tagLst>
</file>

<file path=ppt/tags/tag7.xml><?xml version="1.0" encoding="utf-8"?>
<p:tagLst xmlns:a="http://schemas.openxmlformats.org/drawingml/2006/main" xmlns:r="http://schemas.openxmlformats.org/officeDocument/2006/relationships" xmlns:p="http://schemas.openxmlformats.org/presentationml/2006/main">
  <p:tag name="TYPE" val="CoverTitle"/>
</p:tagLst>
</file>

<file path=ppt/tags/tag8.xml><?xml version="1.0" encoding="utf-8"?>
<p:tagLst xmlns:a="http://schemas.openxmlformats.org/drawingml/2006/main" xmlns:r="http://schemas.openxmlformats.org/officeDocument/2006/relationships" xmlns:p="http://schemas.openxmlformats.org/presentationml/2006/main">
  <p:tag name="TYPE" val="TitleOnly"/>
</p:tagLst>
</file>

<file path=ppt/tags/tag9.xml><?xml version="1.0" encoding="utf-8"?>
<p:tagLst xmlns:a="http://schemas.openxmlformats.org/drawingml/2006/main" xmlns:r="http://schemas.openxmlformats.org/officeDocument/2006/relationships" xmlns:p="http://schemas.openxmlformats.org/presentationml/2006/main">
  <p:tag name="TYPE" val="ContentBox"/>
</p:tagLst>
</file>

<file path=ppt/theme/theme1.xml><?xml version="1.0" encoding="utf-8"?>
<a:theme xmlns:a="http://schemas.openxmlformats.org/drawingml/2006/main" name="JefPres US">
  <a:themeElements>
    <a:clrScheme name="New Color B">
      <a:dk1>
        <a:sysClr val="windowText" lastClr="000000"/>
      </a:dk1>
      <a:lt1>
        <a:sysClr val="window" lastClr="FFFFFF"/>
      </a:lt1>
      <a:dk2>
        <a:srgbClr val="26547C"/>
      </a:dk2>
      <a:lt2>
        <a:srgbClr val="FFFFFF"/>
      </a:lt2>
      <a:accent1>
        <a:srgbClr val="799499"/>
      </a:accent1>
      <a:accent2>
        <a:srgbClr val="CBD9DF"/>
      </a:accent2>
      <a:accent3>
        <a:srgbClr val="A1B69B"/>
      </a:accent3>
      <a:accent4>
        <a:srgbClr val="D0D7C7"/>
      </a:accent4>
      <a:accent5>
        <a:srgbClr val="ADA07A"/>
      </a:accent5>
      <a:accent6>
        <a:srgbClr val="D8D0AE"/>
      </a:accent6>
      <a:hlink>
        <a:srgbClr val="002649"/>
      </a:hlink>
      <a:folHlink>
        <a:srgbClr val="84B0B9"/>
      </a:folHlink>
    </a:clrScheme>
    <a:fontScheme name="JefFont">
      <a:majorFont>
        <a:latin typeface="Trade Gothic LT Com"/>
        <a:ea typeface=""/>
        <a:cs typeface=""/>
      </a:majorFont>
      <a:minorFont>
        <a:latin typeface="Trade Gothic LT C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C0C0"/>
          </a:solidFill>
        </a:ln>
        <a:effectLst/>
      </a:spPr>
      <a:bodyPr lIns="45720" tIns="91440" rIns="45720" bIns="91440" rtlCol="0" anchor="t" anchorCtr="0"/>
      <a:lstStyle>
        <a:defPPr>
          <a:defRPr sz="1100" b="1" dirty="0" smtClean="0"/>
        </a:defPPr>
      </a:lstStyle>
      <a:style>
        <a:lnRef idx="1">
          <a:schemeClr val="accent1"/>
        </a:lnRef>
        <a:fillRef idx="3">
          <a:schemeClr val="accent1"/>
        </a:fillRef>
        <a:effectRef idx="2">
          <a:schemeClr val="accent1"/>
        </a:effectRef>
        <a:fontRef idx="minor">
          <a:schemeClr val="lt1"/>
        </a:fontRef>
      </a:style>
    </a:spDef>
    <a:lnDef>
      <a:spPr>
        <a:ln w="9525">
          <a:solidFill>
            <a:srgbClr val="C0C0C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1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45683</TotalTime>
  <Words>2248</Words>
  <Application>Microsoft Office PowerPoint</Application>
  <PresentationFormat>On-screen Show (4:3)</PresentationFormat>
  <Paragraphs>398</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BentonSansCond-Regular</vt:lpstr>
      <vt:lpstr>Calibri</vt:lpstr>
      <vt:lpstr>STKaiti</vt:lpstr>
      <vt:lpstr>Trade Gothic LT Com</vt:lpstr>
      <vt:lpstr>Wingdings</vt:lpstr>
      <vt:lpstr>JefPres US</vt:lpstr>
      <vt:lpstr>PowerPoint Presentation</vt:lpstr>
      <vt:lpstr>Current Market Technicals Indicate Decreasing Rates, a Flat Yield Curve and Limited Supply</vt:lpstr>
      <vt:lpstr>The Market Is Not Pricing in Any Rate Hikes This Year</vt:lpstr>
      <vt:lpstr>Considerations for New Issuance</vt:lpstr>
      <vt:lpstr>While Tax-exempt Advance Refundings are no Longer Permitted, Issuers have a Number of Refinancing Strategies Available </vt:lpstr>
      <vt:lpstr>PAYGO Cash Defeasance</vt:lpstr>
      <vt:lpstr>Forward Delivery Refunding</vt:lpstr>
      <vt:lpstr>Forward Transactions Have Picked Up in the Municipal Market at Little Cost</vt:lpstr>
      <vt:lpstr>Jefferies’ Cinderella Refunding</vt:lpstr>
      <vt:lpstr>Tax-Exempt Tender</vt:lpstr>
    </vt:vector>
  </TitlesOfParts>
  <Company>Jefferies &amp; Company,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efroehlig</dc:creator>
  <cp:lastModifiedBy>Marcia Conner</cp:lastModifiedBy>
  <cp:revision>1920</cp:revision>
  <cp:lastPrinted>2019-03-22T18:17:33Z</cp:lastPrinted>
  <dcterms:created xsi:type="dcterms:W3CDTF">2010-01-07T21:33:17Z</dcterms:created>
  <dcterms:modified xsi:type="dcterms:W3CDTF">2019-04-02T21:15:21Z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DocPath">
    <vt:bool>false</vt:bool>
  </property>
  <property fmtid="{D5CDD505-2E9C-101B-9397-08002B2CF9AE}" pid="3" name="AutoPageNumberingON">
    <vt:bool>true</vt:bool>
  </property>
  <property fmtid="{D5CDD505-2E9C-101B-9397-08002B2CF9AE}" pid="4" name="CompanyLogo">
    <vt:lpwstr>JefLogo.wmf</vt:lpwstr>
  </property>
  <property fmtid="{D5CDD505-2E9C-101B-9397-08002B2CF9AE}" pid="5" name="TabStyleTOC">
    <vt:bool>false</vt:bool>
  </property>
  <property fmtid="{D5CDD505-2E9C-101B-9397-08002B2CF9AE}" pid="6" name="AutoTOCleft">
    <vt:r8>0.949999988079071</vt:r8>
  </property>
  <property fmtid="{D5CDD505-2E9C-101B-9397-08002B2CF9AE}" pid="7" name="AutoTOCwidth">
    <vt:r8>6.5</vt:r8>
  </property>
  <property fmtid="{D5CDD505-2E9C-101B-9397-08002B2CF9AE}" pid="8" name="SlideSubTitleWidth">
    <vt:r8>9.80000019073486</vt:r8>
  </property>
  <property fmtid="{D5CDD505-2E9C-101B-9397-08002B2CF9AE}" pid="9" name="FooterSectionLeft">
    <vt:r8>-1</vt:r8>
  </property>
  <property fmtid="{D5CDD505-2E9C-101B-9397-08002B2CF9AE}" pid="10" name="AutoPageNumberColor">
    <vt:lpwstr>Black</vt:lpwstr>
  </property>
  <property fmtid="{D5CDD505-2E9C-101B-9397-08002B2CF9AE}" pid="11" name="PaginationType">
    <vt:lpwstr>RomanArabic</vt:lpwstr>
  </property>
</Properties>
</file>