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3" r:id="rId7"/>
    <p:sldId id="265" r:id="rId8"/>
    <p:sldId id="260" r:id="rId9"/>
    <p:sldId id="264" r:id="rId10"/>
    <p:sldId id="266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A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7"/>
    <p:restoredTop sz="82952"/>
  </p:normalViewPr>
  <p:slideViewPr>
    <p:cSldViewPr snapToGrid="0" snapToObjects="1">
      <p:cViewPr varScale="1">
        <p:scale>
          <a:sx n="125" d="100"/>
          <a:sy n="125" d="100"/>
        </p:scale>
        <p:origin x="1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02AA6-A7AC-8D4D-A0B6-FE27F36249B4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4C0E-6DF1-F34E-9E3B-AA2882246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09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did not inherit San Antonio from our fathers. We are borrowing it from our children.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 Antonio is the seventh-largest city in the nation.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also one of the fastest growing large cities in the country in the past ten years.</a:t>
            </a:r>
            <a:endParaRPr lang="en-US" dirty="0"/>
          </a:p>
          <a:p>
            <a:r>
              <a:rPr lang="en-US" dirty="0" smtClean="0"/>
              <a:t>Goal –</a:t>
            </a:r>
          </a:p>
          <a:p>
            <a:r>
              <a:rPr lang="en-US" dirty="0" smtClean="0"/>
              <a:t>Objective – </a:t>
            </a:r>
          </a:p>
          <a:p>
            <a:r>
              <a:rPr lang="en-US" dirty="0" smtClean="0"/>
              <a:t>Cost Implication –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Impact to the community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Embracing the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0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the last Final Four in 2008, our population has swelled by almost 20 percent. </a:t>
            </a:r>
            <a:endParaRPr lang="en-US" dirty="0"/>
          </a:p>
          <a:p>
            <a:r>
              <a:rPr lang="en-US" dirty="0"/>
              <a:t>100,000 visitors came to our city during Easter weekend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Villanova may be the NCAA champion this year, but it was San Antonio that won the Final Four!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85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  <a:p>
            <a:r>
              <a:rPr lang="en-US" dirty="0"/>
              <a:t>Purpose of the Study</a:t>
            </a:r>
          </a:p>
          <a:p>
            <a:r>
              <a:rPr lang="en-US" dirty="0"/>
              <a:t>Research Question</a:t>
            </a:r>
          </a:p>
          <a:p>
            <a:r>
              <a:rPr lang="en-US" dirty="0"/>
              <a:t>Digital Divide</a:t>
            </a:r>
          </a:p>
          <a:p>
            <a:r>
              <a:rPr lang="en-US" dirty="0"/>
              <a:t>Embracing the vision</a:t>
            </a:r>
          </a:p>
          <a:p>
            <a:r>
              <a:rPr lang="en-US" dirty="0"/>
              <a:t>Projects</a:t>
            </a:r>
          </a:p>
          <a:p>
            <a:r>
              <a:rPr lang="en-US" dirty="0"/>
              <a:t>Recommendation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of the study</a:t>
            </a:r>
          </a:p>
          <a:p>
            <a:r>
              <a:rPr lang="en-US" dirty="0"/>
              <a:t>Quality of life</a:t>
            </a:r>
          </a:p>
          <a:p>
            <a:r>
              <a:rPr lang="en-US" dirty="0"/>
              <a:t>Digital literacy</a:t>
            </a:r>
          </a:p>
          <a:p>
            <a:r>
              <a:rPr lang="en-US" dirty="0"/>
              <a:t>Economic growth and equality</a:t>
            </a:r>
          </a:p>
          <a:p>
            <a:r>
              <a:rPr lang="en-US" dirty="0"/>
              <a:t>Social mobility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52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digital divide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9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  <a:p>
            <a:r>
              <a:rPr lang="en-US" dirty="0"/>
              <a:t>Purpose of the Study</a:t>
            </a:r>
          </a:p>
          <a:p>
            <a:r>
              <a:rPr lang="en-US" dirty="0"/>
              <a:t>Research Question</a:t>
            </a:r>
          </a:p>
          <a:p>
            <a:r>
              <a:rPr lang="en-US" dirty="0"/>
              <a:t>Digital Divide</a:t>
            </a:r>
          </a:p>
          <a:p>
            <a:r>
              <a:rPr lang="en-US" dirty="0"/>
              <a:t>Embracing the vision</a:t>
            </a:r>
          </a:p>
          <a:p>
            <a:r>
              <a:rPr lang="en-US" dirty="0"/>
              <a:t>Projects</a:t>
            </a:r>
          </a:p>
          <a:p>
            <a:r>
              <a:rPr lang="en-US" dirty="0"/>
              <a:t>Recommendation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6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Embracing the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Providing interagency resources for fiber improvement, data center colocation, and network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6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Embracing the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4C0E-6DF1-F34E-9E3B-AA28822466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6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ADB76B-B22A-2749-8A4D-6675AB8B7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1F41C4-8E43-1E43-9D55-596A435A9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19C608-C8E3-5449-AEF2-1C420C45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90E098-6522-1E4B-BBE4-DE0FDA6A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3F782B-0D0D-124D-A31A-1CBCCA12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6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FC062-E430-AA47-96B6-89195D9B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58D40C-1070-A24F-9362-35E5C7B94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BB33F7-BA3C-F249-B8E3-C975EC9E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D81A38-3847-5743-9731-C2E74E39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C2EF34-6FB2-8144-90FE-C976E241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7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D57B67F-3465-F343-9B0D-A25CA06AB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F669FE-A6FA-C747-AE56-A5CCBBB66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C984CE-DD59-4A43-B97B-856D5244A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2D76C1-9EC0-0F4C-AD7A-DD3B2CBD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58F460-155F-824E-B51F-2E34218A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6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A3117E-CB65-C94B-BAC8-12E3FEB6D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CFE3E4-027B-D049-9E10-E055002DA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B49543-9B92-F44A-8C52-E538F8F59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AADA18-DADF-5B4E-8114-883A195F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8D2C75-93E3-BB4D-BF12-B38104F3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919B9-B556-FE44-A1ED-37720955C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DC7957-25F0-C540-9950-0C5EEEAF3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3CDE90-CE0F-414C-8D20-BD54A5E4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7810A2-DD2B-9848-B317-B060F771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1C2BE3-5FEA-9F40-9002-572801A7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1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3C1D49-FC6E-884A-ACB5-5550AE8A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3696FE-9CAC-3F45-A9AB-56AEF6874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A149F9-5FDE-3A4F-AB34-765361AD0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6A72D9-1429-FB4F-9B0F-7AEACFAA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8C23FE-7BBF-5243-AEB6-EED1B0A3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2221D1-F30A-4945-AD3E-9DA05BD8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9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07F6DC-29F4-C347-A567-5CDA300C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1C8E2F-C8B0-DC44-915C-0972CA474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FF73D2-574A-EA43-BDA0-6309B4916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24DC4D-FD9B-BC48-A2A7-504A1E787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4555362-1933-A148-B6F2-7FD1749F7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182929-D9C9-7B49-9FF8-5AF7D3A6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283F0C2-6750-B54E-B759-46B382AE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2E0EE0-88F0-C148-86E5-DE8CC559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4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83477-8E27-C14F-9E38-CB1CD5B4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8A7274-EDF2-D245-AE8C-062048617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1B8813-2323-A540-9A02-643A0274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459C6B-1347-3848-814F-7C8FEED2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2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9355D7F-F0CA-F84A-9943-AA2E7EB06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7528812-7001-0B42-885A-615D02FD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2416F3-1E04-3143-BA4A-1C2831DC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59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0D360-D533-ED45-B1BF-CA5F0581E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A54915-133E-AC48-BEA4-C5A09F01E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19FF6E-B618-8E4A-8007-87AF61068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0CD07E-2921-DB41-9713-7BDF89B1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8FDA3F-3E1D-D947-A734-820E8A63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F8705-C149-4144-BAFD-8C8999D0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5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2A66D4-C774-9D41-83C2-237E0781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7C6B15A-1ECC-5B48-93C2-DABE0AFDC6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602E5B-03BF-C646-A2F4-6B4E7194D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3BC159-0B68-EB4E-8299-78C7AE3F3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23538E-9085-104F-AFFC-B19CD915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FF07D3-D3E4-144A-97B0-7E1FF846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3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2C9521-E168-B345-B808-DF35063F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8B97E4-BDFF-574D-A85D-EA6DC823D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4A3232-859E-B643-BB69-2670899BF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0DB23-0817-8C46-9330-85FF2993AD07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03E605-144E-8242-AB76-E82066C53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6ACE09-46A5-944F-94D8-2B64D3FED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51BDF-495A-1A44-B8D9-EBEB36373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7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4B2891-2CBA-4B41-A351-1D25DE98C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5" r="9143"/>
          <a:stretch/>
        </p:blipFill>
        <p:spPr>
          <a:xfrm>
            <a:off x="0" y="-95260"/>
            <a:ext cx="12192000" cy="70485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871040C-CD3A-DA48-8332-65E80AA5C7CC}"/>
              </a:ext>
            </a:extLst>
          </p:cNvPr>
          <p:cNvSpPr/>
          <p:nvPr/>
        </p:nvSpPr>
        <p:spPr>
          <a:xfrm>
            <a:off x="0" y="2216426"/>
            <a:ext cx="8806070" cy="894522"/>
          </a:xfrm>
          <a:prstGeom prst="rect">
            <a:avLst/>
          </a:prstGeom>
          <a:solidFill>
            <a:schemeClr val="tx1">
              <a:lumMod val="85000"/>
              <a:lumOff val="1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4D1609B-102A-4C77-86A2-ACB29FB96D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C651F706-C94E-46D4-BAAE-BAFD1AD976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8782DC-307E-F448-8A90-83ADDB7D2BBC}"/>
              </a:ext>
            </a:extLst>
          </p:cNvPr>
          <p:cNvSpPr txBox="1"/>
          <p:nvPr/>
        </p:nvSpPr>
        <p:spPr>
          <a:xfrm>
            <a:off x="0" y="2294355"/>
            <a:ext cx="880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INTERAGENCY PARTNERSHIP – BRIDGING THE GAP OF THE DIGITAL DIVIDE</a:t>
            </a:r>
            <a:r>
              <a:rPr lang="en-US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endParaRPr lang="en-US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C5D2B7-A2C0-DE4F-AC02-330BA899725E}"/>
              </a:ext>
            </a:extLst>
          </p:cNvPr>
          <p:cNvSpPr txBox="1"/>
          <p:nvPr/>
        </p:nvSpPr>
        <p:spPr>
          <a:xfrm>
            <a:off x="1083365" y="2663687"/>
            <a:ext cx="6042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Demetrius Payton // Data Center Systems // CPS Energy</a:t>
            </a:r>
          </a:p>
        </p:txBody>
      </p:sp>
    </p:spTree>
    <p:extLst>
      <p:ext uri="{BB962C8B-B14F-4D97-AF65-F5344CB8AC3E}">
        <p14:creationId xmlns:p14="http://schemas.microsoft.com/office/powerpoint/2010/main" val="11121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61 -0.26945" pathEditMode="relative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5861 -0.26945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4374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5280" y="1371600"/>
            <a:ext cx="11106149" cy="4648200"/>
          </a:xfrm>
          <a:prstGeom prst="round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Next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Obtain </a:t>
            </a: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support from to proceed with support request from </a:t>
            </a:r>
            <a:r>
              <a:rPr lang="en-US" alt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City Of San Antonio &amp; </a:t>
            </a: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VIA.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Assign a Project Manager to deliver fiber construction, network and data center </a:t>
            </a:r>
            <a:r>
              <a:rPr lang="en-US" alt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space.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Create </a:t>
            </a: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 new cost </a:t>
            </a:r>
            <a:r>
              <a:rPr lang="en-US" alt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center: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Consolidate </a:t>
            </a: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related activities in one cost center to better manage end-to-end </a:t>
            </a:r>
            <a:r>
              <a:rPr lang="en-US" alt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processes.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Assign </a:t>
            </a: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resources to handle new partnership </a:t>
            </a:r>
            <a:r>
              <a:rPr lang="en-US" alt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requests.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Justify </a:t>
            </a: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investment in support and tools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Approval to develop a long-term business plan </a:t>
            </a:r>
            <a:endParaRPr lang="en-US" altLang="en-US" sz="2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Engage </a:t>
            </a: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en-US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party telecom consultants to assist.</a:t>
            </a: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FF1BD1-0BA9-4941-B13C-2A840D21D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35193457-9572-A54A-AF96-8B46145FAD60}"/>
              </a:ext>
            </a:extLst>
          </p:cNvPr>
          <p:cNvSpPr/>
          <p:nvPr/>
        </p:nvSpPr>
        <p:spPr>
          <a:xfrm>
            <a:off x="8375374" y="1736036"/>
            <a:ext cx="3511826" cy="3233530"/>
          </a:xfrm>
          <a:prstGeom prst="ellipse">
            <a:avLst/>
          </a:prstGeom>
          <a:solidFill>
            <a:srgbClr val="49A3BC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elvetica" pitchFamily="2" charset="0"/>
              </a:rPr>
              <a:t>100,000 visitors during this year’s NCAA Final Four</a:t>
            </a:r>
          </a:p>
        </p:txBody>
      </p:sp>
    </p:spTree>
    <p:extLst>
      <p:ext uri="{BB962C8B-B14F-4D97-AF65-F5344CB8AC3E}">
        <p14:creationId xmlns:p14="http://schemas.microsoft.com/office/powerpoint/2010/main" val="312542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397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397 0.24861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6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260152-907D-4C40-8D36-D5CDC9932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5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7DE31B9-7645-764E-BB61-6B9ABAE1E8BC}"/>
              </a:ext>
            </a:extLst>
          </p:cNvPr>
          <p:cNvSpPr/>
          <p:nvPr/>
        </p:nvSpPr>
        <p:spPr>
          <a:xfrm>
            <a:off x="251802" y="159026"/>
            <a:ext cx="5844208" cy="1524000"/>
          </a:xfrm>
          <a:prstGeom prst="rect">
            <a:avLst/>
          </a:prstGeom>
          <a:solidFill>
            <a:schemeClr val="bg2">
              <a:lumMod val="9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Helvetica" pitchFamily="2" charset="0"/>
              </a:rPr>
              <a:t>In 2017, one in four San Antonio households lack internet.</a:t>
            </a:r>
          </a:p>
        </p:txBody>
      </p:sp>
    </p:spTree>
    <p:extLst>
      <p:ext uri="{BB962C8B-B14F-4D97-AF65-F5344CB8AC3E}">
        <p14:creationId xmlns:p14="http://schemas.microsoft.com/office/powerpoint/2010/main" val="3001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B84455-5DF3-C942-8E40-018A5F03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078" y="272361"/>
            <a:ext cx="5668617" cy="6287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Helvetica" pitchFamily="2" charset="0"/>
              </a:rPr>
              <a:t>The Digital/Divide</a:t>
            </a: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xmlns="" id="{A4CB9B18-240D-1545-84D1-A75C06A3C9B9}"/>
              </a:ext>
            </a:extLst>
          </p:cNvPr>
          <p:cNvSpPr/>
          <p:nvPr/>
        </p:nvSpPr>
        <p:spPr>
          <a:xfrm>
            <a:off x="2544418" y="1113183"/>
            <a:ext cx="5844208" cy="5433391"/>
          </a:xfrm>
          <a:prstGeom prst="donut">
            <a:avLst>
              <a:gd name="adj" fmla="val 88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DA64D7-8BAF-1340-A40D-45336833CA6F}"/>
              </a:ext>
            </a:extLst>
          </p:cNvPr>
          <p:cNvSpPr txBox="1"/>
          <p:nvPr/>
        </p:nvSpPr>
        <p:spPr>
          <a:xfrm>
            <a:off x="9051234" y="1431235"/>
            <a:ext cx="3140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Percentage of households run by a college graduate with access to high speed 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A3FA1E-CA0A-604E-B81D-AFF1C741D21C}"/>
              </a:ext>
            </a:extLst>
          </p:cNvPr>
          <p:cNvSpPr txBox="1"/>
          <p:nvPr/>
        </p:nvSpPr>
        <p:spPr>
          <a:xfrm>
            <a:off x="9051233" y="5042452"/>
            <a:ext cx="31407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Average percentage of US Blacks and Hispanic Households without access to high speed internet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5FFBBE-2EB9-A549-96B2-09404337FFD6}"/>
              </a:ext>
            </a:extLst>
          </p:cNvPr>
          <p:cNvSpPr txBox="1"/>
          <p:nvPr/>
        </p:nvSpPr>
        <p:spPr>
          <a:xfrm>
            <a:off x="139147" y="5346245"/>
            <a:ext cx="2623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Percentage of US Adults without home internet connection due to sell reported ”lack of skill”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DC5FF0-0E2C-8847-85EE-91B9590CA1A0}"/>
              </a:ext>
            </a:extLst>
          </p:cNvPr>
          <p:cNvSpPr txBox="1"/>
          <p:nvPr/>
        </p:nvSpPr>
        <p:spPr>
          <a:xfrm>
            <a:off x="225287" y="1429221"/>
            <a:ext cx="2623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Percentage of schools lacking the bandwidth necessary to meet modern digital education needs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xmlns="" id="{CFC74AD8-6ED0-2A4C-B330-B3032798D7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11288" y="1563757"/>
            <a:ext cx="987286" cy="467642"/>
          </a:xfrm>
          <a:prstGeom prst="bentConnector3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xmlns="" id="{1FDC27B9-6DA3-C84F-98F7-5FD6334DBA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81470" y="5946409"/>
            <a:ext cx="987286" cy="467642"/>
          </a:xfrm>
          <a:prstGeom prst="bentConnector3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xmlns="" id="{B0097AB4-1EF7-2144-8B1D-C300FE1A1A94}"/>
              </a:ext>
            </a:extLst>
          </p:cNvPr>
          <p:cNvCxnSpPr>
            <a:cxnSpLocks/>
          </p:cNvCxnSpPr>
          <p:nvPr/>
        </p:nvCxnSpPr>
        <p:spPr>
          <a:xfrm>
            <a:off x="8304140" y="5042452"/>
            <a:ext cx="747093" cy="57647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7B24798-9E37-D242-953A-A7FC98D6FC7A}"/>
              </a:ext>
            </a:extLst>
          </p:cNvPr>
          <p:cNvSpPr/>
          <p:nvPr/>
        </p:nvSpPr>
        <p:spPr>
          <a:xfrm>
            <a:off x="3468756" y="1113184"/>
            <a:ext cx="906118" cy="82876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 pitchFamily="2" charset="0"/>
              </a:rPr>
              <a:t>63%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BDFC0AE-4D1B-C847-9AC4-4240EC70D4A6}"/>
              </a:ext>
            </a:extLst>
          </p:cNvPr>
          <p:cNvSpPr/>
          <p:nvPr/>
        </p:nvSpPr>
        <p:spPr>
          <a:xfrm>
            <a:off x="3478693" y="5411604"/>
            <a:ext cx="824948" cy="76862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 pitchFamily="2" charset="0"/>
              </a:rPr>
              <a:t>7%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89419C7-A533-DC45-AB96-B41B6D75BBF9}"/>
              </a:ext>
            </a:extLst>
          </p:cNvPr>
          <p:cNvSpPr/>
          <p:nvPr/>
        </p:nvSpPr>
        <p:spPr>
          <a:xfrm>
            <a:off x="7479191" y="4577618"/>
            <a:ext cx="919372" cy="83398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 pitchFamily="2" charset="0"/>
              </a:rPr>
              <a:t>49%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10CA559-74DC-804D-9796-6DA523AD17E3}"/>
              </a:ext>
            </a:extLst>
          </p:cNvPr>
          <p:cNvSpPr/>
          <p:nvPr/>
        </p:nvSpPr>
        <p:spPr>
          <a:xfrm>
            <a:off x="6960704" y="2693504"/>
            <a:ext cx="922678" cy="7993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 pitchFamily="2" charset="0"/>
              </a:rPr>
              <a:t>90%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xmlns="" id="{3BE836F7-592B-8B4A-9866-74A3DD1891D5}"/>
              </a:ext>
            </a:extLst>
          </p:cNvPr>
          <p:cNvCxnSpPr>
            <a:cxnSpLocks/>
            <a:stCxn id="28" idx="0"/>
          </p:cNvCxnSpPr>
          <p:nvPr/>
        </p:nvCxnSpPr>
        <p:spPr>
          <a:xfrm rot="5400000" flipH="1" flipV="1">
            <a:off x="7875519" y="1686756"/>
            <a:ext cx="553273" cy="1460225"/>
          </a:xfrm>
          <a:prstGeom prst="bentConnector2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BF20DAE-51E3-9A43-AE5C-FFA73CE348A2}"/>
              </a:ext>
            </a:extLst>
          </p:cNvPr>
          <p:cNvSpPr txBox="1"/>
          <p:nvPr/>
        </p:nvSpPr>
        <p:spPr>
          <a:xfrm>
            <a:off x="3938382" y="2135909"/>
            <a:ext cx="1845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HAVE-NOTS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42A7F36-B673-154E-A5A2-D59C8B598F12}"/>
              </a:ext>
            </a:extLst>
          </p:cNvPr>
          <p:cNvSpPr txBox="1"/>
          <p:nvPr/>
        </p:nvSpPr>
        <p:spPr>
          <a:xfrm>
            <a:off x="5715825" y="5361784"/>
            <a:ext cx="99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HAVES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5889BF6E-6100-B546-9C04-6AA6D0B74637}"/>
              </a:ext>
            </a:extLst>
          </p:cNvPr>
          <p:cNvCxnSpPr>
            <a:cxnSpLocks/>
          </p:cNvCxnSpPr>
          <p:nvPr/>
        </p:nvCxnSpPr>
        <p:spPr>
          <a:xfrm flipH="1">
            <a:off x="4913242" y="1881810"/>
            <a:ext cx="1709530" cy="4161181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1F8A19E8-964C-C543-B138-E0FE74F9F1EE}"/>
              </a:ext>
            </a:extLst>
          </p:cNvPr>
          <p:cNvCxnSpPr>
            <a:cxnSpLocks/>
          </p:cNvCxnSpPr>
          <p:nvPr/>
        </p:nvCxnSpPr>
        <p:spPr>
          <a:xfrm flipV="1">
            <a:off x="3225244" y="5234609"/>
            <a:ext cx="366094" cy="32658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13C4D1A-AC41-E24A-9B58-BC000BCE4E70}"/>
              </a:ext>
            </a:extLst>
          </p:cNvPr>
          <p:cNvCxnSpPr>
            <a:cxnSpLocks/>
          </p:cNvCxnSpPr>
          <p:nvPr/>
        </p:nvCxnSpPr>
        <p:spPr>
          <a:xfrm flipV="1">
            <a:off x="5019256" y="6042991"/>
            <a:ext cx="149093" cy="476789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C5367A6E-D21C-B64E-9377-0796D4DB9B22}"/>
              </a:ext>
            </a:extLst>
          </p:cNvPr>
          <p:cNvCxnSpPr>
            <a:cxnSpLocks/>
          </p:cNvCxnSpPr>
          <p:nvPr/>
        </p:nvCxnSpPr>
        <p:spPr>
          <a:xfrm flipV="1">
            <a:off x="7820433" y="3158337"/>
            <a:ext cx="483707" cy="13528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BFB8A7AC-F0D9-6042-B382-2A73F0C8C8BF}"/>
              </a:ext>
            </a:extLst>
          </p:cNvPr>
          <p:cNvSpPr/>
          <p:nvPr/>
        </p:nvSpPr>
        <p:spPr>
          <a:xfrm>
            <a:off x="6162263" y="3922642"/>
            <a:ext cx="907771" cy="920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" pitchFamily="2" charset="0"/>
              </a:rPr>
              <a:t>&gt; 60K/</a:t>
            </a:r>
            <a:r>
              <a:rPr lang="en-US" sz="1400" dirty="0" err="1">
                <a:latin typeface="Helvetica" pitchFamily="2" charset="0"/>
              </a:rPr>
              <a:t>yr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ACBBB91F-7F12-8448-A971-6586BA1AC845}"/>
              </a:ext>
            </a:extLst>
          </p:cNvPr>
          <p:cNvSpPr/>
          <p:nvPr/>
        </p:nvSpPr>
        <p:spPr>
          <a:xfrm>
            <a:off x="4919044" y="2483056"/>
            <a:ext cx="459686" cy="4108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74A5CBF-0FF3-684A-A892-399260816363}"/>
              </a:ext>
            </a:extLst>
          </p:cNvPr>
          <p:cNvSpPr txBox="1"/>
          <p:nvPr/>
        </p:nvSpPr>
        <p:spPr>
          <a:xfrm>
            <a:off x="5834890" y="4835026"/>
            <a:ext cx="181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College grads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A20E8DEF-CB9C-764A-A636-B57F4800D88E}"/>
              </a:ext>
            </a:extLst>
          </p:cNvPr>
          <p:cNvSpPr/>
          <p:nvPr/>
        </p:nvSpPr>
        <p:spPr>
          <a:xfrm>
            <a:off x="6404941" y="3454133"/>
            <a:ext cx="459686" cy="4108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xmlns="" id="{3E06DBEA-DF87-0A48-8662-5D4587A9DB56}"/>
              </a:ext>
            </a:extLst>
          </p:cNvPr>
          <p:cNvSpPr/>
          <p:nvPr/>
        </p:nvSpPr>
        <p:spPr>
          <a:xfrm>
            <a:off x="4656480" y="2951705"/>
            <a:ext cx="907771" cy="920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" pitchFamily="2" charset="0"/>
              </a:rPr>
              <a:t>&lt; 30K/</a:t>
            </a:r>
            <a:r>
              <a:rPr lang="en-US" sz="1400" dirty="0" err="1">
                <a:latin typeface="Helvetica" pitchFamily="2" charset="0"/>
              </a:rPr>
              <a:t>yr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A8E2F42-D839-644A-89F7-DC043F829E19}"/>
              </a:ext>
            </a:extLst>
          </p:cNvPr>
          <p:cNvSpPr txBox="1"/>
          <p:nvPr/>
        </p:nvSpPr>
        <p:spPr>
          <a:xfrm>
            <a:off x="4374874" y="3914161"/>
            <a:ext cx="130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No degree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1BC71F8-6DD1-DD41-BF8C-A522F4E513C6}"/>
              </a:ext>
            </a:extLst>
          </p:cNvPr>
          <p:cNvSpPr txBox="1"/>
          <p:nvPr/>
        </p:nvSpPr>
        <p:spPr>
          <a:xfrm>
            <a:off x="3516794" y="4869992"/>
            <a:ext cx="186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Over 65 </a:t>
            </a:r>
            <a:r>
              <a:rPr lang="en-US" b="1" dirty="0" err="1">
                <a:latin typeface="Helvetica" pitchFamily="2" charset="0"/>
              </a:rPr>
              <a:t>yrs</a:t>
            </a:r>
            <a:r>
              <a:rPr lang="en-US" b="1" dirty="0">
                <a:latin typeface="Helvetica" pitchFamily="2" charset="0"/>
              </a:rPr>
              <a:t> old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B88D5BE-BFD2-8B40-974B-87ED7A04BEFF}"/>
              </a:ext>
            </a:extLst>
          </p:cNvPr>
          <p:cNvSpPr txBox="1"/>
          <p:nvPr/>
        </p:nvSpPr>
        <p:spPr>
          <a:xfrm>
            <a:off x="3105144" y="3131725"/>
            <a:ext cx="1914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Inner city schools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C1968313-3DF5-EB43-8E92-7F6F4A295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767" y="2491262"/>
            <a:ext cx="737476" cy="737476"/>
          </a:xfrm>
          <a:prstGeom prst="rect">
            <a:avLst/>
          </a:prstGeom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xmlns="" id="{E6252219-B7F4-F74C-90B4-46B64E987B62}"/>
              </a:ext>
            </a:extLst>
          </p:cNvPr>
          <p:cNvSpPr/>
          <p:nvPr/>
        </p:nvSpPr>
        <p:spPr>
          <a:xfrm>
            <a:off x="3817454" y="4238605"/>
            <a:ext cx="425726" cy="631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DFF58113-540E-1349-AE96-A764B6B4478C}"/>
              </a:ext>
            </a:extLst>
          </p:cNvPr>
          <p:cNvSpPr/>
          <p:nvPr/>
        </p:nvSpPr>
        <p:spPr>
          <a:xfrm>
            <a:off x="3860523" y="3947392"/>
            <a:ext cx="302314" cy="251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0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6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B718C9-B2B7-0149-AE28-7BB6D05D0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2" b="106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0A72663-727B-2845-85EC-970AD075ED97}"/>
              </a:ext>
            </a:extLst>
          </p:cNvPr>
          <p:cNvSpPr/>
          <p:nvPr/>
        </p:nvSpPr>
        <p:spPr>
          <a:xfrm>
            <a:off x="4969566" y="357809"/>
            <a:ext cx="6997148" cy="927652"/>
          </a:xfrm>
          <a:prstGeom prst="rect">
            <a:avLst/>
          </a:prstGeom>
          <a:solidFill>
            <a:schemeClr val="tx1">
              <a:lumMod val="85000"/>
              <a:lumOff val="1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elvetica" pitchFamily="2" charset="0"/>
              </a:rPr>
              <a:t>CPS Energy has over 700 miles of dark fiber </a:t>
            </a:r>
          </a:p>
        </p:txBody>
      </p:sp>
    </p:spTree>
    <p:extLst>
      <p:ext uri="{BB962C8B-B14F-4D97-AF65-F5344CB8AC3E}">
        <p14:creationId xmlns:p14="http://schemas.microsoft.com/office/powerpoint/2010/main" val="19818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9264" y="708660"/>
            <a:ext cx="10132742" cy="3589020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Business 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Play a leadership role in our community that results in the </a:t>
            </a:r>
            <a:r>
              <a:rPr lang="en-US" alt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efficient use of public funds</a:t>
            </a: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2000250" lvl="4" indent="-171450">
              <a:buFont typeface="Arial" panose="020B0604020202020204" pitchFamily="34" charset="0"/>
              <a:buChar char="•"/>
            </a:pPr>
            <a:endParaRPr lang="en-US" alt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Lower costs </a:t>
            </a: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for governmental entities that provide public services.</a:t>
            </a:r>
          </a:p>
          <a:p>
            <a:pPr marL="2000250" lvl="4" indent="-171450">
              <a:buFont typeface="Arial" panose="020B0604020202020204" pitchFamily="34" charset="0"/>
              <a:buChar char="•"/>
            </a:pPr>
            <a:endParaRPr lang="en-US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Reduce waste for city and county services by </a:t>
            </a:r>
            <a:r>
              <a:rPr lang="en-US" alt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not duplicating investment </a:t>
            </a:r>
            <a:r>
              <a:rPr lang="en-US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in infrastructure.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5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445</Words>
  <Application>Microsoft Office PowerPoint</Application>
  <PresentationFormat>Widescreen</PresentationFormat>
  <Paragraphs>82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The Digital/Divide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Demetrius Payton</dc:creator>
  <cp:lastModifiedBy>Payton, Demetrius T.</cp:lastModifiedBy>
  <cp:revision>13</cp:revision>
  <dcterms:created xsi:type="dcterms:W3CDTF">2018-04-13T01:42:53Z</dcterms:created>
  <dcterms:modified xsi:type="dcterms:W3CDTF">2018-04-13T22:12:37Z</dcterms:modified>
</cp:coreProperties>
</file>