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60" r:id="rId4"/>
    <p:sldId id="261" r:id="rId5"/>
    <p:sldId id="264" r:id="rId6"/>
    <p:sldId id="267" r:id="rId7"/>
    <p:sldId id="256" r:id="rId8"/>
    <p:sldId id="259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7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81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1206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6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803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148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248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1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40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52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9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9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5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84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33AF28C-8532-4941-9BAA-6488B30F34D0}" type="datetimeFigureOut">
              <a:rPr lang="en-US" smtClean="0"/>
              <a:t>4/2/2019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D33D4-0530-479F-91B9-B74169C9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67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png"/><Relationship Id="rId7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2.png"/><Relationship Id="rId7" Type="http://schemas.openxmlformats.org/officeDocument/2006/relationships/image" Target="../media/image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xmlns="" id="{BEB4AFA2-B0A0-4143-B140-91CC932AEA97}"/>
              </a:ext>
            </a:extLst>
          </p:cNvPr>
          <p:cNvSpPr txBox="1">
            <a:spLocks/>
          </p:cNvSpPr>
          <p:nvPr/>
        </p:nvSpPr>
        <p:spPr>
          <a:xfrm>
            <a:off x="437322" y="541252"/>
            <a:ext cx="10668000" cy="118261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+mn-lt"/>
              </a:rPr>
              <a:t>Inspiring Intentional Inclusion: </a:t>
            </a:r>
          </a:p>
          <a:p>
            <a:r>
              <a:rPr lang="en-US" sz="4800" b="1" dirty="0">
                <a:latin typeface="+mn-lt"/>
              </a:rPr>
              <a:t>Women in Government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D7EEFD11-54B1-4638-9A74-ED5E6A78BA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3171" y="2488008"/>
            <a:ext cx="8825658" cy="3828740"/>
          </a:xfrm>
        </p:spPr>
        <p:txBody>
          <a:bodyPr/>
          <a:lstStyle/>
          <a:p>
            <a:pPr algn="ctr"/>
            <a:r>
              <a:rPr lang="en-US" sz="4400" b="1" dirty="0"/>
              <a:t>Priscilla S. Wilson</a:t>
            </a:r>
            <a:br>
              <a:rPr lang="en-US" sz="4400" b="1" dirty="0"/>
            </a:br>
            <a:r>
              <a:rPr lang="en-US" sz="4400" b="1" dirty="0"/>
              <a:t>Management Consultant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Friday, April 5, 2019</a:t>
            </a:r>
            <a:br>
              <a:rPr lang="en-US" sz="3200" dirty="0"/>
            </a:br>
            <a:r>
              <a:rPr lang="en-US" sz="3200" dirty="0"/>
              <a:t>10:15am – 11:30am</a:t>
            </a:r>
            <a:br>
              <a:rPr lang="en-US" sz="3200" dirty="0"/>
            </a:br>
            <a:r>
              <a:rPr lang="en-US" sz="3200" dirty="0"/>
              <a:t>Salon II</a:t>
            </a:r>
          </a:p>
        </p:txBody>
      </p:sp>
    </p:spTree>
    <p:extLst>
      <p:ext uri="{BB962C8B-B14F-4D97-AF65-F5344CB8AC3E}">
        <p14:creationId xmlns:p14="http://schemas.microsoft.com/office/powerpoint/2010/main" val="35592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25431"/>
            <a:ext cx="9144000" cy="564769"/>
          </a:xfrm>
        </p:spPr>
        <p:txBody>
          <a:bodyPr anchor="t" anchorCtr="0">
            <a:normAutofit/>
          </a:bodyPr>
          <a:lstStyle/>
          <a:p>
            <a:r>
              <a:rPr lang="en-US" sz="2800" b="1" dirty="0">
                <a:latin typeface="+mn-lt"/>
              </a:rPr>
              <a:t>Key Attributes of Successful Professional Women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90200"/>
            <a:ext cx="9144000" cy="4022673"/>
          </a:xfrm>
        </p:spPr>
        <p:txBody>
          <a:bodyPr anchor="ctr" anchorCtr="0">
            <a:noAutofit/>
          </a:bodyPr>
          <a:lstStyle/>
          <a:p>
            <a:pPr algn="ctr"/>
            <a:r>
              <a:rPr lang="en-US" sz="2400" b="1" dirty="0"/>
              <a:t>Confidence</a:t>
            </a:r>
          </a:p>
          <a:p>
            <a:pPr algn="ctr"/>
            <a:r>
              <a:rPr lang="en-US" sz="2400" b="1" dirty="0"/>
              <a:t>Emotional Intelligence</a:t>
            </a:r>
          </a:p>
          <a:p>
            <a:pPr algn="ctr"/>
            <a:r>
              <a:rPr lang="en-US" sz="2400" b="1" dirty="0"/>
              <a:t>Ambition</a:t>
            </a:r>
          </a:p>
          <a:p>
            <a:pPr algn="ctr"/>
            <a:r>
              <a:rPr lang="en-US" sz="2400" b="1" dirty="0"/>
              <a:t>Vision</a:t>
            </a:r>
          </a:p>
          <a:p>
            <a:pPr algn="ctr"/>
            <a:r>
              <a:rPr lang="en-US" sz="2400" b="1" dirty="0"/>
              <a:t>Commitment</a:t>
            </a:r>
          </a:p>
          <a:p>
            <a:pPr algn="ctr"/>
            <a:r>
              <a:rPr lang="en-US" sz="2400" b="1" dirty="0"/>
              <a:t>Determination</a:t>
            </a:r>
          </a:p>
          <a:p>
            <a:pPr algn="ctr"/>
            <a:r>
              <a:rPr lang="en-US" sz="2400" b="1" dirty="0"/>
              <a:t>Discipline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EB4AFA2-B0A0-4143-B140-91CC932AEA97}"/>
              </a:ext>
            </a:extLst>
          </p:cNvPr>
          <p:cNvSpPr txBox="1">
            <a:spLocks/>
          </p:cNvSpPr>
          <p:nvPr/>
        </p:nvSpPr>
        <p:spPr>
          <a:xfrm>
            <a:off x="956982" y="418080"/>
            <a:ext cx="9711018" cy="6879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+mn-lt"/>
              </a:rPr>
              <a:t>Inspiring Intentional Inclusion</a:t>
            </a:r>
          </a:p>
        </p:txBody>
      </p:sp>
    </p:spTree>
    <p:extLst>
      <p:ext uri="{BB962C8B-B14F-4D97-AF65-F5344CB8AC3E}">
        <p14:creationId xmlns:p14="http://schemas.microsoft.com/office/powerpoint/2010/main" val="67205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C6A81905-F480-46A4-BC10-215D24EA1A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9138A1A0-5E87-4B00-8A31-4B164ADCD4A1}"/>
              </a:ext>
            </a:extLst>
          </p:cNvPr>
          <p:cNvSpPr txBox="1">
            <a:spLocks/>
          </p:cNvSpPr>
          <p:nvPr/>
        </p:nvSpPr>
        <p:spPr>
          <a:xfrm>
            <a:off x="4571597" y="1447801"/>
            <a:ext cx="6552015" cy="63281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>
              <a:spcAft>
                <a:spcPts val="600"/>
              </a:spcAft>
            </a:pPr>
            <a:r>
              <a:rPr lang="en-US" sz="3600" b="1" i="0" kern="1200" dirty="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Inspiring </a:t>
            </a:r>
            <a:r>
              <a:rPr lang="en-US" sz="3600" b="1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Intentional Inclusion</a:t>
            </a:r>
            <a:endParaRPr lang="en-US" sz="3600" b="1" i="0" kern="1200" dirty="0">
              <a:solidFill>
                <a:srgbClr val="EBEBEB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95164" y="2111152"/>
            <a:ext cx="6552015" cy="24130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Be accountable</a:t>
            </a:r>
          </a:p>
          <a:p>
            <a:pPr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400" cap="all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400" cap="all" dirty="0">
                <a:solidFill>
                  <a:schemeClr val="tx2">
                    <a:lumMod val="40000"/>
                    <a:lumOff val="60000"/>
                  </a:schemeClr>
                </a:solidFill>
              </a:rPr>
              <a:t>Build your confidence and step up</a:t>
            </a:r>
          </a:p>
          <a:p>
            <a:pPr marL="0" lvl="1">
              <a:lnSpc>
                <a:spcPct val="90000"/>
              </a:lnSpc>
            </a:pPr>
            <a:r>
              <a:rPr lang="en-US" sz="34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. . . </a:t>
            </a:r>
            <a:r>
              <a:rPr lang="en-US" sz="3400" b="1" dirty="0">
                <a:solidFill>
                  <a:srgbClr val="FF0000"/>
                </a:solidFill>
              </a:rPr>
              <a:t>STOP MAKING EXCUSES!</a:t>
            </a:r>
          </a:p>
          <a:p>
            <a:pPr>
              <a:lnSpc>
                <a:spcPct val="90000"/>
              </a:lnSpc>
            </a:pPr>
            <a:endParaRPr lang="en-US" sz="11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lvl="2" algn="l">
              <a:lnSpc>
                <a:spcPct val="90000"/>
              </a:lnSpc>
            </a:pPr>
            <a:endParaRPr lang="en-US" sz="1100" cap="all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6" name="Freeform 8">
            <a:extLst>
              <a:ext uri="{FF2B5EF4-FFF2-40B4-BE49-F238E27FC236}">
                <a16:creationId xmlns:a16="http://schemas.microsoft.com/office/drawing/2014/main" xmlns="" id="{36FD4D9D-3784-41E8-8405-A42B72F513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5692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Freeform: Shape 17">
            <a:extLst>
              <a:ext uri="{FF2B5EF4-FFF2-40B4-BE49-F238E27FC236}">
                <a16:creationId xmlns:a16="http://schemas.microsoft.com/office/drawing/2014/main" xmlns="" id="{09811DF6-66E4-43D5-B564-3151796531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4481964" cy="6858000"/>
          </a:xfrm>
          <a:custGeom>
            <a:avLst/>
            <a:gdLst>
              <a:gd name="connsiteX0" fmla="*/ 3137249 w 4481964"/>
              <a:gd name="connsiteY0" fmla="*/ 0 h 6858000"/>
              <a:gd name="connsiteX1" fmla="*/ 4480787 w 4481964"/>
              <a:gd name="connsiteY1" fmla="*/ 0 h 6858000"/>
              <a:gd name="connsiteX2" fmla="*/ 4455742 w 4481964"/>
              <a:gd name="connsiteY2" fmla="*/ 155676 h 6858000"/>
              <a:gd name="connsiteX3" fmla="*/ 4431873 w 4481964"/>
              <a:gd name="connsiteY3" fmla="*/ 310667 h 6858000"/>
              <a:gd name="connsiteX4" fmla="*/ 4408509 w 4481964"/>
              <a:gd name="connsiteY4" fmla="*/ 466344 h 6858000"/>
              <a:gd name="connsiteX5" fmla="*/ 4388506 w 4481964"/>
              <a:gd name="connsiteY5" fmla="*/ 622706 h 6858000"/>
              <a:gd name="connsiteX6" fmla="*/ 4368335 w 4481964"/>
              <a:gd name="connsiteY6" fmla="*/ 778383 h 6858000"/>
              <a:gd name="connsiteX7" fmla="*/ 4349509 w 4481964"/>
              <a:gd name="connsiteY7" fmla="*/ 934745 h 6858000"/>
              <a:gd name="connsiteX8" fmla="*/ 4333373 w 4481964"/>
              <a:gd name="connsiteY8" fmla="*/ 1089050 h 6858000"/>
              <a:gd name="connsiteX9" fmla="*/ 4318077 w 4481964"/>
              <a:gd name="connsiteY9" fmla="*/ 1245413 h 6858000"/>
              <a:gd name="connsiteX10" fmla="*/ 4304125 w 4481964"/>
              <a:gd name="connsiteY10" fmla="*/ 1401089 h 6858000"/>
              <a:gd name="connsiteX11" fmla="*/ 4292023 w 4481964"/>
              <a:gd name="connsiteY11" fmla="*/ 1554023 h 6858000"/>
              <a:gd name="connsiteX12" fmla="*/ 4279920 w 4481964"/>
              <a:gd name="connsiteY12" fmla="*/ 1709013 h 6858000"/>
              <a:gd name="connsiteX13" fmla="*/ 4269835 w 4481964"/>
              <a:gd name="connsiteY13" fmla="*/ 1861947 h 6858000"/>
              <a:gd name="connsiteX14" fmla="*/ 4261935 w 4481964"/>
              <a:gd name="connsiteY14" fmla="*/ 2014880 h 6858000"/>
              <a:gd name="connsiteX15" fmla="*/ 4253698 w 4481964"/>
              <a:gd name="connsiteY15" fmla="*/ 2167128 h 6858000"/>
              <a:gd name="connsiteX16" fmla="*/ 4246807 w 4481964"/>
              <a:gd name="connsiteY16" fmla="*/ 2318004 h 6858000"/>
              <a:gd name="connsiteX17" fmla="*/ 4241932 w 4481964"/>
              <a:gd name="connsiteY17" fmla="*/ 2467508 h 6858000"/>
              <a:gd name="connsiteX18" fmla="*/ 4237730 w 4481964"/>
              <a:gd name="connsiteY18" fmla="*/ 2617013 h 6858000"/>
              <a:gd name="connsiteX19" fmla="*/ 4233696 w 4481964"/>
              <a:gd name="connsiteY19" fmla="*/ 2765145 h 6858000"/>
              <a:gd name="connsiteX20" fmla="*/ 4231847 w 4481964"/>
              <a:gd name="connsiteY20" fmla="*/ 2911221 h 6858000"/>
              <a:gd name="connsiteX21" fmla="*/ 4229830 w 4481964"/>
              <a:gd name="connsiteY21" fmla="*/ 3057296 h 6858000"/>
              <a:gd name="connsiteX22" fmla="*/ 4228821 w 4481964"/>
              <a:gd name="connsiteY22" fmla="*/ 3201314 h 6858000"/>
              <a:gd name="connsiteX23" fmla="*/ 4229830 w 4481964"/>
              <a:gd name="connsiteY23" fmla="*/ 3343960 h 6858000"/>
              <a:gd name="connsiteX24" fmla="*/ 4229830 w 4481964"/>
              <a:gd name="connsiteY24" fmla="*/ 3485235 h 6858000"/>
              <a:gd name="connsiteX25" fmla="*/ 4231847 w 4481964"/>
              <a:gd name="connsiteY25" fmla="*/ 3625138 h 6858000"/>
              <a:gd name="connsiteX26" fmla="*/ 4234872 w 4481964"/>
              <a:gd name="connsiteY26" fmla="*/ 3762298 h 6858000"/>
              <a:gd name="connsiteX27" fmla="*/ 4237730 w 4481964"/>
              <a:gd name="connsiteY27" fmla="*/ 3898087 h 6858000"/>
              <a:gd name="connsiteX28" fmla="*/ 4240924 w 4481964"/>
              <a:gd name="connsiteY28" fmla="*/ 4031132 h 6858000"/>
              <a:gd name="connsiteX29" fmla="*/ 4245798 w 4481964"/>
              <a:gd name="connsiteY29" fmla="*/ 4163491 h 6858000"/>
              <a:gd name="connsiteX30" fmla="*/ 4251009 w 4481964"/>
              <a:gd name="connsiteY30" fmla="*/ 4293793 h 6858000"/>
              <a:gd name="connsiteX31" fmla="*/ 4255715 w 4481964"/>
              <a:gd name="connsiteY31" fmla="*/ 4421352 h 6858000"/>
              <a:gd name="connsiteX32" fmla="*/ 4268995 w 4481964"/>
              <a:gd name="connsiteY32" fmla="*/ 4670298 h 6858000"/>
              <a:gd name="connsiteX33" fmla="*/ 4283114 w 4481964"/>
              <a:gd name="connsiteY33" fmla="*/ 4908956 h 6858000"/>
              <a:gd name="connsiteX34" fmla="*/ 4297906 w 4481964"/>
              <a:gd name="connsiteY34" fmla="*/ 5138013 h 6858000"/>
              <a:gd name="connsiteX35" fmla="*/ 4314211 w 4481964"/>
              <a:gd name="connsiteY35" fmla="*/ 5354726 h 6858000"/>
              <a:gd name="connsiteX36" fmla="*/ 4331188 w 4481964"/>
              <a:gd name="connsiteY36" fmla="*/ 5561838 h 6858000"/>
              <a:gd name="connsiteX37" fmla="*/ 4349509 w 4481964"/>
              <a:gd name="connsiteY37" fmla="*/ 5753862 h 6858000"/>
              <a:gd name="connsiteX38" fmla="*/ 4367495 w 4481964"/>
              <a:gd name="connsiteY38" fmla="*/ 5934227 h 6858000"/>
              <a:gd name="connsiteX39" fmla="*/ 4385480 w 4481964"/>
              <a:gd name="connsiteY39" fmla="*/ 6100191 h 6858000"/>
              <a:gd name="connsiteX40" fmla="*/ 4402457 w 4481964"/>
              <a:gd name="connsiteY40" fmla="*/ 6252438 h 6858000"/>
              <a:gd name="connsiteX41" fmla="*/ 4418594 w 4481964"/>
              <a:gd name="connsiteY41" fmla="*/ 6387541 h 6858000"/>
              <a:gd name="connsiteX42" fmla="*/ 4433890 w 4481964"/>
              <a:gd name="connsiteY42" fmla="*/ 6509613 h 6858000"/>
              <a:gd name="connsiteX43" fmla="*/ 4446665 w 4481964"/>
              <a:gd name="connsiteY43" fmla="*/ 6612483 h 6858000"/>
              <a:gd name="connsiteX44" fmla="*/ 4458767 w 4481964"/>
              <a:gd name="connsiteY44" fmla="*/ 6698894 h 6858000"/>
              <a:gd name="connsiteX45" fmla="*/ 4476081 w 4481964"/>
              <a:gd name="connsiteY45" fmla="*/ 6817538 h 6858000"/>
              <a:gd name="connsiteX46" fmla="*/ 4481964 w 4481964"/>
              <a:gd name="connsiteY46" fmla="*/ 6858000 h 6858000"/>
              <a:gd name="connsiteX47" fmla="*/ 3577807 w 4481964"/>
              <a:gd name="connsiteY47" fmla="*/ 6858000 h 6858000"/>
              <a:gd name="connsiteX48" fmla="*/ 3577807 w 4481964"/>
              <a:gd name="connsiteY48" fmla="*/ 6858000 h 6858000"/>
              <a:gd name="connsiteX49" fmla="*/ 0 w 4481964"/>
              <a:gd name="connsiteY49" fmla="*/ 6858000 h 6858000"/>
              <a:gd name="connsiteX50" fmla="*/ 0 w 4481964"/>
              <a:gd name="connsiteY50" fmla="*/ 0 h 6858000"/>
              <a:gd name="connsiteX51" fmla="*/ 3137249 w 4481964"/>
              <a:gd name="connsiteY5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481964" h="6858000">
                <a:moveTo>
                  <a:pt x="3137249" y="0"/>
                </a:moveTo>
                <a:lnTo>
                  <a:pt x="4480787" y="0"/>
                </a:lnTo>
                <a:lnTo>
                  <a:pt x="4455742" y="155676"/>
                </a:lnTo>
                <a:lnTo>
                  <a:pt x="4431873" y="310667"/>
                </a:lnTo>
                <a:lnTo>
                  <a:pt x="4408509" y="466344"/>
                </a:lnTo>
                <a:lnTo>
                  <a:pt x="4388506" y="622706"/>
                </a:lnTo>
                <a:lnTo>
                  <a:pt x="4368335" y="778383"/>
                </a:lnTo>
                <a:lnTo>
                  <a:pt x="4349509" y="934745"/>
                </a:lnTo>
                <a:lnTo>
                  <a:pt x="4333373" y="1089050"/>
                </a:lnTo>
                <a:lnTo>
                  <a:pt x="4318077" y="1245413"/>
                </a:lnTo>
                <a:lnTo>
                  <a:pt x="4304125" y="1401089"/>
                </a:lnTo>
                <a:lnTo>
                  <a:pt x="4292023" y="1554023"/>
                </a:lnTo>
                <a:lnTo>
                  <a:pt x="4279920" y="1709013"/>
                </a:lnTo>
                <a:lnTo>
                  <a:pt x="4269835" y="1861947"/>
                </a:lnTo>
                <a:lnTo>
                  <a:pt x="4261935" y="2014880"/>
                </a:lnTo>
                <a:lnTo>
                  <a:pt x="4253698" y="2167128"/>
                </a:lnTo>
                <a:lnTo>
                  <a:pt x="4246807" y="2318004"/>
                </a:lnTo>
                <a:lnTo>
                  <a:pt x="4241932" y="2467508"/>
                </a:lnTo>
                <a:lnTo>
                  <a:pt x="4237730" y="2617013"/>
                </a:lnTo>
                <a:lnTo>
                  <a:pt x="4233696" y="2765145"/>
                </a:lnTo>
                <a:lnTo>
                  <a:pt x="4231847" y="2911221"/>
                </a:lnTo>
                <a:lnTo>
                  <a:pt x="4229830" y="3057296"/>
                </a:lnTo>
                <a:lnTo>
                  <a:pt x="4228821" y="3201314"/>
                </a:lnTo>
                <a:lnTo>
                  <a:pt x="4229830" y="3343960"/>
                </a:lnTo>
                <a:lnTo>
                  <a:pt x="4229830" y="3485235"/>
                </a:lnTo>
                <a:lnTo>
                  <a:pt x="4231847" y="3625138"/>
                </a:lnTo>
                <a:lnTo>
                  <a:pt x="4234872" y="3762298"/>
                </a:lnTo>
                <a:lnTo>
                  <a:pt x="4237730" y="3898087"/>
                </a:lnTo>
                <a:lnTo>
                  <a:pt x="4240924" y="4031132"/>
                </a:lnTo>
                <a:lnTo>
                  <a:pt x="4245798" y="4163491"/>
                </a:lnTo>
                <a:lnTo>
                  <a:pt x="4251009" y="4293793"/>
                </a:lnTo>
                <a:lnTo>
                  <a:pt x="4255715" y="4421352"/>
                </a:lnTo>
                <a:lnTo>
                  <a:pt x="4268995" y="4670298"/>
                </a:lnTo>
                <a:lnTo>
                  <a:pt x="4283114" y="4908956"/>
                </a:lnTo>
                <a:lnTo>
                  <a:pt x="4297906" y="5138013"/>
                </a:lnTo>
                <a:lnTo>
                  <a:pt x="4314211" y="5354726"/>
                </a:lnTo>
                <a:lnTo>
                  <a:pt x="4331188" y="5561838"/>
                </a:lnTo>
                <a:lnTo>
                  <a:pt x="4349509" y="5753862"/>
                </a:lnTo>
                <a:lnTo>
                  <a:pt x="4367495" y="5934227"/>
                </a:lnTo>
                <a:lnTo>
                  <a:pt x="4385480" y="6100191"/>
                </a:lnTo>
                <a:lnTo>
                  <a:pt x="4402457" y="6252438"/>
                </a:lnTo>
                <a:lnTo>
                  <a:pt x="4418594" y="6387541"/>
                </a:lnTo>
                <a:lnTo>
                  <a:pt x="4433890" y="6509613"/>
                </a:lnTo>
                <a:lnTo>
                  <a:pt x="4446665" y="6612483"/>
                </a:lnTo>
                <a:lnTo>
                  <a:pt x="4458767" y="6698894"/>
                </a:lnTo>
                <a:lnTo>
                  <a:pt x="4476081" y="6817538"/>
                </a:lnTo>
                <a:lnTo>
                  <a:pt x="4481964" y="6858000"/>
                </a:lnTo>
                <a:lnTo>
                  <a:pt x="3577807" y="6858000"/>
                </a:lnTo>
                <a:lnTo>
                  <a:pt x="3577807" y="6858000"/>
                </a:lnTo>
                <a:lnTo>
                  <a:pt x="0" y="6858000"/>
                </a:lnTo>
                <a:lnTo>
                  <a:pt x="0" y="0"/>
                </a:lnTo>
                <a:lnTo>
                  <a:pt x="313724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60817A52-B891-4228-A61E-0C0A57632DD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3" y="1449041"/>
            <a:ext cx="4046058" cy="404605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654580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412E3267-7ABE-412B-8580-47EC0D1F61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20B62C5A-2250-4380-AB23-DB87446CCE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xmlns="" id="{D42CF425-7213-4F89-B0FF-4C2BDDD9C6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xmlns="" id="{D35DA97D-88F8-4249-B650-4FC9FD50A3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43F38673-6E30-4BAE-AC67-0B283EBF42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202A25CB-1ED1-4C87-AB49-8D3BC684D1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E8A79910-37ED-4B4C-B186-4D191C5BDF54}"/>
              </a:ext>
            </a:extLst>
          </p:cNvPr>
          <p:cNvSpPr txBox="1">
            <a:spLocks/>
          </p:cNvSpPr>
          <p:nvPr/>
        </p:nvSpPr>
        <p:spPr>
          <a:xfrm>
            <a:off x="330201" y="452718"/>
            <a:ext cx="6115006" cy="140053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>
              <a:spcAft>
                <a:spcPts val="600"/>
              </a:spcAft>
            </a:pPr>
            <a:r>
              <a:rPr lang="en-US" sz="3200" b="1" dirty="0">
                <a:solidFill>
                  <a:schemeClr val="tx2"/>
                </a:solidFill>
              </a:rPr>
              <a:t>Inspiring Intentional Inclusion</a:t>
            </a:r>
          </a:p>
        </p:txBody>
      </p:sp>
      <p:sp>
        <p:nvSpPr>
          <p:cNvPr id="29" name="Freeform 7">
            <a:extLst>
              <a:ext uri="{FF2B5EF4-FFF2-40B4-BE49-F238E27FC236}">
                <a16:creationId xmlns:a16="http://schemas.microsoft.com/office/drawing/2014/main" xmlns="" id="{2FF8A507-56A2-4FE4-8B7E-C1BC9DD8655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49843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3079CCAF-4858-498F-BA32-CCC27EBB6B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554139" y="0"/>
            <a:ext cx="463828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5">
            <a:extLst>
              <a:ext uri="{FF2B5EF4-FFF2-40B4-BE49-F238E27FC236}">
                <a16:creationId xmlns:a16="http://schemas.microsoft.com/office/drawing/2014/main" xmlns="" id="{19DED803-24C4-487E-80D5-6D1C53C8A8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gray">
          <a:xfrm rot="16200000">
            <a:off x="3906400" y="2756642"/>
            <a:ext cx="6858000" cy="1344715"/>
          </a:xfrm>
          <a:custGeom>
            <a:avLst/>
            <a:gdLst/>
            <a:ahLst/>
            <a:cxnLst/>
            <a:rect l="l" t="t" r="r" b="b"/>
            <a:pathLst>
              <a:path w="10000" h="8000">
                <a:moveTo>
                  <a:pt x="0" y="0"/>
                </a:moveTo>
                <a:lnTo>
                  <a:pt x="0" y="7970"/>
                </a:lnTo>
                <a:lnTo>
                  <a:pt x="10000" y="8000"/>
                </a:lnTo>
                <a:lnTo>
                  <a:pt x="10000" y="7"/>
                </a:lnTo>
                <a:lnTo>
                  <a:pt x="10000" y="7"/>
                </a:lnTo>
                <a:lnTo>
                  <a:pt x="9773" y="156"/>
                </a:lnTo>
                <a:lnTo>
                  <a:pt x="9547" y="298"/>
                </a:lnTo>
                <a:lnTo>
                  <a:pt x="9320" y="437"/>
                </a:lnTo>
                <a:lnTo>
                  <a:pt x="9092" y="556"/>
                </a:lnTo>
                <a:lnTo>
                  <a:pt x="8865" y="676"/>
                </a:lnTo>
                <a:lnTo>
                  <a:pt x="8637" y="788"/>
                </a:lnTo>
                <a:lnTo>
                  <a:pt x="8412" y="884"/>
                </a:lnTo>
                <a:lnTo>
                  <a:pt x="8184" y="975"/>
                </a:lnTo>
                <a:lnTo>
                  <a:pt x="7957" y="1058"/>
                </a:lnTo>
                <a:lnTo>
                  <a:pt x="7734" y="1130"/>
                </a:lnTo>
                <a:lnTo>
                  <a:pt x="7508" y="1202"/>
                </a:lnTo>
                <a:lnTo>
                  <a:pt x="7285" y="1262"/>
                </a:lnTo>
                <a:lnTo>
                  <a:pt x="7062" y="1309"/>
                </a:lnTo>
                <a:lnTo>
                  <a:pt x="6840" y="1358"/>
                </a:lnTo>
                <a:lnTo>
                  <a:pt x="6620" y="1399"/>
                </a:lnTo>
                <a:lnTo>
                  <a:pt x="6402" y="1428"/>
                </a:lnTo>
                <a:lnTo>
                  <a:pt x="6184" y="1453"/>
                </a:lnTo>
                <a:lnTo>
                  <a:pt x="5968" y="1477"/>
                </a:lnTo>
                <a:lnTo>
                  <a:pt x="5755" y="1488"/>
                </a:lnTo>
                <a:lnTo>
                  <a:pt x="5542" y="1500"/>
                </a:lnTo>
                <a:lnTo>
                  <a:pt x="5332" y="1506"/>
                </a:lnTo>
                <a:lnTo>
                  <a:pt x="5124" y="1500"/>
                </a:lnTo>
                <a:lnTo>
                  <a:pt x="4918" y="1500"/>
                </a:lnTo>
                <a:lnTo>
                  <a:pt x="4714" y="1488"/>
                </a:lnTo>
                <a:lnTo>
                  <a:pt x="4514" y="1470"/>
                </a:lnTo>
                <a:lnTo>
                  <a:pt x="4316" y="1453"/>
                </a:lnTo>
                <a:lnTo>
                  <a:pt x="4122" y="1434"/>
                </a:lnTo>
                <a:lnTo>
                  <a:pt x="3929" y="1405"/>
                </a:lnTo>
                <a:lnTo>
                  <a:pt x="3739" y="1374"/>
                </a:lnTo>
                <a:lnTo>
                  <a:pt x="3553" y="1346"/>
                </a:lnTo>
                <a:lnTo>
                  <a:pt x="3190" y="1267"/>
                </a:lnTo>
                <a:lnTo>
                  <a:pt x="2842" y="1183"/>
                </a:lnTo>
                <a:lnTo>
                  <a:pt x="2508" y="1095"/>
                </a:lnTo>
                <a:lnTo>
                  <a:pt x="2192" y="998"/>
                </a:lnTo>
                <a:lnTo>
                  <a:pt x="1890" y="897"/>
                </a:lnTo>
                <a:lnTo>
                  <a:pt x="1610" y="788"/>
                </a:lnTo>
                <a:lnTo>
                  <a:pt x="1347" y="681"/>
                </a:lnTo>
                <a:lnTo>
                  <a:pt x="1105" y="574"/>
                </a:lnTo>
                <a:lnTo>
                  <a:pt x="883" y="473"/>
                </a:lnTo>
                <a:lnTo>
                  <a:pt x="686" y="377"/>
                </a:lnTo>
                <a:lnTo>
                  <a:pt x="508" y="286"/>
                </a:lnTo>
                <a:lnTo>
                  <a:pt x="358" y="210"/>
                </a:lnTo>
                <a:lnTo>
                  <a:pt x="232" y="138"/>
                </a:lnTo>
                <a:lnTo>
                  <a:pt x="59" y="35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315" y="2841428"/>
            <a:ext cx="3398731" cy="3398731"/>
          </a:xfrm>
          <a:prstGeom prst="rect">
            <a:avLst/>
          </a:prstGeom>
          <a:effectLst/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FCC54B50-93BD-4243-9020-11486472E2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4244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226" y="1331258"/>
            <a:ext cx="6100180" cy="419548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Be accountable</a:t>
            </a:r>
          </a:p>
          <a:p>
            <a:pPr marL="803275" lvl="2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Be your authentic self</a:t>
            </a:r>
          </a:p>
          <a:p>
            <a:pPr marL="803275" lvl="2" indent="-342900" algn="l">
              <a:buFont typeface="Wingdings" panose="05000000000000000000" pitchFamily="2" charset="2"/>
              <a:buChar char="Ø"/>
            </a:pPr>
            <a:endParaRPr lang="en-US" sz="1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803275" lvl="2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Have the courage to make necessary changes</a:t>
            </a:r>
          </a:p>
          <a:p>
            <a:pPr marL="803275" lvl="2" indent="-342900" algn="l">
              <a:buFont typeface="Wingdings" panose="05000000000000000000" pitchFamily="2" charset="2"/>
              <a:buChar char="Ø"/>
            </a:pPr>
            <a:endParaRPr lang="en-US" sz="1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803275" lvl="2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Love what you are doing;</a:t>
            </a:r>
            <a:b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don’t make it about the money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F304680-F224-4055-812F-49F8BC956BC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9041" y="760308"/>
            <a:ext cx="3443478" cy="2014435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229239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14">
            <a:extLst>
              <a:ext uri="{FF2B5EF4-FFF2-40B4-BE49-F238E27FC236}">
                <a16:creationId xmlns:a16="http://schemas.microsoft.com/office/drawing/2014/main" xmlns="" id="{94DDC893-E5EF-4CDE-B040-BA5B53AADD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0" name="Picture 16">
            <a:extLst>
              <a:ext uri="{FF2B5EF4-FFF2-40B4-BE49-F238E27FC236}">
                <a16:creationId xmlns:a16="http://schemas.microsoft.com/office/drawing/2014/main" xmlns="" id="{85F1A06D-D369-4974-8208-56120C5E7A9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1" name="Oval 18">
            <a:extLst>
              <a:ext uri="{FF2B5EF4-FFF2-40B4-BE49-F238E27FC236}">
                <a16:creationId xmlns:a16="http://schemas.microsoft.com/office/drawing/2014/main" xmlns="" id="{DAD27A50-88D7-4E2A-8488-F2879768AF3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32" name="Picture 20">
            <a:extLst>
              <a:ext uri="{FF2B5EF4-FFF2-40B4-BE49-F238E27FC236}">
                <a16:creationId xmlns:a16="http://schemas.microsoft.com/office/drawing/2014/main" xmlns="" id="{A47C6ACD-2325-48C6-B9F3-C21563A05E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3" name="Picture 22">
            <a:extLst>
              <a:ext uri="{FF2B5EF4-FFF2-40B4-BE49-F238E27FC236}">
                <a16:creationId xmlns:a16="http://schemas.microsoft.com/office/drawing/2014/main" xmlns="" id="{1081DF83-4F35-4560-87E6-0DE8AAAC33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4" name="Rectangle 24">
            <a:extLst>
              <a:ext uri="{FF2B5EF4-FFF2-40B4-BE49-F238E27FC236}">
                <a16:creationId xmlns:a16="http://schemas.microsoft.com/office/drawing/2014/main" xmlns="" id="{7C704F0F-1CD8-4DC1-AEE9-2259582324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869E4FBB-7123-46F9-AA98-F0AF2854C5E3}"/>
              </a:ext>
            </a:extLst>
          </p:cNvPr>
          <p:cNvSpPr txBox="1">
            <a:spLocks/>
          </p:cNvSpPr>
          <p:nvPr/>
        </p:nvSpPr>
        <p:spPr>
          <a:xfrm>
            <a:off x="4660032" y="452718"/>
            <a:ext cx="6298253" cy="68868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457200">
              <a:spcAft>
                <a:spcPts val="600"/>
              </a:spcAft>
            </a:pPr>
            <a:r>
              <a:rPr lang="en-US" sz="3100" b="1" dirty="0">
                <a:solidFill>
                  <a:schemeClr val="tx2"/>
                </a:solidFill>
              </a:rPr>
              <a:t>Inspiring Intentional Inclusion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4" r="3" b="13956"/>
          <a:stretch/>
        </p:blipFill>
        <p:spPr>
          <a:xfrm>
            <a:off x="11554" y="3429010"/>
            <a:ext cx="4634681" cy="34289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41" r="-3" b="-3"/>
          <a:stretch/>
        </p:blipFill>
        <p:spPr>
          <a:xfrm>
            <a:off x="12676" y="462"/>
            <a:ext cx="4634681" cy="342853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26820" y="1676400"/>
            <a:ext cx="6601592" cy="41954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800" b="1" dirty="0"/>
              <a:t>Be accountable</a:t>
            </a:r>
          </a:p>
          <a:p>
            <a:pPr marL="568325" lvl="2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Continue to enhance your professional skills (both soft skills and technical skills)</a:t>
            </a:r>
          </a:p>
          <a:p>
            <a:pPr marL="568325" lvl="2" indent="-342900" algn="l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68325" lvl="2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Raise your hand for new opportunities</a:t>
            </a:r>
          </a:p>
          <a:p>
            <a:pPr marL="568325" lvl="2" indent="-342900" algn="l">
              <a:buFont typeface="Wingdings" panose="05000000000000000000" pitchFamily="2" charset="2"/>
              <a:buChar char="Ø"/>
            </a:pPr>
            <a:endParaRPr lang="en-US" sz="1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568325" lvl="2" indent="-342900" algn="l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Speak up!!!</a:t>
            </a:r>
          </a:p>
          <a:p>
            <a:pPr marL="1485900" lvl="2" indent="-571500" algn="l"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  <a:p>
            <a:pPr marL="1485900" lvl="2" indent="-571500" algn="l"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  <a:p>
            <a:pPr marL="1371600" lvl="2" indent="-457200" algn="l"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  <a:p>
            <a:pPr marL="1257300" lvl="2" indent="-342900" algn="l">
              <a:buFont typeface="Wingdings 3" charset="2"/>
              <a:buChar char="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2944" y="1314209"/>
            <a:ext cx="10439401" cy="3998085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Be accountable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KNOW YOUR ORGANIZATION’S BUSINESS</a:t>
            </a:r>
          </a:p>
          <a:p>
            <a:pPr marL="1314450" lvl="2" indent="-400050" algn="l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Don’t wait for someone to tell you; do your own research</a:t>
            </a:r>
          </a:p>
          <a:p>
            <a:pPr marL="1314450" lvl="2" indent="-400050" algn="l">
              <a:buFont typeface="Wingdings" panose="05000000000000000000" pitchFamily="2" charset="2"/>
              <a:buChar char="v"/>
            </a:pPr>
            <a:endParaRPr lang="en-US" sz="1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857250" indent="-400050">
              <a:buFont typeface="Wingdings" panose="05000000000000000000" pitchFamily="2" charset="2"/>
              <a:buChar char="Ø"/>
            </a:pPr>
            <a:r>
              <a:rPr lang="en-US" sz="2200" b="1" dirty="0"/>
              <a:t>Let your work speak for itself</a:t>
            </a:r>
          </a:p>
          <a:p>
            <a:pPr marL="1314450" lvl="2" indent="-400050" algn="l">
              <a:buFont typeface="Wingdings" panose="05000000000000000000" pitchFamily="2" charset="2"/>
              <a:buChar char="v"/>
            </a:pP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Hard work doesn’t have to be witnessed; </a:t>
            </a:r>
            <a:b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</a:rPr>
            </a:br>
            <a:r>
              <a:rPr lang="en-US" sz="22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time exposes everything</a:t>
            </a:r>
          </a:p>
          <a:p>
            <a:pPr marL="1028700" lvl="1" indent="-571500" algn="l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3500" dirty="0"/>
          </a:p>
          <a:p>
            <a:pPr algn="l"/>
            <a:endParaRPr lang="en-US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924F9B04-90FE-4DC4-837E-70275577A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806" y="2852645"/>
            <a:ext cx="3596121" cy="3872746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:a16="http://schemas.microsoft.com/office/drawing/2014/main" xmlns="" id="{C30E0960-E487-4CD2-AB2F-1FAA71F90941}"/>
              </a:ext>
            </a:extLst>
          </p:cNvPr>
          <p:cNvSpPr txBox="1">
            <a:spLocks/>
          </p:cNvSpPr>
          <p:nvPr/>
        </p:nvSpPr>
        <p:spPr>
          <a:xfrm>
            <a:off x="956982" y="418080"/>
            <a:ext cx="9711018" cy="6879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+mn-lt"/>
              </a:rPr>
              <a:t>Inspiring Intentional Inclusion</a:t>
            </a:r>
          </a:p>
        </p:txBody>
      </p:sp>
    </p:spTree>
    <p:extLst>
      <p:ext uri="{BB962C8B-B14F-4D97-AF65-F5344CB8AC3E}">
        <p14:creationId xmlns:p14="http://schemas.microsoft.com/office/powerpoint/2010/main" val="4208336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711" y="1498183"/>
            <a:ext cx="10312057" cy="4745585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en-US" sz="9800" b="1" dirty="0"/>
              <a:t>Make sure you have a Mentor </a:t>
            </a:r>
            <a:r>
              <a:rPr lang="en-US" sz="9800" b="1" u="sng" dirty="0"/>
              <a:t>and</a:t>
            </a:r>
            <a:r>
              <a:rPr lang="en-US" sz="9800" b="1" dirty="0"/>
              <a:t> A Sponsor: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8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Mentor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7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Someone internal or external to the organization who: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7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Has experience in your position of interest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7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Has credibility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7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Is able to provide guidance on a regular basis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7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Is willing to provide candid feedback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71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Is there for you during the good times and the bad</a:t>
            </a:r>
          </a:p>
          <a:p>
            <a:pPr algn="l"/>
            <a:endParaRPr lang="en-US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35BA1DD-256D-4F40-BC62-CE99BDA7A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1862" y="3167726"/>
            <a:ext cx="2630290" cy="349540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xmlns="" id="{0EA2E67C-CB20-4853-89BD-C6174F2E627F}"/>
              </a:ext>
            </a:extLst>
          </p:cNvPr>
          <p:cNvSpPr txBox="1">
            <a:spLocks/>
          </p:cNvSpPr>
          <p:nvPr/>
        </p:nvSpPr>
        <p:spPr>
          <a:xfrm>
            <a:off x="956982" y="418080"/>
            <a:ext cx="9711018" cy="6879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+mn-lt"/>
              </a:rPr>
              <a:t>Inspiring Intentional Inclusion</a:t>
            </a:r>
          </a:p>
        </p:txBody>
      </p:sp>
    </p:spTree>
    <p:extLst>
      <p:ext uri="{BB962C8B-B14F-4D97-AF65-F5344CB8AC3E}">
        <p14:creationId xmlns:p14="http://schemas.microsoft.com/office/powerpoint/2010/main" val="35662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9569" y="1555427"/>
            <a:ext cx="10292862" cy="399808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500" b="1" dirty="0"/>
              <a:t>Make sure you have a Mentor </a:t>
            </a:r>
            <a:r>
              <a:rPr lang="en-US" sz="3500" b="1" u="sng" dirty="0"/>
              <a:t>and</a:t>
            </a:r>
            <a:r>
              <a:rPr lang="en-US" sz="3500" b="1" dirty="0"/>
              <a:t> A Sponsor: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6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Sponsor</a:t>
            </a:r>
          </a:p>
          <a:p>
            <a:pPr marL="1257300" lvl="2" indent="-342900" algn="l">
              <a:buFont typeface="Wingdings" panose="05000000000000000000" pitchFamily="2" charset="2"/>
              <a:buChar char="v"/>
            </a:pPr>
            <a:r>
              <a:rPr lang="en-US" sz="2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Someone in the organization who: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Supports you and your desire for upward mobility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Gives you opportunities for development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Provides you face time with decision-makers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Gives you stretch assignments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Holds you accountable</a:t>
            </a:r>
          </a:p>
          <a:p>
            <a:pPr marL="1714500" lvl="3" indent="-342900" algn="l">
              <a:buFont typeface="Wingdings" panose="05000000000000000000" pitchFamily="2" charset="2"/>
              <a:buChar char="q"/>
            </a:pPr>
            <a:r>
              <a:rPr lang="en-US" sz="2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Gives you candid feedback</a:t>
            </a:r>
          </a:p>
          <a:p>
            <a:pPr algn="l"/>
            <a:endParaRPr lang="en-US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79E6EB4E-AA4D-4F29-90E1-A73B0A0AD504}"/>
              </a:ext>
            </a:extLst>
          </p:cNvPr>
          <p:cNvSpPr txBox="1">
            <a:spLocks/>
          </p:cNvSpPr>
          <p:nvPr/>
        </p:nvSpPr>
        <p:spPr>
          <a:xfrm>
            <a:off x="956982" y="418080"/>
            <a:ext cx="9711018" cy="6879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+mn-lt"/>
              </a:rPr>
              <a:t>Inspiring Intentional Inclusion</a:t>
            </a:r>
          </a:p>
        </p:txBody>
      </p:sp>
    </p:spTree>
    <p:extLst>
      <p:ext uri="{BB962C8B-B14F-4D97-AF65-F5344CB8AC3E}">
        <p14:creationId xmlns:p14="http://schemas.microsoft.com/office/powerpoint/2010/main" val="173292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366" y="1389986"/>
            <a:ext cx="9144000" cy="4662296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Pay it forward!!!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3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By helping others, we help ourselves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sz="1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3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Get involved and stay involved</a:t>
            </a: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endParaRPr lang="en-US" sz="1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marL="800100" lvl="1" indent="-342900" algn="l">
              <a:buFont typeface="Wingdings" panose="05000000000000000000" pitchFamily="2" charset="2"/>
              <a:buChar char="Ø"/>
            </a:pPr>
            <a:r>
              <a:rPr lang="en-US" sz="23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Develop lasting relationships</a:t>
            </a:r>
          </a:p>
          <a:p>
            <a:pPr lvl="1" algn="l"/>
            <a:endParaRPr lang="en-US" sz="3700" dirty="0"/>
          </a:p>
          <a:p>
            <a:pPr marL="1371600" lvl="2" indent="-457200" algn="l">
              <a:buFont typeface="Arial" panose="020B0604020202020204" pitchFamily="34" charset="0"/>
              <a:buChar char="•"/>
            </a:pPr>
            <a:endParaRPr lang="en-US" sz="3500" dirty="0"/>
          </a:p>
          <a:p>
            <a:pPr algn="l"/>
            <a:endParaRPr lang="en-US" dirty="0"/>
          </a:p>
          <a:p>
            <a:pPr marL="1257300" lvl="2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841" y="1389986"/>
            <a:ext cx="3057525" cy="30575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6794" y="4006335"/>
            <a:ext cx="4502242" cy="2526575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xmlns="" id="{0E7570EA-2FE9-49AE-BE7F-E4D38AEC4ECA}"/>
              </a:ext>
            </a:extLst>
          </p:cNvPr>
          <p:cNvSpPr txBox="1">
            <a:spLocks/>
          </p:cNvSpPr>
          <p:nvPr/>
        </p:nvSpPr>
        <p:spPr>
          <a:xfrm>
            <a:off x="956982" y="418080"/>
            <a:ext cx="9711018" cy="68794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>
                <a:latin typeface="+mn-lt"/>
              </a:rPr>
              <a:t>Inspiring Intentional Inclusion</a:t>
            </a:r>
          </a:p>
        </p:txBody>
      </p:sp>
    </p:spTree>
    <p:extLst>
      <p:ext uri="{BB962C8B-B14F-4D97-AF65-F5344CB8AC3E}">
        <p14:creationId xmlns:p14="http://schemas.microsoft.com/office/powerpoint/2010/main" val="327728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261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Wingdings</vt:lpstr>
      <vt:lpstr>Wingdings 3</vt:lpstr>
      <vt:lpstr>Ion</vt:lpstr>
      <vt:lpstr>Priscilla S. Wilson Management Consultant  Friday, April 5, 2019 10:15am – 11:30am Salon II</vt:lpstr>
      <vt:lpstr>Key Attributes of Successful Professional Women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Priscilla S. Wilson Management Consultant  Friday, April 5 2019 10:15am – 11:30am Salon II</dc:title>
  <dc:creator>Robin Perry</dc:creator>
  <cp:lastModifiedBy>Marcia Conner</cp:lastModifiedBy>
  <cp:revision>6</cp:revision>
  <dcterms:created xsi:type="dcterms:W3CDTF">2019-03-27T02:29:37Z</dcterms:created>
  <dcterms:modified xsi:type="dcterms:W3CDTF">2019-04-02T21:05:00Z</dcterms:modified>
</cp:coreProperties>
</file>