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3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 A. Gonzalez" userId="5f9fa06290fb59c1" providerId="LiveId" clId="{2D4B94BD-90E1-4C35-8506-806FDA429CE5}"/>
    <pc:docChg chg="custSel modSld">
      <pc:chgData name="Frances A. Gonzalez" userId="5f9fa06290fb59c1" providerId="LiveId" clId="{2D4B94BD-90E1-4C35-8506-806FDA429CE5}" dt="2018-04-17T19:47:35.724" v="50" actId="20577"/>
      <pc:docMkLst>
        <pc:docMk/>
      </pc:docMkLst>
      <pc:sldChg chg="modSp">
        <pc:chgData name="Frances A. Gonzalez" userId="5f9fa06290fb59c1" providerId="LiveId" clId="{2D4B94BD-90E1-4C35-8506-806FDA429CE5}" dt="2018-04-17T19:47:35.724" v="50" actId="20577"/>
        <pc:sldMkLst>
          <pc:docMk/>
          <pc:sldMk cId="2901807254" sldId="256"/>
        </pc:sldMkLst>
        <pc:spChg chg="mod">
          <ac:chgData name="Frances A. Gonzalez" userId="5f9fa06290fb59c1" providerId="LiveId" clId="{2D4B94BD-90E1-4C35-8506-806FDA429CE5}" dt="2018-04-17T19:47:21.463" v="8" actId="20577"/>
          <ac:spMkLst>
            <pc:docMk/>
            <pc:sldMk cId="2901807254" sldId="256"/>
            <ac:spMk id="2" creationId="{E0033CA9-B0DF-4CCC-A76C-7198DCEE6505}"/>
          </ac:spMkLst>
        </pc:spChg>
        <pc:spChg chg="mod">
          <ac:chgData name="Frances A. Gonzalez" userId="5f9fa06290fb59c1" providerId="LiveId" clId="{2D4B94BD-90E1-4C35-8506-806FDA429CE5}" dt="2018-04-17T19:47:35.724" v="50" actId="20577"/>
          <ac:spMkLst>
            <pc:docMk/>
            <pc:sldMk cId="2901807254" sldId="256"/>
            <ac:spMk id="3" creationId="{674694CF-EAF4-4842-93F0-F77D3297A74B}"/>
          </ac:spMkLst>
        </pc:spChg>
      </pc:sldChg>
      <pc:sldChg chg="modSp">
        <pc:chgData name="Frances A. Gonzalez" userId="5f9fa06290fb59c1" providerId="LiveId" clId="{2D4B94BD-90E1-4C35-8506-806FDA429CE5}" dt="2018-04-17T19:03:02.231" v="2" actId="255"/>
        <pc:sldMkLst>
          <pc:docMk/>
          <pc:sldMk cId="511523346" sldId="258"/>
        </pc:sldMkLst>
        <pc:spChg chg="mod">
          <ac:chgData name="Frances A. Gonzalez" userId="5f9fa06290fb59c1" providerId="LiveId" clId="{2D4B94BD-90E1-4C35-8506-806FDA429CE5}" dt="2018-04-17T19:03:02.231" v="2" actId="255"/>
          <ac:spMkLst>
            <pc:docMk/>
            <pc:sldMk cId="511523346" sldId="258"/>
            <ac:spMk id="3" creationId="{278BCE53-8D3A-47F2-B987-F5B86230929C}"/>
          </ac:spMkLst>
        </pc:spChg>
      </pc:sldChg>
      <pc:sldChg chg="modSp">
        <pc:chgData name="Frances A. Gonzalez" userId="5f9fa06290fb59c1" providerId="LiveId" clId="{2D4B94BD-90E1-4C35-8506-806FDA429CE5}" dt="2018-04-17T19:02:21.947" v="1" actId="313"/>
        <pc:sldMkLst>
          <pc:docMk/>
          <pc:sldMk cId="3252756474" sldId="264"/>
        </pc:sldMkLst>
        <pc:spChg chg="mod">
          <ac:chgData name="Frances A. Gonzalez" userId="5f9fa06290fb59c1" providerId="LiveId" clId="{2D4B94BD-90E1-4C35-8506-806FDA429CE5}" dt="2018-04-17T19:02:21.947" v="1" actId="313"/>
          <ac:spMkLst>
            <pc:docMk/>
            <pc:sldMk cId="3252756474" sldId="264"/>
            <ac:spMk id="3" creationId="{13C769D3-7AF0-4F72-AA67-8EAFCEE87C1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33CA9-B0DF-4CCC-A76C-7198DCEE65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Women’s leadership – Navigating to the </a:t>
            </a:r>
            <a:br>
              <a:rPr lang="en-US" dirty="0"/>
            </a:br>
            <a:r>
              <a:rPr lang="en-US" dirty="0"/>
              <a:t>C-Suite: #1.5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4694CF-EAF4-4842-93F0-F77D3297A7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 CANDID CONVERSATION  WITH A POWERHOUSE OF LOCAL GOVERNMENT MANAGERS</a:t>
            </a:r>
          </a:p>
          <a:p>
            <a:r>
              <a:rPr lang="en-US" sz="2800" dirty="0">
                <a:solidFill>
                  <a:schemeClr val="tx1"/>
                </a:solidFill>
              </a:rPr>
              <a:t>Moderator: Frances A. </a:t>
            </a:r>
            <a:r>
              <a:rPr lang="en-US" sz="2800">
                <a:solidFill>
                  <a:schemeClr val="tx1"/>
                </a:solidFill>
              </a:rPr>
              <a:t>Gonzalez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80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100AE-3DAE-42AA-B11C-70BF80A92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78972"/>
            <a:ext cx="8534401" cy="2024742"/>
          </a:xfrm>
        </p:spPr>
        <p:txBody>
          <a:bodyPr>
            <a:normAutofit/>
          </a:bodyPr>
          <a:lstStyle/>
          <a:p>
            <a:r>
              <a:rPr lang="en-US" sz="4800" dirty="0"/>
              <a:t>Welcome - </a:t>
            </a:r>
            <a:r>
              <a:rPr lang="en-US" dirty="0"/>
              <a:t> </a:t>
            </a:r>
            <a:r>
              <a:rPr lang="en-US" sz="2800" dirty="0"/>
              <a:t>Frances A. Gonzalez, President &amp; CEO,  Gonzalez professionals, LLc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8BCE53-8D3A-47F2-B987-F5B862309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2743200"/>
            <a:ext cx="10529219" cy="3251200"/>
          </a:xfrm>
        </p:spPr>
        <p:txBody>
          <a:bodyPr>
            <a:normAutofit fontScale="25000" lnSpcReduction="20000"/>
          </a:bodyPr>
          <a:lstStyle/>
          <a:p>
            <a:r>
              <a:rPr lang="en-US" sz="17600" dirty="0">
                <a:solidFill>
                  <a:schemeClr val="tx1"/>
                </a:solidFill>
              </a:rPr>
              <a:t>Panel: </a:t>
            </a:r>
          </a:p>
          <a:p>
            <a:r>
              <a:rPr lang="en-US" sz="8000" dirty="0">
                <a:solidFill>
                  <a:schemeClr val="tx1"/>
                </a:solidFill>
              </a:rPr>
              <a:t>Verdenia Baker        		Tanisha Briley 					Dee Williams-Ridley	</a:t>
            </a:r>
          </a:p>
          <a:p>
            <a:r>
              <a:rPr lang="en-US" sz="8000" dirty="0">
                <a:solidFill>
                  <a:schemeClr val="tx1"/>
                </a:solidFill>
              </a:rPr>
              <a:t>County Manager      		City Manager					City Manager</a:t>
            </a:r>
          </a:p>
          <a:p>
            <a:r>
              <a:rPr lang="en-US" sz="8000" dirty="0">
                <a:solidFill>
                  <a:schemeClr val="tx1"/>
                </a:solidFill>
              </a:rPr>
              <a:t>Palm Beach County 		City of Cleveland Heights		City of Berkeley</a:t>
            </a:r>
          </a:p>
          <a:p>
            <a:r>
              <a:rPr lang="en-US" sz="8000" dirty="0">
                <a:solidFill>
                  <a:schemeClr val="tx1"/>
                </a:solidFill>
              </a:rPr>
              <a:t>Palm Beach, FL			Cleveland Heights, OH		Berkeley, CA</a:t>
            </a:r>
          </a:p>
          <a:p>
            <a:r>
              <a:rPr lang="en-US" sz="8000" dirty="0">
                <a:solidFill>
                  <a:schemeClr val="tx1"/>
                </a:solidFill>
              </a:rPr>
              <a:t> </a:t>
            </a:r>
          </a:p>
          <a:p>
            <a:r>
              <a:rPr lang="en-US" sz="8000" dirty="0">
                <a:solidFill>
                  <a:schemeClr val="tx1"/>
                </a:solidFill>
              </a:rPr>
              <a:t>   </a:t>
            </a:r>
          </a:p>
          <a:p>
            <a:r>
              <a:rPr lang="en-US" sz="8000" dirty="0">
                <a:solidFill>
                  <a:schemeClr val="tx1"/>
                </a:solidFill>
              </a:rPr>
              <a:t>  </a:t>
            </a:r>
          </a:p>
          <a:p>
            <a:r>
              <a:rPr lang="en-US" sz="8000" dirty="0">
                <a:solidFill>
                  <a:schemeClr val="tx1"/>
                </a:solidFill>
              </a:rPr>
              <a:t>          </a:t>
            </a:r>
          </a:p>
          <a:p>
            <a:r>
              <a:rPr lang="en-US" sz="8000" dirty="0">
                <a:solidFill>
                  <a:schemeClr val="tx1"/>
                </a:solidFill>
              </a:rPr>
              <a:t> 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523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A5CF5-95B7-486A-A639-291E0E725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649705"/>
            <a:ext cx="8534401" cy="63767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Panel Objectives</a:t>
            </a:r>
            <a:r>
              <a:rPr lang="en-US" sz="2800" dirty="0"/>
              <a:t>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769D3-7AF0-4F72-AA67-8EAFCEE87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479885"/>
            <a:ext cx="8534400" cy="451451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PREPARING FOR CAREER MOVES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DISCUSSING AND DISPELLING THE MYTH THAT PEOPLE OF COLOR, WOMEN AND MILLENIALS DON’T HAVE AN INTEREST IN”DOING WHAT IT TAKES”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TOOLS AND RESOUCES THAT THE PANEL HAVE UTILIZED TO GET TO SENIOR ROLES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CAREER DECISIONS THAT LED TO DELAYS AND THOSE THAT LED TO OPPORTUNITIES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07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A5CF5-95B7-486A-A639-291E0E725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649705"/>
            <a:ext cx="8534401" cy="63767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private sector - ARE WE THERE YET? </a:t>
            </a: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769D3-7AF0-4F72-AA67-8EAFCEE87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658679"/>
            <a:ext cx="8534400" cy="433572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REPRESENTATION IN THE C-SUITE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IN 2015, MCKINSEY AND LEANIN.ORG SAID IT WOULD BE 25 YEARS TO REACH GENDER PARITY IN SVP POSITIONS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100 YEARS TO GET INTO C-SUITE POSITIONS</a:t>
            </a:r>
          </a:p>
          <a:p>
            <a:pPr lvl="1"/>
            <a:endParaRPr lang="en-US" sz="280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431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A5CF5-95B7-486A-A639-291E0E725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649705"/>
            <a:ext cx="8534401" cy="63767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private sector – WHERE ARE THE WOMEN?</a:t>
            </a: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769D3-7AF0-4F72-AA67-8EAFCEE87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658679"/>
            <a:ext cx="8534400" cy="433572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REPRESENTATION IN THE C-SUITE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FEWER WOMEN TEND TO BE IN THOSE ROLES, REPRESENTED IN THE STAFF ROLES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WOMEN THINK THEY HAVE FEWER OPPORTUNITIES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WOMEN ARE OBTAINING B.A.’S AND M.B.A.’S AT FASTER PACE BUT DON’T ASCEND AT THE RATE THAT MEN DO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lvl="1"/>
            <a:endParaRPr lang="en-US" sz="280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7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A5CF5-95B7-486A-A639-291E0E725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649705"/>
            <a:ext cx="8534401" cy="63767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CHALLENGES THAT MID-MANAGERS FACE</a:t>
            </a:r>
            <a:r>
              <a:rPr lang="en-US" sz="2800" dirty="0"/>
              <a:t>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769D3-7AF0-4F72-AA67-8EAFCEE87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479885"/>
            <a:ext cx="8534400" cy="451451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CHALLENGES IN CAREER ADVANCEMENT 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GETTING THE CAREER LADDER RIGHT – PICKING THE RIGHT JOB(s)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PROFESSIONAL DEVELOPMENT – BEING PREPARED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HAVE YOU GOTTEN NOTICED?  WHO KNOWS YOU ARE READY?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618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A5CF5-95B7-486A-A639-291E0E725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649705"/>
            <a:ext cx="8534401" cy="637674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Pivot to the panel</a:t>
            </a:r>
            <a:r>
              <a:rPr lang="en-US" sz="2800" dirty="0"/>
              <a:t>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769D3-7AF0-4F72-AA67-8EAFCEE87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479885"/>
            <a:ext cx="8534400" cy="451451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DESCRIBE YOUR CAREER LADDER AND WHO SUPPORTED YOUR IN EACH STEP, BRIEFLY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HOW DID YOU DECIDE TO SEEK AN EXECUTIVE LEVEL POSITION? WHAT DID YOU BELIEVE WERE 2 SKILLS YOU BROUGHT TO THE TABLE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REACT TO THE NOTION THAT “WORK AND LIFE BALANCE” IS UNATTAINABLE AND ELABORATE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WHAT WERE YOUR CHALLENGES TO GAIN BALANCE?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756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A5CF5-95B7-486A-A639-291E0E725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649705"/>
            <a:ext cx="8534401" cy="637674"/>
          </a:xfrm>
        </p:spPr>
        <p:txBody>
          <a:bodyPr>
            <a:normAutofit fontScale="90000"/>
          </a:bodyPr>
          <a:lstStyle/>
          <a:p>
            <a:endParaRPr lang="en-US" sz="4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769D3-7AF0-4F72-AA67-8EAFCEE87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2488019"/>
            <a:ext cx="8534400" cy="1850065"/>
          </a:xfrm>
        </p:spPr>
        <p:txBody>
          <a:bodyPr>
            <a:normAutofit/>
          </a:bodyPr>
          <a:lstStyle/>
          <a:p>
            <a:pPr algn="ctr"/>
            <a:r>
              <a:rPr lang="en-US" sz="8800" dirty="0">
                <a:solidFill>
                  <a:schemeClr val="tx1"/>
                </a:solidFill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366390504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243</TotalTime>
  <Words>302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Slice</vt:lpstr>
      <vt:lpstr>Women’s leadership – Navigating to the  C-Suite: #1.5</vt:lpstr>
      <vt:lpstr>Welcome -  Frances A. Gonzalez, President &amp; CEO,  Gonzalez professionals, LLc </vt:lpstr>
      <vt:lpstr>Panel Objectives:</vt:lpstr>
      <vt:lpstr>private sector - ARE WE THERE YET? </vt:lpstr>
      <vt:lpstr>private sector – WHERE ARE THE WOMEN?</vt:lpstr>
      <vt:lpstr>CHALLENGES THAT MID-MANAGERS FACE:</vt:lpstr>
      <vt:lpstr>Pivot to the panel: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Women’s leadership – Navigating the C-Suite</dc:title>
  <dc:creator>Frances A. Gonzalez</dc:creator>
  <cp:lastModifiedBy>Frances A. Gonzalez</cp:lastModifiedBy>
  <cp:revision>9</cp:revision>
  <dcterms:created xsi:type="dcterms:W3CDTF">2018-04-17T14:59:19Z</dcterms:created>
  <dcterms:modified xsi:type="dcterms:W3CDTF">2018-04-17T19:47:37Z</dcterms:modified>
</cp:coreProperties>
</file>