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306" r:id="rId2"/>
    <p:sldId id="351" r:id="rId3"/>
    <p:sldId id="340" r:id="rId4"/>
    <p:sldId id="341" r:id="rId5"/>
    <p:sldId id="342" r:id="rId6"/>
    <p:sldId id="343" r:id="rId7"/>
    <p:sldId id="346" r:id="rId8"/>
    <p:sldId id="347" r:id="rId9"/>
    <p:sldId id="348" r:id="rId10"/>
    <p:sldId id="364" r:id="rId11"/>
    <p:sldId id="344" r:id="rId12"/>
    <p:sldId id="361" r:id="rId13"/>
    <p:sldId id="349" r:id="rId14"/>
    <p:sldId id="360" r:id="rId15"/>
    <p:sldId id="288" r:id="rId16"/>
    <p:sldId id="356" r:id="rId17"/>
    <p:sldId id="363" r:id="rId18"/>
    <p:sldId id="373" r:id="rId19"/>
    <p:sldId id="374" r:id="rId20"/>
    <p:sldId id="375" r:id="rId21"/>
    <p:sldId id="376" r:id="rId22"/>
    <p:sldId id="377" r:id="rId23"/>
    <p:sldId id="378" r:id="rId24"/>
    <p:sldId id="379" r:id="rId25"/>
    <p:sldId id="380" r:id="rId26"/>
    <p:sldId id="381" r:id="rId27"/>
    <p:sldId id="382" r:id="rId28"/>
    <p:sldId id="383" r:id="rId29"/>
    <p:sldId id="384" r:id="rId30"/>
    <p:sldId id="385" r:id="rId31"/>
    <p:sldId id="386" r:id="rId32"/>
    <p:sldId id="387" r:id="rId33"/>
    <p:sldId id="372" r:id="rId34"/>
    <p:sldId id="365" r:id="rId35"/>
    <p:sldId id="371" r:id="rId36"/>
    <p:sldId id="366" r:id="rId37"/>
    <p:sldId id="369" r:id="rId38"/>
    <p:sldId id="370" r:id="rId39"/>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A9664B3-E88C-4467-B894-41FB5344D210}">
          <p14:sldIdLst>
            <p14:sldId id="306"/>
            <p14:sldId id="351"/>
            <p14:sldId id="340"/>
            <p14:sldId id="341"/>
            <p14:sldId id="342"/>
            <p14:sldId id="343"/>
            <p14:sldId id="346"/>
            <p14:sldId id="347"/>
            <p14:sldId id="348"/>
          </p14:sldIdLst>
        </p14:section>
        <p14:section name="Untitled Section" id="{7F94AFE1-D170-4D58-8E40-FB06EEDAE95A}">
          <p14:sldIdLst>
            <p14:sldId id="364"/>
            <p14:sldId id="344"/>
            <p14:sldId id="361"/>
            <p14:sldId id="349"/>
            <p14:sldId id="360"/>
            <p14:sldId id="288"/>
            <p14:sldId id="356"/>
            <p14:sldId id="363"/>
            <p14:sldId id="373"/>
            <p14:sldId id="374"/>
            <p14:sldId id="375"/>
            <p14:sldId id="376"/>
            <p14:sldId id="377"/>
            <p14:sldId id="378"/>
            <p14:sldId id="379"/>
            <p14:sldId id="380"/>
            <p14:sldId id="381"/>
            <p14:sldId id="382"/>
            <p14:sldId id="383"/>
            <p14:sldId id="384"/>
            <p14:sldId id="385"/>
            <p14:sldId id="386"/>
            <p14:sldId id="387"/>
            <p14:sldId id="372"/>
            <p14:sldId id="365"/>
            <p14:sldId id="371"/>
            <p14:sldId id="366"/>
            <p14:sldId id="369"/>
            <p14:sldId id="370"/>
          </p14:sldIdLst>
        </p14:section>
        <p14:section name="Untitled Section" id="{EF71727D-E27F-4D33-BF4A-DD46E28840B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ian" initials="B" lastIdx="2" clrIdx="0">
    <p:extLst>
      <p:ext uri="{19B8F6BF-5375-455C-9EA6-DF929625EA0E}">
        <p15:presenceInfo xmlns:p15="http://schemas.microsoft.com/office/powerpoint/2012/main" userId="Bri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2722"/>
    <a:srgbClr val="A41200"/>
    <a:srgbClr val="99CCFF"/>
    <a:srgbClr val="FFFF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63" autoAdjust="0"/>
    <p:restoredTop sz="94620" autoAdjust="0"/>
  </p:normalViewPr>
  <p:slideViewPr>
    <p:cSldViewPr>
      <p:cViewPr varScale="1">
        <p:scale>
          <a:sx n="111" d="100"/>
          <a:sy n="111" d="100"/>
        </p:scale>
        <p:origin x="111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1926" y="1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chemeClr val="tx1"/>
            </a:solidFill>
          </c:spPr>
          <c:dPt>
            <c:idx val="0"/>
            <c:bubble3D val="0"/>
            <c:spPr>
              <a:solidFill>
                <a:schemeClr val="accent1"/>
              </a:solidFill>
              <a:ln w="19050">
                <a:solidFill>
                  <a:schemeClr val="lt1"/>
                </a:solidFill>
              </a:ln>
              <a:effectLst>
                <a:innerShdw blurRad="114300">
                  <a:schemeClr val="accent1"/>
                </a:innerShdw>
              </a:effectLst>
            </c:spPr>
            <c:extLst>
              <c:ext xmlns:c16="http://schemas.microsoft.com/office/drawing/2014/chart" uri="{C3380CC4-5D6E-409C-BE32-E72D297353CC}">
                <c16:uniqueId val="{00000001-BEEF-4AD0-839B-81FA444B67ED}"/>
              </c:ext>
            </c:extLst>
          </c:dPt>
          <c:dPt>
            <c:idx val="1"/>
            <c:bubble3D val="0"/>
            <c:spPr>
              <a:solidFill>
                <a:schemeClr val="tx1"/>
              </a:solidFill>
              <a:ln w="19050">
                <a:solidFill>
                  <a:schemeClr val="lt1"/>
                </a:solidFill>
              </a:ln>
              <a:effectLst>
                <a:innerShdw blurRad="114300">
                  <a:schemeClr val="accent2"/>
                </a:innerShdw>
              </a:effectLst>
            </c:spPr>
            <c:extLst>
              <c:ext xmlns:c16="http://schemas.microsoft.com/office/drawing/2014/chart" uri="{C3380CC4-5D6E-409C-BE32-E72D297353CC}">
                <c16:uniqueId val="{00000003-BEEF-4AD0-839B-81FA444B67ED}"/>
              </c:ext>
            </c:extLst>
          </c:dPt>
          <c:cat>
            <c:strRef>
              <c:f>Sheet1!$A$1:$A$2</c:f>
              <c:strCache>
                <c:ptCount val="2"/>
                <c:pt idx="0">
                  <c:v>Carbon Dioxide</c:v>
                </c:pt>
                <c:pt idx="1">
                  <c:v>Other gases</c:v>
                </c:pt>
              </c:strCache>
            </c:strRef>
          </c:cat>
          <c:val>
            <c:numRef>
              <c:f>Sheet1!$B$1:$B$2</c:f>
              <c:numCache>
                <c:formatCode>General</c:formatCode>
                <c:ptCount val="2"/>
                <c:pt idx="0">
                  <c:v>0.35</c:v>
                </c:pt>
                <c:pt idx="1">
                  <c:v>0.65</c:v>
                </c:pt>
              </c:numCache>
            </c:numRef>
          </c:val>
          <c:extLst>
            <c:ext xmlns:c16="http://schemas.microsoft.com/office/drawing/2014/chart" uri="{C3380CC4-5D6E-409C-BE32-E72D297353CC}">
              <c16:uniqueId val="{00000004-BEEF-4AD0-839B-81FA444B67E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797-4E7D-A752-1009E6E57701}"/>
              </c:ext>
            </c:extLst>
          </c:dPt>
          <c:dPt>
            <c:idx val="1"/>
            <c:bubble3D val="0"/>
            <c:spPr>
              <a:solidFill>
                <a:schemeClr val="tx1"/>
              </a:solidFill>
              <a:ln w="19050">
                <a:solidFill>
                  <a:schemeClr val="lt1"/>
                </a:solidFill>
              </a:ln>
              <a:effectLst/>
            </c:spPr>
            <c:extLst>
              <c:ext xmlns:c16="http://schemas.microsoft.com/office/drawing/2014/chart" uri="{C3380CC4-5D6E-409C-BE32-E72D297353CC}">
                <c16:uniqueId val="{00000003-3797-4E7D-A752-1009E6E57701}"/>
              </c:ext>
            </c:extLst>
          </c:dPt>
          <c:cat>
            <c:strRef>
              <c:f>Sheet1!$A$33:$A$34</c:f>
              <c:strCache>
                <c:ptCount val="2"/>
                <c:pt idx="0">
                  <c:v>Carbon Dioxide</c:v>
                </c:pt>
                <c:pt idx="1">
                  <c:v>Other Gases</c:v>
                </c:pt>
              </c:strCache>
            </c:strRef>
          </c:cat>
          <c:val>
            <c:numRef>
              <c:f>Sheet1!$B$33:$B$34</c:f>
              <c:numCache>
                <c:formatCode>General</c:formatCode>
                <c:ptCount val="2"/>
                <c:pt idx="0">
                  <c:v>0.41</c:v>
                </c:pt>
                <c:pt idx="1">
                  <c:v>0.59</c:v>
                </c:pt>
              </c:numCache>
            </c:numRef>
          </c:val>
          <c:extLst>
            <c:ext xmlns:c16="http://schemas.microsoft.com/office/drawing/2014/chart" uri="{C3380CC4-5D6E-409C-BE32-E72D297353CC}">
              <c16:uniqueId val="{00000004-3797-4E7D-A752-1009E6E5770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chemeClr val="tx1"/>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716-4048-BFE6-CD0DB8645973}"/>
              </c:ext>
            </c:extLst>
          </c:dPt>
          <c:dPt>
            <c:idx val="1"/>
            <c:bubble3D val="0"/>
            <c:spPr>
              <a:solidFill>
                <a:schemeClr val="tx1"/>
              </a:solidFill>
              <a:ln w="19050">
                <a:solidFill>
                  <a:schemeClr val="lt1"/>
                </a:solidFill>
              </a:ln>
              <a:effectLst/>
            </c:spPr>
            <c:extLst>
              <c:ext xmlns:c16="http://schemas.microsoft.com/office/drawing/2014/chart" uri="{C3380CC4-5D6E-409C-BE32-E72D297353CC}">
                <c16:uniqueId val="{00000003-9716-4048-BFE6-CD0DB8645973}"/>
              </c:ext>
            </c:extLst>
          </c:dPt>
          <c:cat>
            <c:strRef>
              <c:f>Sheet1!$A$18:$A$19</c:f>
              <c:strCache>
                <c:ptCount val="2"/>
                <c:pt idx="0">
                  <c:v>Carbon Dioxide</c:v>
                </c:pt>
                <c:pt idx="1">
                  <c:v>Other Gases</c:v>
                </c:pt>
              </c:strCache>
            </c:strRef>
          </c:cat>
          <c:val>
            <c:numRef>
              <c:f>Sheet1!$B$18:$B$19</c:f>
              <c:numCache>
                <c:formatCode>General</c:formatCode>
                <c:ptCount val="2"/>
                <c:pt idx="0">
                  <c:v>0.28000000000000003</c:v>
                </c:pt>
                <c:pt idx="1">
                  <c:v>0.72</c:v>
                </c:pt>
              </c:numCache>
            </c:numRef>
          </c:val>
          <c:extLst>
            <c:ext xmlns:c16="http://schemas.microsoft.com/office/drawing/2014/chart" uri="{C3380CC4-5D6E-409C-BE32-E72D297353CC}">
              <c16:uniqueId val="{00000004-9716-4048-BFE6-CD0DB864597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3CD04D-5EF4-469F-B553-EF7C7E4F1C51}"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FAD5E5FC-A0A7-4F12-80FD-1D7C65A4E2F5}">
      <dgm:prSet phldrT="[Text]"/>
      <dgm:spPr>
        <a:solidFill>
          <a:srgbClr val="DE2258"/>
        </a:solidFill>
      </dgm:spPr>
      <dgm:t>
        <a:bodyPr/>
        <a:lstStyle/>
        <a:p>
          <a:r>
            <a:rPr lang="en-US" dirty="0" smtClean="0"/>
            <a:t>Environment</a:t>
          </a:r>
          <a:endParaRPr lang="en-US" dirty="0"/>
        </a:p>
      </dgm:t>
    </dgm:pt>
    <dgm:pt modelId="{F89A97E8-C308-4EE6-8195-23C73D203047}" type="parTrans" cxnId="{89FC2AD1-892A-4111-AB45-632CC39818E1}">
      <dgm:prSet/>
      <dgm:spPr/>
      <dgm:t>
        <a:bodyPr/>
        <a:lstStyle/>
        <a:p>
          <a:endParaRPr lang="en-US"/>
        </a:p>
      </dgm:t>
    </dgm:pt>
    <dgm:pt modelId="{73B2EEA7-F2DD-4F75-B579-97349AF58B3C}" type="sibTrans" cxnId="{89FC2AD1-892A-4111-AB45-632CC39818E1}">
      <dgm:prSet/>
      <dgm:spPr/>
      <dgm:t>
        <a:bodyPr/>
        <a:lstStyle/>
        <a:p>
          <a:endParaRPr lang="en-US"/>
        </a:p>
      </dgm:t>
    </dgm:pt>
    <dgm:pt modelId="{C9113C8B-DA04-4568-85EB-92DAB225F68D}">
      <dgm:prSet phldrT="[Text]"/>
      <dgm:spPr>
        <a:solidFill>
          <a:srgbClr val="0066FF"/>
        </a:solidFill>
      </dgm:spPr>
      <dgm:t>
        <a:bodyPr/>
        <a:lstStyle/>
        <a:p>
          <a:r>
            <a:rPr lang="en-US" dirty="0" smtClean="0"/>
            <a:t>Society</a:t>
          </a:r>
          <a:endParaRPr lang="en-US" dirty="0"/>
        </a:p>
      </dgm:t>
    </dgm:pt>
    <dgm:pt modelId="{CA9DC373-664E-4727-AC93-C99ADC18F8A5}" type="parTrans" cxnId="{07E12626-2BEF-4862-95B4-C416D1B20828}">
      <dgm:prSet/>
      <dgm:spPr/>
      <dgm:t>
        <a:bodyPr/>
        <a:lstStyle/>
        <a:p>
          <a:endParaRPr lang="en-US"/>
        </a:p>
      </dgm:t>
    </dgm:pt>
    <dgm:pt modelId="{0C375F45-92AD-42AB-AD05-C965BFA6413C}" type="sibTrans" cxnId="{07E12626-2BEF-4862-95B4-C416D1B20828}">
      <dgm:prSet/>
      <dgm:spPr/>
      <dgm:t>
        <a:bodyPr/>
        <a:lstStyle/>
        <a:p>
          <a:endParaRPr lang="en-US"/>
        </a:p>
      </dgm:t>
    </dgm:pt>
    <dgm:pt modelId="{2D2F1CCD-B9C9-484F-8439-F887159ABB4A}">
      <dgm:prSet phldrT="[Text]"/>
      <dgm:spPr>
        <a:solidFill>
          <a:srgbClr val="FFD41D"/>
        </a:solidFill>
      </dgm:spPr>
      <dgm:t>
        <a:bodyPr/>
        <a:lstStyle/>
        <a:p>
          <a:r>
            <a:rPr lang="en-US" dirty="0" smtClean="0"/>
            <a:t>Economy</a:t>
          </a:r>
          <a:endParaRPr lang="en-US" dirty="0"/>
        </a:p>
      </dgm:t>
    </dgm:pt>
    <dgm:pt modelId="{D23707D5-3BB5-48C6-80B0-42FD7B0058B6}" type="parTrans" cxnId="{98331AB5-0E3B-4ECD-91CC-1F7FBCCB2DD7}">
      <dgm:prSet/>
      <dgm:spPr/>
      <dgm:t>
        <a:bodyPr/>
        <a:lstStyle/>
        <a:p>
          <a:endParaRPr lang="en-US"/>
        </a:p>
      </dgm:t>
    </dgm:pt>
    <dgm:pt modelId="{B55CF5A4-13F6-4C37-9B4F-DDFFD6556759}" type="sibTrans" cxnId="{98331AB5-0E3B-4ECD-91CC-1F7FBCCB2DD7}">
      <dgm:prSet/>
      <dgm:spPr/>
      <dgm:t>
        <a:bodyPr/>
        <a:lstStyle/>
        <a:p>
          <a:endParaRPr lang="en-US"/>
        </a:p>
      </dgm:t>
    </dgm:pt>
    <dgm:pt modelId="{9F247739-D56B-48BC-96F4-AA96B972F754}" type="pres">
      <dgm:prSet presAssocID="{EE3CD04D-5EF4-469F-B553-EF7C7E4F1C51}" presName="Name0" presStyleCnt="0">
        <dgm:presLayoutVars>
          <dgm:chMax val="7"/>
          <dgm:resizeHandles val="exact"/>
        </dgm:presLayoutVars>
      </dgm:prSet>
      <dgm:spPr/>
      <dgm:t>
        <a:bodyPr/>
        <a:lstStyle/>
        <a:p>
          <a:endParaRPr lang="en-US"/>
        </a:p>
      </dgm:t>
    </dgm:pt>
    <dgm:pt modelId="{4565DA48-F146-436F-A0B5-0944BA79A412}" type="pres">
      <dgm:prSet presAssocID="{EE3CD04D-5EF4-469F-B553-EF7C7E4F1C51}" presName="comp1" presStyleCnt="0"/>
      <dgm:spPr/>
    </dgm:pt>
    <dgm:pt modelId="{A5931756-D4B1-4CF7-B71E-7844E6129FD2}" type="pres">
      <dgm:prSet presAssocID="{EE3CD04D-5EF4-469F-B553-EF7C7E4F1C51}" presName="circle1" presStyleLbl="node1" presStyleIdx="0" presStyleCnt="3" custLinFactNeighborX="1250" custLinFactNeighborY="-625"/>
      <dgm:spPr/>
      <dgm:t>
        <a:bodyPr/>
        <a:lstStyle/>
        <a:p>
          <a:endParaRPr lang="en-US"/>
        </a:p>
      </dgm:t>
    </dgm:pt>
    <dgm:pt modelId="{9D549238-E317-4666-887D-B7E0B9B36128}" type="pres">
      <dgm:prSet presAssocID="{EE3CD04D-5EF4-469F-B553-EF7C7E4F1C51}" presName="c1text" presStyleLbl="node1" presStyleIdx="0" presStyleCnt="3">
        <dgm:presLayoutVars>
          <dgm:bulletEnabled val="1"/>
        </dgm:presLayoutVars>
      </dgm:prSet>
      <dgm:spPr/>
      <dgm:t>
        <a:bodyPr/>
        <a:lstStyle/>
        <a:p>
          <a:endParaRPr lang="en-US"/>
        </a:p>
      </dgm:t>
    </dgm:pt>
    <dgm:pt modelId="{AA403559-0540-4606-BFF0-1657925AF2D4}" type="pres">
      <dgm:prSet presAssocID="{EE3CD04D-5EF4-469F-B553-EF7C7E4F1C51}" presName="comp2" presStyleCnt="0"/>
      <dgm:spPr/>
    </dgm:pt>
    <dgm:pt modelId="{3B0E4464-26A5-4F28-9CA5-04A10915ACF0}" type="pres">
      <dgm:prSet presAssocID="{EE3CD04D-5EF4-469F-B553-EF7C7E4F1C51}" presName="circle2" presStyleLbl="node1" presStyleIdx="1" presStyleCnt="3"/>
      <dgm:spPr/>
      <dgm:t>
        <a:bodyPr/>
        <a:lstStyle/>
        <a:p>
          <a:endParaRPr lang="en-US"/>
        </a:p>
      </dgm:t>
    </dgm:pt>
    <dgm:pt modelId="{242C5A03-A768-49CC-9465-A14E54360DFF}" type="pres">
      <dgm:prSet presAssocID="{EE3CD04D-5EF4-469F-B553-EF7C7E4F1C51}" presName="c2text" presStyleLbl="node1" presStyleIdx="1" presStyleCnt="3">
        <dgm:presLayoutVars>
          <dgm:bulletEnabled val="1"/>
        </dgm:presLayoutVars>
      </dgm:prSet>
      <dgm:spPr/>
      <dgm:t>
        <a:bodyPr/>
        <a:lstStyle/>
        <a:p>
          <a:endParaRPr lang="en-US"/>
        </a:p>
      </dgm:t>
    </dgm:pt>
    <dgm:pt modelId="{2213F73A-5CB8-4764-BEAF-0EB699B1AF78}" type="pres">
      <dgm:prSet presAssocID="{EE3CD04D-5EF4-469F-B553-EF7C7E4F1C51}" presName="comp3" presStyleCnt="0"/>
      <dgm:spPr/>
    </dgm:pt>
    <dgm:pt modelId="{6F52128A-33D7-44C7-B61A-6579B78EFB34}" type="pres">
      <dgm:prSet presAssocID="{EE3CD04D-5EF4-469F-B553-EF7C7E4F1C51}" presName="circle3" presStyleLbl="node1" presStyleIdx="2" presStyleCnt="3"/>
      <dgm:spPr/>
      <dgm:t>
        <a:bodyPr/>
        <a:lstStyle/>
        <a:p>
          <a:endParaRPr lang="en-US"/>
        </a:p>
      </dgm:t>
    </dgm:pt>
    <dgm:pt modelId="{5F616D5B-FA66-497F-8395-CA1E37FB0579}" type="pres">
      <dgm:prSet presAssocID="{EE3CD04D-5EF4-469F-B553-EF7C7E4F1C51}" presName="c3text" presStyleLbl="node1" presStyleIdx="2" presStyleCnt="3">
        <dgm:presLayoutVars>
          <dgm:bulletEnabled val="1"/>
        </dgm:presLayoutVars>
      </dgm:prSet>
      <dgm:spPr/>
      <dgm:t>
        <a:bodyPr/>
        <a:lstStyle/>
        <a:p>
          <a:endParaRPr lang="en-US"/>
        </a:p>
      </dgm:t>
    </dgm:pt>
  </dgm:ptLst>
  <dgm:cxnLst>
    <dgm:cxn modelId="{F983053D-8C36-0640-A23C-BD59B527E478}" type="presOf" srcId="{FAD5E5FC-A0A7-4F12-80FD-1D7C65A4E2F5}" destId="{9D549238-E317-4666-887D-B7E0B9B36128}" srcOrd="1" destOrd="0" presId="urn:microsoft.com/office/officeart/2005/8/layout/venn2"/>
    <dgm:cxn modelId="{1633A22A-2C32-AB42-A1F1-1C4213DECD4D}" type="presOf" srcId="{2D2F1CCD-B9C9-484F-8439-F887159ABB4A}" destId="{5F616D5B-FA66-497F-8395-CA1E37FB0579}" srcOrd="1" destOrd="0" presId="urn:microsoft.com/office/officeart/2005/8/layout/venn2"/>
    <dgm:cxn modelId="{EC1AFCBA-6893-F34C-95EB-314434F6BC8B}" type="presOf" srcId="{C9113C8B-DA04-4568-85EB-92DAB225F68D}" destId="{3B0E4464-26A5-4F28-9CA5-04A10915ACF0}" srcOrd="0" destOrd="0" presId="urn:microsoft.com/office/officeart/2005/8/layout/venn2"/>
    <dgm:cxn modelId="{BA2790A8-24B0-8643-8596-6824E97184AA}" type="presOf" srcId="{C9113C8B-DA04-4568-85EB-92DAB225F68D}" destId="{242C5A03-A768-49CC-9465-A14E54360DFF}" srcOrd="1" destOrd="0" presId="urn:microsoft.com/office/officeart/2005/8/layout/venn2"/>
    <dgm:cxn modelId="{7C2B5DCC-F03E-8D41-89FC-32076FC706AB}" type="presOf" srcId="{EE3CD04D-5EF4-469F-B553-EF7C7E4F1C51}" destId="{9F247739-D56B-48BC-96F4-AA96B972F754}" srcOrd="0" destOrd="0" presId="urn:microsoft.com/office/officeart/2005/8/layout/venn2"/>
    <dgm:cxn modelId="{512CEB3A-606A-5A42-BE2B-A91F2E68A28D}" type="presOf" srcId="{2D2F1CCD-B9C9-484F-8439-F887159ABB4A}" destId="{6F52128A-33D7-44C7-B61A-6579B78EFB34}" srcOrd="0" destOrd="0" presId="urn:microsoft.com/office/officeart/2005/8/layout/venn2"/>
    <dgm:cxn modelId="{98331AB5-0E3B-4ECD-91CC-1F7FBCCB2DD7}" srcId="{EE3CD04D-5EF4-469F-B553-EF7C7E4F1C51}" destId="{2D2F1CCD-B9C9-484F-8439-F887159ABB4A}" srcOrd="2" destOrd="0" parTransId="{D23707D5-3BB5-48C6-80B0-42FD7B0058B6}" sibTransId="{B55CF5A4-13F6-4C37-9B4F-DDFFD6556759}"/>
    <dgm:cxn modelId="{07E12626-2BEF-4862-95B4-C416D1B20828}" srcId="{EE3CD04D-5EF4-469F-B553-EF7C7E4F1C51}" destId="{C9113C8B-DA04-4568-85EB-92DAB225F68D}" srcOrd="1" destOrd="0" parTransId="{CA9DC373-664E-4727-AC93-C99ADC18F8A5}" sibTransId="{0C375F45-92AD-42AB-AD05-C965BFA6413C}"/>
    <dgm:cxn modelId="{9149868D-C544-1B45-BEEB-E2EE2858FE5D}" type="presOf" srcId="{FAD5E5FC-A0A7-4F12-80FD-1D7C65A4E2F5}" destId="{A5931756-D4B1-4CF7-B71E-7844E6129FD2}" srcOrd="0" destOrd="0" presId="urn:microsoft.com/office/officeart/2005/8/layout/venn2"/>
    <dgm:cxn modelId="{89FC2AD1-892A-4111-AB45-632CC39818E1}" srcId="{EE3CD04D-5EF4-469F-B553-EF7C7E4F1C51}" destId="{FAD5E5FC-A0A7-4F12-80FD-1D7C65A4E2F5}" srcOrd="0" destOrd="0" parTransId="{F89A97E8-C308-4EE6-8195-23C73D203047}" sibTransId="{73B2EEA7-F2DD-4F75-B579-97349AF58B3C}"/>
    <dgm:cxn modelId="{EBFA074A-D5CB-B444-B0B8-1CE762BA4287}" type="presParOf" srcId="{9F247739-D56B-48BC-96F4-AA96B972F754}" destId="{4565DA48-F146-436F-A0B5-0944BA79A412}" srcOrd="0" destOrd="0" presId="urn:microsoft.com/office/officeart/2005/8/layout/venn2"/>
    <dgm:cxn modelId="{BD90904B-A346-8B4D-97EA-DEC54063D940}" type="presParOf" srcId="{4565DA48-F146-436F-A0B5-0944BA79A412}" destId="{A5931756-D4B1-4CF7-B71E-7844E6129FD2}" srcOrd="0" destOrd="0" presId="urn:microsoft.com/office/officeart/2005/8/layout/venn2"/>
    <dgm:cxn modelId="{F2088E63-BE83-9546-AD76-AB9E3F7F1A90}" type="presParOf" srcId="{4565DA48-F146-436F-A0B5-0944BA79A412}" destId="{9D549238-E317-4666-887D-B7E0B9B36128}" srcOrd="1" destOrd="0" presId="urn:microsoft.com/office/officeart/2005/8/layout/venn2"/>
    <dgm:cxn modelId="{DB84677F-385B-0F4E-AD8A-919793F9C4DC}" type="presParOf" srcId="{9F247739-D56B-48BC-96F4-AA96B972F754}" destId="{AA403559-0540-4606-BFF0-1657925AF2D4}" srcOrd="1" destOrd="0" presId="urn:microsoft.com/office/officeart/2005/8/layout/venn2"/>
    <dgm:cxn modelId="{B9369A5F-7AA7-A74F-849F-3A4AF7ABD624}" type="presParOf" srcId="{AA403559-0540-4606-BFF0-1657925AF2D4}" destId="{3B0E4464-26A5-4F28-9CA5-04A10915ACF0}" srcOrd="0" destOrd="0" presId="urn:microsoft.com/office/officeart/2005/8/layout/venn2"/>
    <dgm:cxn modelId="{928987CC-5A49-7B47-B3BC-FF37D3F99A9F}" type="presParOf" srcId="{AA403559-0540-4606-BFF0-1657925AF2D4}" destId="{242C5A03-A768-49CC-9465-A14E54360DFF}" srcOrd="1" destOrd="0" presId="urn:microsoft.com/office/officeart/2005/8/layout/venn2"/>
    <dgm:cxn modelId="{0C5D32A9-FCBE-EA4F-AE1C-E335C3F33368}" type="presParOf" srcId="{9F247739-D56B-48BC-96F4-AA96B972F754}" destId="{2213F73A-5CB8-4764-BEAF-0EB699B1AF78}" srcOrd="2" destOrd="0" presId="urn:microsoft.com/office/officeart/2005/8/layout/venn2"/>
    <dgm:cxn modelId="{0F5EB664-F1FA-6947-B70D-5667706F9EB2}" type="presParOf" srcId="{2213F73A-5CB8-4764-BEAF-0EB699B1AF78}" destId="{6F52128A-33D7-44C7-B61A-6579B78EFB34}" srcOrd="0" destOrd="0" presId="urn:microsoft.com/office/officeart/2005/8/layout/venn2"/>
    <dgm:cxn modelId="{08D6ABC6-88AC-CD41-9809-B1CB2C16A004}" type="presParOf" srcId="{2213F73A-5CB8-4764-BEAF-0EB699B1AF78}" destId="{5F616D5B-FA66-497F-8395-CA1E37FB0579}" srcOrd="1" destOrd="0" presId="urn:microsoft.com/office/officeart/2005/8/layout/ven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931756-D4B1-4CF7-B71E-7844E6129FD2}">
      <dsp:nvSpPr>
        <dsp:cNvPr id="0" name=""/>
        <dsp:cNvSpPr/>
      </dsp:nvSpPr>
      <dsp:spPr>
        <a:xfrm>
          <a:off x="1066800" y="0"/>
          <a:ext cx="4064000" cy="4064000"/>
        </a:xfrm>
        <a:prstGeom prst="ellipse">
          <a:avLst/>
        </a:prstGeom>
        <a:solidFill>
          <a:srgbClr val="DE225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smtClean="0"/>
            <a:t>Environment</a:t>
          </a:r>
          <a:endParaRPr lang="en-US" sz="1700" kern="1200" dirty="0"/>
        </a:p>
      </dsp:txBody>
      <dsp:txXfrm>
        <a:off x="2388616" y="203199"/>
        <a:ext cx="1420368" cy="609600"/>
      </dsp:txXfrm>
    </dsp:sp>
    <dsp:sp modelId="{3B0E4464-26A5-4F28-9CA5-04A10915ACF0}">
      <dsp:nvSpPr>
        <dsp:cNvPr id="0" name=""/>
        <dsp:cNvSpPr/>
      </dsp:nvSpPr>
      <dsp:spPr>
        <a:xfrm>
          <a:off x="1524000" y="1015999"/>
          <a:ext cx="3048000" cy="3048000"/>
        </a:xfrm>
        <a:prstGeom prst="ellipse">
          <a:avLst/>
        </a:prstGeom>
        <a:solidFill>
          <a:srgbClr val="0066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smtClean="0"/>
            <a:t>Society</a:t>
          </a:r>
          <a:endParaRPr lang="en-US" sz="1700" kern="1200" dirty="0"/>
        </a:p>
      </dsp:txBody>
      <dsp:txXfrm>
        <a:off x="2337816" y="1206499"/>
        <a:ext cx="1420368" cy="571500"/>
      </dsp:txXfrm>
    </dsp:sp>
    <dsp:sp modelId="{6F52128A-33D7-44C7-B61A-6579B78EFB34}">
      <dsp:nvSpPr>
        <dsp:cNvPr id="0" name=""/>
        <dsp:cNvSpPr/>
      </dsp:nvSpPr>
      <dsp:spPr>
        <a:xfrm>
          <a:off x="2032000" y="2032000"/>
          <a:ext cx="2032000" cy="2032000"/>
        </a:xfrm>
        <a:prstGeom prst="ellipse">
          <a:avLst/>
        </a:prstGeom>
        <a:solidFill>
          <a:srgbClr val="FFD41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smtClean="0"/>
            <a:t>Economy</a:t>
          </a:r>
          <a:endParaRPr lang="en-US" sz="1700" kern="1200" dirty="0"/>
        </a:p>
      </dsp:txBody>
      <dsp:txXfrm>
        <a:off x="2329579" y="2540000"/>
        <a:ext cx="1436840" cy="1016000"/>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026" cy="465297"/>
          </a:xfrm>
          <a:prstGeom prst="rect">
            <a:avLst/>
          </a:prstGeom>
        </p:spPr>
        <p:txBody>
          <a:bodyPr vert="horz" lIns="91467" tIns="45734" rIns="91467" bIns="45734" rtlCol="0"/>
          <a:lstStyle>
            <a:lvl1pPr algn="l">
              <a:defRPr sz="1200"/>
            </a:lvl1pPr>
          </a:lstStyle>
          <a:p>
            <a:endParaRPr lang="en-US"/>
          </a:p>
        </p:txBody>
      </p:sp>
      <p:sp>
        <p:nvSpPr>
          <p:cNvPr id="3" name="Date Placeholder 2"/>
          <p:cNvSpPr>
            <a:spLocks noGrp="1"/>
          </p:cNvSpPr>
          <p:nvPr>
            <p:ph type="dt" sz="quarter" idx="1"/>
          </p:nvPr>
        </p:nvSpPr>
        <p:spPr>
          <a:xfrm>
            <a:off x="3978486" y="0"/>
            <a:ext cx="3043026" cy="465297"/>
          </a:xfrm>
          <a:prstGeom prst="rect">
            <a:avLst/>
          </a:prstGeom>
        </p:spPr>
        <p:txBody>
          <a:bodyPr vert="horz" lIns="91467" tIns="45734" rIns="91467" bIns="45734" rtlCol="0"/>
          <a:lstStyle>
            <a:lvl1pPr algn="r">
              <a:defRPr sz="1200"/>
            </a:lvl1pPr>
          </a:lstStyle>
          <a:p>
            <a:fld id="{47233868-5333-4A5F-92A0-662DA2FB9F12}" type="datetimeFigureOut">
              <a:rPr lang="en-US" smtClean="0"/>
              <a:pPr/>
              <a:t>4/2/2018</a:t>
            </a:fld>
            <a:endParaRPr lang="en-US"/>
          </a:p>
        </p:txBody>
      </p:sp>
      <p:sp>
        <p:nvSpPr>
          <p:cNvPr id="4" name="Footer Placeholder 3"/>
          <p:cNvSpPr>
            <a:spLocks noGrp="1"/>
          </p:cNvSpPr>
          <p:nvPr>
            <p:ph type="ftr" sz="quarter" idx="2"/>
          </p:nvPr>
        </p:nvSpPr>
        <p:spPr>
          <a:xfrm>
            <a:off x="0" y="8842216"/>
            <a:ext cx="3043026" cy="465297"/>
          </a:xfrm>
          <a:prstGeom prst="rect">
            <a:avLst/>
          </a:prstGeom>
        </p:spPr>
        <p:txBody>
          <a:bodyPr vert="horz" lIns="91467" tIns="45734" rIns="91467" bIns="45734" rtlCol="0" anchor="b"/>
          <a:lstStyle>
            <a:lvl1pPr algn="l">
              <a:defRPr sz="1200"/>
            </a:lvl1pPr>
          </a:lstStyle>
          <a:p>
            <a:endParaRPr lang="en-US"/>
          </a:p>
        </p:txBody>
      </p:sp>
      <p:sp>
        <p:nvSpPr>
          <p:cNvPr id="5" name="Slide Number Placeholder 4"/>
          <p:cNvSpPr>
            <a:spLocks noGrp="1"/>
          </p:cNvSpPr>
          <p:nvPr>
            <p:ph type="sldNum" sz="quarter" idx="3"/>
          </p:nvPr>
        </p:nvSpPr>
        <p:spPr>
          <a:xfrm>
            <a:off x="3978486" y="8842216"/>
            <a:ext cx="3043026" cy="465297"/>
          </a:xfrm>
          <a:prstGeom prst="rect">
            <a:avLst/>
          </a:prstGeom>
        </p:spPr>
        <p:txBody>
          <a:bodyPr vert="horz" lIns="91467" tIns="45734" rIns="91467" bIns="45734" rtlCol="0" anchor="b"/>
          <a:lstStyle>
            <a:lvl1pPr algn="r">
              <a:defRPr sz="1200"/>
            </a:lvl1pPr>
          </a:lstStyle>
          <a:p>
            <a:fld id="{D2118C08-110D-4293-A11D-9F42662A47B9}" type="slidenum">
              <a:rPr lang="en-US" smtClean="0"/>
              <a:pPr/>
              <a:t>‹#›</a:t>
            </a:fld>
            <a:endParaRPr lang="en-US"/>
          </a:p>
        </p:txBody>
      </p:sp>
    </p:spTree>
    <p:extLst>
      <p:ext uri="{BB962C8B-B14F-4D97-AF65-F5344CB8AC3E}">
        <p14:creationId xmlns:p14="http://schemas.microsoft.com/office/powerpoint/2010/main" val="901230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4" cy="465455"/>
          </a:xfrm>
          <a:prstGeom prst="rect">
            <a:avLst/>
          </a:prstGeom>
        </p:spPr>
        <p:txBody>
          <a:bodyPr vert="horz" lIns="93315" tIns="46658" rIns="93315" bIns="46658" rtlCol="0"/>
          <a:lstStyle>
            <a:lvl1pPr algn="l">
              <a:defRPr sz="1200"/>
            </a:lvl1pPr>
          </a:lstStyle>
          <a:p>
            <a:endParaRPr lang="en-US"/>
          </a:p>
        </p:txBody>
      </p:sp>
      <p:sp>
        <p:nvSpPr>
          <p:cNvPr id="3" name="Date Placeholder 2"/>
          <p:cNvSpPr>
            <a:spLocks noGrp="1"/>
          </p:cNvSpPr>
          <p:nvPr>
            <p:ph type="dt" idx="1"/>
          </p:nvPr>
        </p:nvSpPr>
        <p:spPr>
          <a:xfrm>
            <a:off x="3978131" y="0"/>
            <a:ext cx="3043344" cy="465455"/>
          </a:xfrm>
          <a:prstGeom prst="rect">
            <a:avLst/>
          </a:prstGeom>
        </p:spPr>
        <p:txBody>
          <a:bodyPr vert="horz" lIns="93315" tIns="46658" rIns="93315" bIns="46658" rtlCol="0"/>
          <a:lstStyle>
            <a:lvl1pPr algn="r">
              <a:defRPr sz="1200"/>
            </a:lvl1pPr>
          </a:lstStyle>
          <a:p>
            <a:fld id="{DCCFA3CE-29F7-4748-B8B9-EB3933E1AFDD}" type="datetimeFigureOut">
              <a:rPr lang="en-US" smtClean="0"/>
              <a:pPr/>
              <a:t>4/2/2018</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15" tIns="46658" rIns="93315" bIns="46658" rtlCol="0" anchor="ctr"/>
          <a:lstStyle/>
          <a:p>
            <a:endParaRPr lang="en-US"/>
          </a:p>
        </p:txBody>
      </p:sp>
      <p:sp>
        <p:nvSpPr>
          <p:cNvPr id="5" name="Notes Placeholder 4"/>
          <p:cNvSpPr>
            <a:spLocks noGrp="1"/>
          </p:cNvSpPr>
          <p:nvPr>
            <p:ph type="body" sz="quarter" idx="3"/>
          </p:nvPr>
        </p:nvSpPr>
        <p:spPr>
          <a:xfrm>
            <a:off x="702311" y="4421823"/>
            <a:ext cx="5618480" cy="4189095"/>
          </a:xfrm>
          <a:prstGeom prst="rect">
            <a:avLst/>
          </a:prstGeom>
        </p:spPr>
        <p:txBody>
          <a:bodyPr vert="horz" lIns="93315" tIns="46658" rIns="93315" bIns="4665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4" cy="465455"/>
          </a:xfrm>
          <a:prstGeom prst="rect">
            <a:avLst/>
          </a:prstGeom>
        </p:spPr>
        <p:txBody>
          <a:bodyPr vert="horz" lIns="93315" tIns="46658" rIns="93315" bIns="46658" rtlCol="0" anchor="b"/>
          <a:lstStyle>
            <a:lvl1pPr algn="l">
              <a:defRPr sz="1200"/>
            </a:lvl1pPr>
          </a:lstStyle>
          <a:p>
            <a:endParaRPr lang="en-US"/>
          </a:p>
        </p:txBody>
      </p:sp>
      <p:sp>
        <p:nvSpPr>
          <p:cNvPr id="7" name="Slide Number Placeholder 6"/>
          <p:cNvSpPr>
            <a:spLocks noGrp="1"/>
          </p:cNvSpPr>
          <p:nvPr>
            <p:ph type="sldNum" sz="quarter" idx="5"/>
          </p:nvPr>
        </p:nvSpPr>
        <p:spPr>
          <a:xfrm>
            <a:off x="3978131" y="8842030"/>
            <a:ext cx="3043344" cy="465455"/>
          </a:xfrm>
          <a:prstGeom prst="rect">
            <a:avLst/>
          </a:prstGeom>
        </p:spPr>
        <p:txBody>
          <a:bodyPr vert="horz" lIns="93315" tIns="46658" rIns="93315" bIns="46658" rtlCol="0" anchor="b"/>
          <a:lstStyle>
            <a:lvl1pPr algn="r">
              <a:defRPr sz="1200"/>
            </a:lvl1pPr>
          </a:lstStyle>
          <a:p>
            <a:fld id="{3A6EBCA1-D880-4075-BED2-1246EB6DA354}" type="slidenum">
              <a:rPr lang="en-US" smtClean="0"/>
              <a:pPr/>
              <a:t>‹#›</a:t>
            </a:fld>
            <a:endParaRPr lang="en-US"/>
          </a:p>
        </p:txBody>
      </p:sp>
    </p:spTree>
    <p:extLst>
      <p:ext uri="{BB962C8B-B14F-4D97-AF65-F5344CB8AC3E}">
        <p14:creationId xmlns:p14="http://schemas.microsoft.com/office/powerpoint/2010/main" val="2104201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2500" dirty="0"/>
              <a:t>Thank you Gene. And thank you all for inviting me to come out today and talk with you about the challenge of climate change and the work the Geos Institute is doing to meet that challenge. As we get started, I want to acknowledge that this can be a really tough issue to talk about for a variety of reasons. But we are going to come out of this conversation today knowing that climate change is simple, it’s very serious, and it’s also solvable. I promised Gene there would be no hockey stick graphs and I intend to keep that promise, so we are going to do something a bit more interactive today. </a:t>
            </a:r>
          </a:p>
        </p:txBody>
      </p:sp>
      <p:sp>
        <p:nvSpPr>
          <p:cNvPr id="4" name="Slide Number Placeholder 3"/>
          <p:cNvSpPr>
            <a:spLocks noGrp="1"/>
          </p:cNvSpPr>
          <p:nvPr>
            <p:ph type="sldNum" sz="quarter" idx="10"/>
          </p:nvPr>
        </p:nvSpPr>
        <p:spPr/>
        <p:txBody>
          <a:bodyPr/>
          <a:lstStyle/>
          <a:p>
            <a:fld id="{3A6EBCA1-D880-4075-BED2-1246EB6DA354}" type="slidenum">
              <a:rPr lang="en-US" smtClean="0"/>
              <a:pPr/>
              <a:t>1</a:t>
            </a:fld>
            <a:endParaRPr lang="en-US"/>
          </a:p>
        </p:txBody>
      </p:sp>
    </p:spTree>
    <p:extLst>
      <p:ext uri="{BB962C8B-B14F-4D97-AF65-F5344CB8AC3E}">
        <p14:creationId xmlns:p14="http://schemas.microsoft.com/office/powerpoint/2010/main" val="2790999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21822"/>
            <a:ext cx="5618480" cy="4730061"/>
          </a:xfrm>
        </p:spPr>
        <p:txBody>
          <a:bodyPr>
            <a:noAutofit/>
          </a:bodyPr>
          <a:lstStyle/>
          <a:p>
            <a:r>
              <a:rPr lang="en-US" sz="1400" dirty="0" smtClean="0"/>
              <a:t>So let’s see if we can visualize it another way. </a:t>
            </a:r>
            <a:endParaRPr lang="en-US" sz="1400" dirty="0"/>
          </a:p>
          <a:p>
            <a:endParaRPr lang="en-US" sz="1400" dirty="0"/>
          </a:p>
        </p:txBody>
      </p:sp>
      <p:sp>
        <p:nvSpPr>
          <p:cNvPr id="4" name="Slide Number Placeholder 3"/>
          <p:cNvSpPr>
            <a:spLocks noGrp="1"/>
          </p:cNvSpPr>
          <p:nvPr>
            <p:ph type="sldNum" sz="quarter" idx="10"/>
          </p:nvPr>
        </p:nvSpPr>
        <p:spPr/>
        <p:txBody>
          <a:bodyPr/>
          <a:lstStyle/>
          <a:p>
            <a:fld id="{3A6EBCA1-D880-4075-BED2-1246EB6DA354}" type="slidenum">
              <a:rPr lang="en-US" smtClean="0"/>
              <a:pPr/>
              <a:t>10</a:t>
            </a:fld>
            <a:endParaRPr lang="en-US"/>
          </a:p>
        </p:txBody>
      </p:sp>
    </p:spTree>
    <p:extLst>
      <p:ext uri="{BB962C8B-B14F-4D97-AF65-F5344CB8AC3E}">
        <p14:creationId xmlns:p14="http://schemas.microsoft.com/office/powerpoint/2010/main" val="1942313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21822"/>
            <a:ext cx="5618480" cy="4420207"/>
          </a:xfrm>
        </p:spPr>
        <p:txBody>
          <a:bodyPr>
            <a:noAutofit/>
          </a:bodyPr>
          <a:lstStyle/>
          <a:p>
            <a:r>
              <a:rPr lang="en-US" sz="1400" dirty="0"/>
              <a:t>People sometimes hear the conversation about 2 degrees of change and think well, that wouldn’t be so bad, especially in the winter. There are two things to remember about this number. First it is in Celsius, which means those of us who think in Fahrenheit need adjust up to 3.6 degrees. </a:t>
            </a:r>
          </a:p>
          <a:p>
            <a:endParaRPr lang="en-US" sz="1400" dirty="0"/>
          </a:p>
          <a:p>
            <a:r>
              <a:rPr lang="en-US" sz="1400" dirty="0"/>
              <a:t>The second thing to remember is that this isn’t about a few degrees warmer each day. Energy and heat from the sun drive our climate system. Those inputs determine how warm the temperature is, but they also determine how much evaporation is taking place and impact wind strength and patterns and the development of storms. </a:t>
            </a:r>
          </a:p>
          <a:p>
            <a:endParaRPr lang="en-US" sz="1400" dirty="0"/>
          </a:p>
          <a:p>
            <a:r>
              <a:rPr lang="en-US" sz="1400" dirty="0"/>
              <a:t>More energy in the system means more water on the move. Warmer air holds more moisture. When that water comes down in cold temperatures, it arrives as snow. When it is warmer, it comes as rain. Both major blizzards and rain events are consistent with climate change. </a:t>
            </a:r>
          </a:p>
          <a:p>
            <a:endParaRPr lang="en-US" sz="1400" dirty="0"/>
          </a:p>
          <a:p>
            <a:r>
              <a:rPr lang="en-US" sz="1400" dirty="0"/>
              <a:t>We are already experiencing larger, more extreme storms, droughts, and heat waves and the nature of those storms is changing. Precipitation in many parts of the world is coming down in more intense, shorter bursts than in the past, adding further complication. </a:t>
            </a:r>
          </a:p>
        </p:txBody>
      </p:sp>
      <p:sp>
        <p:nvSpPr>
          <p:cNvPr id="4" name="Slide Number Placeholder 3"/>
          <p:cNvSpPr>
            <a:spLocks noGrp="1"/>
          </p:cNvSpPr>
          <p:nvPr>
            <p:ph type="sldNum" sz="quarter" idx="10"/>
          </p:nvPr>
        </p:nvSpPr>
        <p:spPr/>
        <p:txBody>
          <a:bodyPr/>
          <a:lstStyle/>
          <a:p>
            <a:fld id="{3A6EBCA1-D880-4075-BED2-1246EB6DA354}" type="slidenum">
              <a:rPr lang="en-US" smtClean="0"/>
              <a:pPr/>
              <a:t>11</a:t>
            </a:fld>
            <a:endParaRPr lang="en-US"/>
          </a:p>
        </p:txBody>
      </p:sp>
    </p:spTree>
    <p:extLst>
      <p:ext uri="{BB962C8B-B14F-4D97-AF65-F5344CB8AC3E}">
        <p14:creationId xmlns:p14="http://schemas.microsoft.com/office/powerpoint/2010/main" val="3223519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21822"/>
            <a:ext cx="5618480" cy="4420207"/>
          </a:xfrm>
        </p:spPr>
        <p:txBody>
          <a:bodyPr>
            <a:noAutofit/>
          </a:bodyPr>
          <a:lstStyle/>
          <a:p>
            <a:r>
              <a:rPr lang="en-US" sz="1700" dirty="0"/>
              <a:t>As I mentioned before, we are at 409 parts per million of carbon dioxide in the atmosphere. Sure there are more storms and severe weather, but we are managing at 409, right? This doesn’t seem too bad. Well, actually there’s a bit of a complication. In much the same way that you do not get hot the instant you put on a heavy coat in August, there is a delay between when carbon dioxide is put into the atmosphere and when the impacts arise in terms of temperature. This is largely due to the fact that oceans absorb a lot of this heat and it takes quite a long time to warm up that much water. The delay is about 30 years, so we are experiencing in </a:t>
            </a:r>
            <a:r>
              <a:rPr lang="en-US" sz="1700" dirty="0" smtClean="0"/>
              <a:t>2018 </a:t>
            </a:r>
            <a:r>
              <a:rPr lang="en-US" sz="1700" dirty="0"/>
              <a:t>the carbon dioxide levels from </a:t>
            </a:r>
            <a:r>
              <a:rPr lang="en-US" sz="1700" dirty="0" smtClean="0"/>
              <a:t>1988, </a:t>
            </a:r>
            <a:r>
              <a:rPr lang="en-US" sz="1700" dirty="0"/>
              <a:t>which were 351 parts per million, almost exactly the amount scientists are telling us we need to get back to </a:t>
            </a:r>
            <a:r>
              <a:rPr lang="en-US" sz="1700" dirty="0" err="1"/>
              <a:t>to</a:t>
            </a:r>
            <a:r>
              <a:rPr lang="en-US" sz="1700" dirty="0"/>
              <a:t> have a safe climate. We and our children and grandchildren are already locked in to increased impacts over the next 30 years. The question is whether we will change course quickly enough for those impacts to be manageable and their extent to be limited. </a:t>
            </a:r>
          </a:p>
        </p:txBody>
      </p:sp>
      <p:sp>
        <p:nvSpPr>
          <p:cNvPr id="4" name="Slide Number Placeholder 3"/>
          <p:cNvSpPr>
            <a:spLocks noGrp="1"/>
          </p:cNvSpPr>
          <p:nvPr>
            <p:ph type="sldNum" sz="quarter" idx="10"/>
          </p:nvPr>
        </p:nvSpPr>
        <p:spPr/>
        <p:txBody>
          <a:bodyPr/>
          <a:lstStyle/>
          <a:p>
            <a:fld id="{3A6EBCA1-D880-4075-BED2-1246EB6DA354}" type="slidenum">
              <a:rPr lang="en-US" smtClean="0"/>
              <a:pPr/>
              <a:t>12</a:t>
            </a:fld>
            <a:endParaRPr lang="en-US"/>
          </a:p>
        </p:txBody>
      </p:sp>
    </p:spTree>
    <p:extLst>
      <p:ext uri="{BB962C8B-B14F-4D97-AF65-F5344CB8AC3E}">
        <p14:creationId xmlns:p14="http://schemas.microsoft.com/office/powerpoint/2010/main" val="3726297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400" dirty="0"/>
              <a:t>If you knew you were going to be in a car accident and were given the choice between brakes and air bags, which would you choose? Yes, it’s a trick question. You would want them both, right? Of course you would, because they serve different functions, both of which help you and your family stay safe. The brakes reduce the force of the impact and the air bags provide direct protection from that impact. And so it is with climate change. </a:t>
            </a:r>
          </a:p>
          <a:p>
            <a:endParaRPr lang="en-US" sz="1400" dirty="0"/>
          </a:p>
          <a:p>
            <a:r>
              <a:rPr lang="en-US" sz="1400" dirty="0"/>
              <a:t>Our response to climate change includes two complementary activities. The first: we need to reduce our emissions of greenhouse gas pollution dramatically and fast. That is called mitigation. Mitigation is the brakes.</a:t>
            </a:r>
          </a:p>
          <a:p>
            <a:endParaRPr lang="en-US" sz="1400" dirty="0"/>
          </a:p>
          <a:p>
            <a:r>
              <a:rPr lang="en-US" sz="1400" dirty="0"/>
              <a:t>At the same time, we are already experiencing impacts of climate change, so we need to also anticipate those shifts and alter our behavior to reduce the damage from those </a:t>
            </a:r>
            <a:r>
              <a:rPr lang="en-US" sz="1400" dirty="0" smtClean="0"/>
              <a:t>impacts and bounce back. </a:t>
            </a:r>
            <a:r>
              <a:rPr lang="en-US" sz="1400" dirty="0"/>
              <a:t>That is called </a:t>
            </a:r>
            <a:r>
              <a:rPr lang="en-US" sz="1400" dirty="0" smtClean="0"/>
              <a:t>adaptation or resilience. This is </a:t>
            </a:r>
            <a:r>
              <a:rPr lang="en-US" sz="1400" dirty="0"/>
              <a:t>the airbag.</a:t>
            </a:r>
          </a:p>
          <a:p>
            <a:endParaRPr lang="en-US" sz="1400" dirty="0"/>
          </a:p>
          <a:p>
            <a:r>
              <a:rPr lang="en-US" sz="1400" dirty="0"/>
              <a:t>Both are needed. We cannot simply adapt our way out of climate change if we do not dramatically reduce our greenhouse gas emissions. </a:t>
            </a:r>
          </a:p>
        </p:txBody>
      </p:sp>
      <p:sp>
        <p:nvSpPr>
          <p:cNvPr id="4" name="Slide Number Placeholder 3"/>
          <p:cNvSpPr>
            <a:spLocks noGrp="1"/>
          </p:cNvSpPr>
          <p:nvPr>
            <p:ph type="sldNum" sz="quarter" idx="10"/>
          </p:nvPr>
        </p:nvSpPr>
        <p:spPr/>
        <p:txBody>
          <a:bodyPr/>
          <a:lstStyle/>
          <a:p>
            <a:fld id="{3A6EBCA1-D880-4075-BED2-1246EB6DA354}" type="slidenum">
              <a:rPr lang="en-US" smtClean="0"/>
              <a:pPr/>
              <a:t>13</a:t>
            </a:fld>
            <a:endParaRPr lang="en-US"/>
          </a:p>
        </p:txBody>
      </p:sp>
    </p:spTree>
    <p:extLst>
      <p:ext uri="{BB962C8B-B14F-4D97-AF65-F5344CB8AC3E}">
        <p14:creationId xmlns:p14="http://schemas.microsoft.com/office/powerpoint/2010/main" val="4008538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21823"/>
            <a:ext cx="5618480" cy="4577608"/>
          </a:xfrm>
        </p:spPr>
        <p:txBody>
          <a:bodyPr>
            <a:noAutofit/>
          </a:bodyPr>
          <a:lstStyle/>
          <a:p>
            <a:r>
              <a:rPr lang="en-US" sz="1800" dirty="0"/>
              <a:t>We already know what we need to know to address climate change. </a:t>
            </a:r>
          </a:p>
          <a:p>
            <a:endParaRPr lang="en-US" sz="1800" dirty="0"/>
          </a:p>
          <a:p>
            <a:r>
              <a:rPr lang="en-US" sz="1800" dirty="0"/>
              <a:t>We don’t need to wait for any technological fixes. We need to create an energy efficient economy and a carbon-free energy supply. These goals are technically feasible and economically affordable, but we need to invest in them. </a:t>
            </a:r>
          </a:p>
          <a:p>
            <a:endParaRPr lang="en-US" sz="1800" dirty="0"/>
          </a:p>
          <a:p>
            <a:r>
              <a:rPr lang="en-US" sz="1800" dirty="0"/>
              <a:t>At the same time, we need to adapt </a:t>
            </a:r>
            <a:r>
              <a:rPr lang="en-US" sz="1800" dirty="0" smtClean="0"/>
              <a:t>and build resilience to </a:t>
            </a:r>
            <a:r>
              <a:rPr lang="en-US" sz="1800" dirty="0"/>
              <a:t>the impacts of climate change </a:t>
            </a:r>
            <a:r>
              <a:rPr lang="en-US" sz="1800" dirty="0" smtClean="0"/>
              <a:t>around </a:t>
            </a:r>
            <a:r>
              <a:rPr lang="en-US" sz="1800" dirty="0"/>
              <a:t>the world. </a:t>
            </a:r>
            <a:r>
              <a:rPr lang="en-US" sz="1800" dirty="0" smtClean="0"/>
              <a:t>And how we do this matters because those with the fewest resources are bearing the brunt of the impacts of climate change. </a:t>
            </a:r>
            <a:endParaRPr lang="en-US" sz="1800" dirty="0"/>
          </a:p>
          <a:p>
            <a:r>
              <a:rPr lang="en-US" sz="1400" dirty="0"/>
              <a:t/>
            </a:r>
            <a:br>
              <a:rPr lang="en-US" sz="1400" dirty="0"/>
            </a:br>
            <a:endParaRPr lang="en-US" sz="1400" dirty="0"/>
          </a:p>
        </p:txBody>
      </p:sp>
      <p:sp>
        <p:nvSpPr>
          <p:cNvPr id="4" name="Slide Number Placeholder 3"/>
          <p:cNvSpPr>
            <a:spLocks noGrp="1"/>
          </p:cNvSpPr>
          <p:nvPr>
            <p:ph type="sldNum" sz="quarter" idx="10"/>
          </p:nvPr>
        </p:nvSpPr>
        <p:spPr/>
        <p:txBody>
          <a:bodyPr/>
          <a:lstStyle/>
          <a:p>
            <a:fld id="{3A6EBCA1-D880-4075-BED2-1246EB6DA354}" type="slidenum">
              <a:rPr lang="en-US" smtClean="0"/>
              <a:pPr/>
              <a:t>14</a:t>
            </a:fld>
            <a:endParaRPr lang="en-US"/>
          </a:p>
        </p:txBody>
      </p:sp>
    </p:spTree>
    <p:extLst>
      <p:ext uri="{BB962C8B-B14F-4D97-AF65-F5344CB8AC3E}">
        <p14:creationId xmlns:p14="http://schemas.microsoft.com/office/powerpoint/2010/main" val="3372289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21823"/>
            <a:ext cx="5618480" cy="4885662"/>
          </a:xfrm>
        </p:spPr>
        <p:txBody>
          <a:bodyPr>
            <a:noAutofit/>
          </a:bodyPr>
          <a:lstStyle/>
          <a:p>
            <a:r>
              <a:rPr lang="en-US" sz="3000" dirty="0"/>
              <a:t>Our </a:t>
            </a:r>
            <a:r>
              <a:rPr lang="en-US" sz="3000" dirty="0" err="1"/>
              <a:t>ClimateWise</a:t>
            </a:r>
            <a:r>
              <a:rPr lang="en-US" sz="3000" dirty="0"/>
              <a:t> initiative works with communities to help them understand the likely local impacts of climate change and create a roadmap for reducing their risk. Our work involves translating data from climate models and </a:t>
            </a:r>
            <a:r>
              <a:rPr lang="en-US" sz="3000" dirty="0" smtClean="0"/>
              <a:t>helping communities move through a 7 step </a:t>
            </a:r>
            <a:r>
              <a:rPr lang="en-US" sz="3000" dirty="0" smtClean="0"/>
              <a:t>planning </a:t>
            </a:r>
            <a:r>
              <a:rPr lang="en-US" sz="3000" dirty="0"/>
              <a:t>process we call Whole Community </a:t>
            </a:r>
            <a:r>
              <a:rPr lang="en-US" sz="3000" dirty="0" smtClean="0"/>
              <a:t>Resilience</a:t>
            </a:r>
            <a:r>
              <a:rPr lang="en-US" sz="3000" dirty="0" smtClean="0"/>
              <a:t>. </a:t>
            </a:r>
            <a:endParaRPr lang="en-US" sz="3000" dirty="0"/>
          </a:p>
        </p:txBody>
      </p:sp>
      <p:sp>
        <p:nvSpPr>
          <p:cNvPr id="4" name="Slide Number Placeholder 3"/>
          <p:cNvSpPr>
            <a:spLocks noGrp="1"/>
          </p:cNvSpPr>
          <p:nvPr>
            <p:ph type="sldNum" sz="quarter" idx="10"/>
          </p:nvPr>
        </p:nvSpPr>
        <p:spPr/>
        <p:txBody>
          <a:bodyPr/>
          <a:lstStyle/>
          <a:p>
            <a:fld id="{3A6EBCA1-D880-4075-BED2-1246EB6DA354}" type="slidenum">
              <a:rPr lang="en-US" smtClean="0"/>
              <a:pPr/>
              <a:t>15</a:t>
            </a:fld>
            <a:endParaRPr lang="en-US" dirty="0"/>
          </a:p>
        </p:txBody>
      </p:sp>
    </p:spTree>
    <p:extLst>
      <p:ext uri="{BB962C8B-B14F-4D97-AF65-F5344CB8AC3E}">
        <p14:creationId xmlns:p14="http://schemas.microsoft.com/office/powerpoint/2010/main" val="1604480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3000" dirty="0"/>
              <a:t>We have developed this framework over the past nine years of working with </a:t>
            </a:r>
            <a:r>
              <a:rPr lang="en-US" sz="3000" dirty="0" smtClean="0"/>
              <a:t>communities. We have worked in a variety of settings mostly in the West and are now working </a:t>
            </a:r>
            <a:r>
              <a:rPr lang="en-US" sz="3000" dirty="0"/>
              <a:t>with the Mississippi River Cities and Towns Initiative to help develop a 10 state climate </a:t>
            </a:r>
            <a:r>
              <a:rPr lang="en-US" sz="3000" dirty="0" smtClean="0"/>
              <a:t>resilience </a:t>
            </a:r>
            <a:r>
              <a:rPr lang="en-US" sz="3000" dirty="0"/>
              <a:t>program for the Mississippi River </a:t>
            </a:r>
            <a:r>
              <a:rPr lang="en-US" sz="3000" dirty="0" smtClean="0"/>
              <a:t>corridor. We are also working with local partners to create a support program for communities along the gulf coast of Texas</a:t>
            </a:r>
            <a:r>
              <a:rPr lang="en-US" sz="3000" dirty="0"/>
              <a:t>. We will circle back around to this framework and how you can access it a bit later in the session. </a:t>
            </a:r>
            <a:endParaRPr lang="en-US" sz="3000" dirty="0"/>
          </a:p>
          <a:p>
            <a:endParaRPr lang="en-US" dirty="0"/>
          </a:p>
        </p:txBody>
      </p:sp>
      <p:sp>
        <p:nvSpPr>
          <p:cNvPr id="4" name="Slide Number Placeholder 3"/>
          <p:cNvSpPr>
            <a:spLocks noGrp="1"/>
          </p:cNvSpPr>
          <p:nvPr>
            <p:ph type="sldNum" sz="quarter" idx="10"/>
          </p:nvPr>
        </p:nvSpPr>
        <p:spPr/>
        <p:txBody>
          <a:bodyPr/>
          <a:lstStyle/>
          <a:p>
            <a:fld id="{3A6EBCA1-D880-4075-BED2-1246EB6DA354}" type="slidenum">
              <a:rPr lang="en-US" smtClean="0"/>
              <a:pPr/>
              <a:t>16</a:t>
            </a:fld>
            <a:endParaRPr lang="en-US"/>
          </a:p>
        </p:txBody>
      </p:sp>
    </p:spTree>
    <p:extLst>
      <p:ext uri="{BB962C8B-B14F-4D97-AF65-F5344CB8AC3E}">
        <p14:creationId xmlns:p14="http://schemas.microsoft.com/office/powerpoint/2010/main" val="1162205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21822"/>
            <a:ext cx="5618480" cy="4420207"/>
          </a:xfrm>
        </p:spPr>
        <p:txBody>
          <a:bodyPr>
            <a:noAutofit/>
          </a:bodyPr>
          <a:lstStyle/>
          <a:p>
            <a:endParaRPr lang="en-US" sz="1600" dirty="0"/>
          </a:p>
        </p:txBody>
      </p:sp>
      <p:sp>
        <p:nvSpPr>
          <p:cNvPr id="4" name="Slide Number Placeholder 3"/>
          <p:cNvSpPr>
            <a:spLocks noGrp="1"/>
          </p:cNvSpPr>
          <p:nvPr>
            <p:ph type="sldNum" sz="quarter" idx="10"/>
          </p:nvPr>
        </p:nvSpPr>
        <p:spPr/>
        <p:txBody>
          <a:bodyPr/>
          <a:lstStyle/>
          <a:p>
            <a:fld id="{3A6EBCA1-D880-4075-BED2-1246EB6DA354}" type="slidenum">
              <a:rPr lang="en-US" smtClean="0"/>
              <a:pPr/>
              <a:t>17</a:t>
            </a:fld>
            <a:endParaRPr lang="en-US"/>
          </a:p>
        </p:txBody>
      </p:sp>
    </p:spTree>
    <p:extLst>
      <p:ext uri="{BB962C8B-B14F-4D97-AF65-F5344CB8AC3E}">
        <p14:creationId xmlns:p14="http://schemas.microsoft.com/office/powerpoint/2010/main" val="3808214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228600" indent="-228600">
              <a:buAutoNum type="arabicPeriod"/>
            </a:pPr>
            <a:r>
              <a:rPr lang="en-US" sz="1400" dirty="0" smtClean="0"/>
              <a:t>Sustainable Cleveland and Cleveland Climate Action Plan</a:t>
            </a:r>
          </a:p>
          <a:p>
            <a:pPr marL="228600" indent="-228600">
              <a:buAutoNum type="arabicPeriod"/>
            </a:pPr>
            <a:r>
              <a:rPr lang="en-US" sz="1400" dirty="0" smtClean="0"/>
              <a:t>Cleveland Tree Plan</a:t>
            </a:r>
          </a:p>
          <a:p>
            <a:pPr marL="228600" indent="-228600">
              <a:buAutoNum type="arabicPeriod"/>
            </a:pPr>
            <a:r>
              <a:rPr lang="en-US" sz="1400" dirty="0" smtClean="0"/>
              <a:t>Climate Resilience and Urban Opportunity Plan</a:t>
            </a:r>
          </a:p>
          <a:p>
            <a:pPr marL="228600" indent="-228600">
              <a:buAutoNum type="arabicPeriod"/>
            </a:pPr>
            <a:r>
              <a:rPr lang="en-US" sz="1400" dirty="0" smtClean="0"/>
              <a:t>Next steps for adaptation and equity in Cleveland </a:t>
            </a:r>
            <a:endParaRPr lang="en-US" sz="1400" dirty="0"/>
          </a:p>
        </p:txBody>
      </p:sp>
      <p:sp>
        <p:nvSpPr>
          <p:cNvPr id="4" name="Slide Number Placeholder 3"/>
          <p:cNvSpPr>
            <a:spLocks noGrp="1"/>
          </p:cNvSpPr>
          <p:nvPr>
            <p:ph type="sldNum" sz="quarter" idx="10"/>
          </p:nvPr>
        </p:nvSpPr>
        <p:spPr/>
        <p:txBody>
          <a:bodyPr/>
          <a:lstStyle/>
          <a:p>
            <a:pPr>
              <a:defRPr/>
            </a:pPr>
            <a:fld id="{4CC2CEEF-61C5-496F-9923-BBD65B51A666}" type="slidenum">
              <a:rPr lang="en-US" smtClean="0"/>
              <a:pPr>
                <a:defRPr/>
              </a:pPr>
              <a:t>18</a:t>
            </a:fld>
            <a:endParaRPr lang="en-US" dirty="0"/>
          </a:p>
        </p:txBody>
      </p:sp>
    </p:spTree>
    <p:extLst>
      <p:ext uri="{BB962C8B-B14F-4D97-AF65-F5344CB8AC3E}">
        <p14:creationId xmlns:p14="http://schemas.microsoft.com/office/powerpoint/2010/main" val="12720150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FA1642C7-05C1-40AF-8DF5-39F6E27F57BC}" type="slidenum">
              <a:rPr lang="en-US" smtClean="0">
                <a:solidFill>
                  <a:prstClr val="black"/>
                </a:solidFill>
              </a:rPr>
              <a:pPr eaLnBrk="1" hangingPunct="1"/>
              <a:t>19</a:t>
            </a:fld>
            <a:endParaRPr lang="en-US" smtClean="0">
              <a:solidFill>
                <a:prstClr val="black"/>
              </a:solidFill>
            </a:endParaRPr>
          </a:p>
        </p:txBody>
      </p:sp>
      <p:sp>
        <p:nvSpPr>
          <p:cNvPr id="37891" name="Rectangle 1"/>
          <p:cNvSpPr>
            <a:spLocks noGrp="1" noRot="1" noChangeAspect="1" noChangeArrowheads="1" noTextEdit="1"/>
          </p:cNvSpPr>
          <p:nvPr>
            <p:ph type="sldImg"/>
          </p:nvPr>
        </p:nvSpPr>
        <p:spPr>
          <a:xfrm>
            <a:off x="1181100" y="704850"/>
            <a:ext cx="4648200" cy="3486150"/>
          </a:xfrm>
          <a:solidFill>
            <a:srgbClr val="FFFFFF"/>
          </a:solidFill>
          <a:ln/>
        </p:spPr>
      </p:sp>
      <p:sp>
        <p:nvSpPr>
          <p:cNvPr id="37892" name="Rectangle 2"/>
          <p:cNvSpPr>
            <a:spLocks noGrp="1" noChangeArrowheads="1"/>
          </p:cNvSpPr>
          <p:nvPr>
            <p:ph type="body" idx="1"/>
          </p:nvPr>
        </p:nvSpPr>
        <p:spPr>
          <a:xfrm>
            <a:off x="701040" y="4414177"/>
            <a:ext cx="5609943" cy="41833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t" anchorCtr="0"/>
          <a:lstStyle/>
          <a:p>
            <a:endParaRPr lang="en-US" dirty="0" smtClean="0"/>
          </a:p>
        </p:txBody>
      </p:sp>
    </p:spTree>
    <p:extLst>
      <p:ext uri="{BB962C8B-B14F-4D97-AF65-F5344CB8AC3E}">
        <p14:creationId xmlns:p14="http://schemas.microsoft.com/office/powerpoint/2010/main" val="1978411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2500" dirty="0"/>
              <a:t>At the Geos Institute, we work to help </a:t>
            </a:r>
            <a:r>
              <a:rPr lang="en-US" sz="2500" dirty="0" smtClean="0"/>
              <a:t>human and natural communities </a:t>
            </a:r>
            <a:r>
              <a:rPr lang="en-US" sz="2500" dirty="0"/>
              <a:t>remain whole in the face of climate </a:t>
            </a:r>
            <a:r>
              <a:rPr lang="en-US" sz="2500" dirty="0" smtClean="0"/>
              <a:t>change, which means we focus primarily on the adaptation and resilience side of the climate change solution.</a:t>
            </a:r>
            <a:endParaRPr lang="en-US" sz="2500" dirty="0"/>
          </a:p>
        </p:txBody>
      </p:sp>
      <p:sp>
        <p:nvSpPr>
          <p:cNvPr id="4" name="Slide Number Placeholder 3"/>
          <p:cNvSpPr>
            <a:spLocks noGrp="1"/>
          </p:cNvSpPr>
          <p:nvPr>
            <p:ph type="sldNum" sz="quarter" idx="10"/>
          </p:nvPr>
        </p:nvSpPr>
        <p:spPr/>
        <p:txBody>
          <a:bodyPr/>
          <a:lstStyle/>
          <a:p>
            <a:fld id="{3A6EBCA1-D880-4075-BED2-1246EB6DA354}" type="slidenum">
              <a:rPr lang="en-US" smtClean="0"/>
              <a:pPr/>
              <a:t>2</a:t>
            </a:fld>
            <a:endParaRPr lang="en-US"/>
          </a:p>
        </p:txBody>
      </p:sp>
    </p:spTree>
    <p:extLst>
      <p:ext uri="{BB962C8B-B14F-4D97-AF65-F5344CB8AC3E}">
        <p14:creationId xmlns:p14="http://schemas.microsoft.com/office/powerpoint/2010/main" val="15179964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311E4F80-FD70-435E-B9F7-8448C096F0B2}" type="slidenum">
              <a:rPr lang="en-US" smtClean="0">
                <a:solidFill>
                  <a:prstClr val="black"/>
                </a:solidFill>
              </a:rPr>
              <a:pPr eaLnBrk="1" hangingPunct="1"/>
              <a:t>20</a:t>
            </a:fld>
            <a:endParaRPr lang="en-US" smtClean="0">
              <a:solidFill>
                <a:prstClr val="black"/>
              </a:solidFill>
            </a:endParaRPr>
          </a:p>
        </p:txBody>
      </p:sp>
      <p:sp>
        <p:nvSpPr>
          <p:cNvPr id="39939" name="Rectangle 1"/>
          <p:cNvSpPr>
            <a:spLocks noGrp="1" noRot="1" noChangeAspect="1" noChangeArrowheads="1" noTextEdit="1"/>
          </p:cNvSpPr>
          <p:nvPr>
            <p:ph type="sldImg"/>
          </p:nvPr>
        </p:nvSpPr>
        <p:spPr>
          <a:xfrm>
            <a:off x="1181100" y="704850"/>
            <a:ext cx="4648200" cy="3486150"/>
          </a:xfrm>
          <a:solidFill>
            <a:srgbClr val="FFFFFF"/>
          </a:solidFill>
          <a:ln/>
        </p:spPr>
      </p:sp>
      <p:sp>
        <p:nvSpPr>
          <p:cNvPr id="39940" name="Rectangle 2"/>
          <p:cNvSpPr>
            <a:spLocks noGrp="1" noChangeArrowheads="1"/>
          </p:cNvSpPr>
          <p:nvPr>
            <p:ph type="body" idx="1"/>
          </p:nvPr>
        </p:nvSpPr>
        <p:spPr>
          <a:xfrm>
            <a:off x="701040" y="4414177"/>
            <a:ext cx="5609943" cy="41833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t" anchorCtr="0"/>
          <a:lstStyle/>
          <a:p>
            <a:endParaRPr lang="en-US" dirty="0" smtClean="0"/>
          </a:p>
        </p:txBody>
      </p:sp>
    </p:spTree>
    <p:extLst>
      <p:ext uri="{BB962C8B-B14F-4D97-AF65-F5344CB8AC3E}">
        <p14:creationId xmlns:p14="http://schemas.microsoft.com/office/powerpoint/2010/main" val="334873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eaLnBrk="1" hangingPunct="1"/>
            <a:fld id="{3EEC5A70-EFC9-4448-A174-0F3A858E995F}" type="slidenum">
              <a:rPr lang="en-US" altLang="en-US" smtClean="0">
                <a:solidFill>
                  <a:prstClr val="black"/>
                </a:solidFill>
              </a:rPr>
              <a:pPr eaLnBrk="1" hangingPunct="1"/>
              <a:t>21</a:t>
            </a:fld>
            <a:endParaRPr lang="en-US" altLang="en-US" smtClean="0">
              <a:solidFill>
                <a:prstClr val="black"/>
              </a:solidFill>
            </a:endParaRPr>
          </a:p>
        </p:txBody>
      </p:sp>
      <p:sp>
        <p:nvSpPr>
          <p:cNvPr id="29699" name="Slide Image Placeholder 1"/>
          <p:cNvSpPr>
            <a:spLocks noGrp="1" noRot="1" noChangeAspect="1" noTextEdit="1"/>
          </p:cNvSpPr>
          <p:nvPr>
            <p:ph type="sldImg"/>
          </p:nvPr>
        </p:nvSpPr>
        <p:spPr>
          <a:ln/>
        </p:spPr>
      </p:sp>
      <p:sp>
        <p:nvSpPr>
          <p:cNvPr id="2970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eaLnBrk="1" hangingPunct="1">
              <a:spcBef>
                <a:spcPct val="0"/>
              </a:spcBef>
            </a:pPr>
            <a:r>
              <a:rPr lang="en-US" altLang="en-US" dirty="0" smtClean="0">
                <a:solidFill>
                  <a:srgbClr val="000000"/>
                </a:solidFill>
                <a:latin typeface="Arial" charset="0"/>
                <a:sym typeface="Gill Sans" charset="0"/>
              </a:rPr>
              <a:t>A sustainable economy integrates the goals of economic prosperity, environmental health and social vitality. Industrial era trade-offs between environmental degradation, economic growth and equity are no longer necessary. The social fabric of the community is strong enough that all people can take advantage of changing economic landscapes over time. Businesses are more innovative, efficient, and competitive, nationally and globally.</a:t>
            </a:r>
          </a:p>
          <a:p>
            <a:pPr defTabSz="457200" eaLnBrk="1" hangingPunct="1">
              <a:spcBef>
                <a:spcPct val="0"/>
              </a:spcBef>
            </a:pPr>
            <a:endParaRPr lang="en-US" altLang="en-US" dirty="0" smtClean="0">
              <a:latin typeface="Arial" charset="0"/>
            </a:endParaRPr>
          </a:p>
          <a:p>
            <a:pPr defTabSz="457200" eaLnBrk="1" hangingPunct="1">
              <a:spcBef>
                <a:spcPct val="0"/>
              </a:spcBef>
            </a:pPr>
            <a:r>
              <a:rPr lang="en-US" altLang="en-US" dirty="0" smtClean="0">
                <a:latin typeface="Arial" charset="0"/>
              </a:rPr>
              <a:t>Distinguish is not a definition, but a series of stories, descriptions, examples, graphics that begins to create a coherent picture.    This image shows that the economy is a wholly owned subsidiary of nature.  The guide creates context – the imperative. The trends and the emerging possibilities that give language to a desirable future.</a:t>
            </a:r>
          </a:p>
        </p:txBody>
      </p:sp>
      <p:sp>
        <p:nvSpPr>
          <p:cNvPr id="2970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algn="r" eaLnBrk="1" hangingPunct="1"/>
            <a:fld id="{189DD6D1-215C-4324-B8F0-0997F4186B4A}" type="slidenum">
              <a:rPr lang="en-US" altLang="en-US" sz="1200">
                <a:solidFill>
                  <a:srgbClr val="000000"/>
                </a:solidFill>
                <a:latin typeface="Gill Sans" charset="0"/>
                <a:ea typeface="ヒラギノ角ゴ ProN W3" charset="-128"/>
                <a:sym typeface="Gill Sans" charset="0"/>
              </a:rPr>
              <a:pPr algn="r" eaLnBrk="1" hangingPunct="1"/>
              <a:t>21</a:t>
            </a:fld>
            <a:endParaRPr lang="en-US" altLang="en-US" sz="1200">
              <a:solidFill>
                <a:srgbClr val="000000"/>
              </a:solidFill>
              <a:latin typeface="Gill Sans" charset="0"/>
              <a:ea typeface="ヒラギノ角ゴ ProN W3" charset="-128"/>
              <a:sym typeface="Gill Sans" charset="0"/>
            </a:endParaRPr>
          </a:p>
        </p:txBody>
      </p:sp>
    </p:spTree>
    <p:extLst>
      <p:ext uri="{BB962C8B-B14F-4D97-AF65-F5344CB8AC3E}">
        <p14:creationId xmlns:p14="http://schemas.microsoft.com/office/powerpoint/2010/main" val="37538363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600" dirty="0" smtClean="0">
                <a:latin typeface="Calibri" pitchFamily="34" charset="0"/>
                <a:ea typeface="ＭＳ Ｐゴシック" pitchFamily="34" charset="-128"/>
              </a:rPr>
              <a:t>Sustainability and Climate a big topic</a:t>
            </a:r>
            <a:r>
              <a:rPr lang="en-US" sz="1600" dirty="0" smtClean="0"/>
              <a:t>, so celebration topics to make it more bite size and create focus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600" dirty="0" smtClean="0">
                <a:latin typeface="Calibri" pitchFamily="34" charset="0"/>
                <a:ea typeface="ＭＳ Ｐゴシック" pitchFamily="34" charset="-128"/>
              </a:rPr>
              <a:t>Each has a connection to adaptation and equity</a:t>
            </a:r>
          </a:p>
        </p:txBody>
      </p:sp>
      <p:sp>
        <p:nvSpPr>
          <p:cNvPr id="4" name="Slide Number Placeholder 3"/>
          <p:cNvSpPr>
            <a:spLocks noGrp="1"/>
          </p:cNvSpPr>
          <p:nvPr>
            <p:ph type="sldNum" sz="quarter" idx="10"/>
          </p:nvPr>
        </p:nvSpPr>
        <p:spPr/>
        <p:txBody>
          <a:bodyPr/>
          <a:lstStyle/>
          <a:p>
            <a:fld id="{6C121DDF-4F19-461D-A113-2CF041B361B1}" type="slidenum">
              <a:rPr lang="en-US" smtClean="0"/>
              <a:pPr/>
              <a:t>22</a:t>
            </a:fld>
            <a:endParaRPr lang="en-US"/>
          </a:p>
        </p:txBody>
      </p:sp>
    </p:spTree>
    <p:extLst>
      <p:ext uri="{BB962C8B-B14F-4D97-AF65-F5344CB8AC3E}">
        <p14:creationId xmlns:p14="http://schemas.microsoft.com/office/powerpoint/2010/main" val="1474274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sz="1600" dirty="0" smtClean="0">
                <a:latin typeface="Arial" charset="0"/>
              </a:rPr>
              <a:t>Another key piece is tracking progress</a:t>
            </a:r>
          </a:p>
          <a:p>
            <a:r>
              <a:rPr lang="en-US" sz="1600" dirty="0" smtClean="0">
                <a:latin typeface="Arial" charset="0"/>
              </a:rPr>
              <a:t>About 25 indicators broken into 4 environments (see at left)</a:t>
            </a:r>
          </a:p>
          <a:p>
            <a:r>
              <a:rPr lang="en-US" sz="1600" dirty="0" smtClean="0">
                <a:latin typeface="Arial" charset="0"/>
              </a:rPr>
              <a:t>One example is health shown here and how we’re linking to climate</a:t>
            </a:r>
          </a:p>
          <a:p>
            <a:endParaRPr lang="en-US" sz="1600" dirty="0">
              <a:latin typeface="Arial" charset="0"/>
            </a:endParaRPr>
          </a:p>
          <a:p>
            <a:r>
              <a:rPr lang="en-US" sz="1600" dirty="0" smtClean="0">
                <a:latin typeface="Arial" charset="0"/>
              </a:rPr>
              <a:t>Of course, these numbers aren’t enough, especially when trying to take action from an equity perspective. For example, you can see the Citywide asthma rates, but need to know which neighborhoods are suffering the most.</a:t>
            </a:r>
          </a:p>
        </p:txBody>
      </p:sp>
    </p:spTree>
    <p:extLst>
      <p:ext uri="{BB962C8B-B14F-4D97-AF65-F5344CB8AC3E}">
        <p14:creationId xmlns:p14="http://schemas.microsoft.com/office/powerpoint/2010/main" val="5884714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altLang="en-US" sz="1600" dirty="0" smtClean="0">
                <a:ea typeface="ＭＳ Ｐゴシック" pitchFamily="34" charset="-128"/>
              </a:rPr>
              <a:t>That’s the Sustainable Cleveland background</a:t>
            </a:r>
          </a:p>
          <a:p>
            <a:r>
              <a:rPr lang="en-US" altLang="en-US" sz="1600" dirty="0" smtClean="0">
                <a:ea typeface="ＭＳ Ｐゴシック" pitchFamily="34" charset="-128"/>
              </a:rPr>
              <a:t>Transition into Climate Action</a:t>
            </a:r>
          </a:p>
          <a:p>
            <a:r>
              <a:rPr lang="en-US" altLang="en-US" sz="1600" dirty="0" smtClean="0">
                <a:ea typeface="ＭＳ Ｐゴシック" pitchFamily="34" charset="-128"/>
              </a:rPr>
              <a:t>Focus on CAP</a:t>
            </a:r>
          </a:p>
        </p:txBody>
      </p:sp>
      <p:sp>
        <p:nvSpPr>
          <p:cNvPr id="235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pitchFamily="34" charset="-128"/>
              </a:defRPr>
            </a:lvl1pPr>
            <a:lvl2pPr marL="757066" indent="-291179" eaLnBrk="0" hangingPunct="0">
              <a:spcBef>
                <a:spcPct val="30000"/>
              </a:spcBef>
              <a:defRPr sz="1200">
                <a:solidFill>
                  <a:schemeClr val="tx1"/>
                </a:solidFill>
                <a:latin typeface="Arial" charset="0"/>
                <a:ea typeface="ＭＳ Ｐゴシック" pitchFamily="34" charset="-128"/>
              </a:defRPr>
            </a:lvl2pPr>
            <a:lvl3pPr marL="1164717" indent="-232943" eaLnBrk="0" hangingPunct="0">
              <a:spcBef>
                <a:spcPct val="30000"/>
              </a:spcBef>
              <a:defRPr sz="1200">
                <a:solidFill>
                  <a:schemeClr val="tx1"/>
                </a:solidFill>
                <a:latin typeface="Arial" charset="0"/>
                <a:ea typeface="ＭＳ Ｐゴシック" pitchFamily="34" charset="-128"/>
              </a:defRPr>
            </a:lvl3pPr>
            <a:lvl4pPr marL="1630604" indent="-232943" eaLnBrk="0" hangingPunct="0">
              <a:spcBef>
                <a:spcPct val="30000"/>
              </a:spcBef>
              <a:defRPr sz="1200">
                <a:solidFill>
                  <a:schemeClr val="tx1"/>
                </a:solidFill>
                <a:latin typeface="Arial" charset="0"/>
                <a:ea typeface="ＭＳ Ｐゴシック" pitchFamily="34" charset="-128"/>
              </a:defRPr>
            </a:lvl4pPr>
            <a:lvl5pPr marL="2096491" indent="-232943" eaLnBrk="0" hangingPunct="0">
              <a:spcBef>
                <a:spcPct val="30000"/>
              </a:spcBef>
              <a:defRPr sz="1200">
                <a:solidFill>
                  <a:schemeClr val="tx1"/>
                </a:solidFill>
                <a:latin typeface="Arial" charset="0"/>
                <a:ea typeface="ＭＳ Ｐゴシック" pitchFamily="34" charset="-128"/>
              </a:defRPr>
            </a:lvl5pPr>
            <a:lvl6pPr marL="2562377" indent="-232943" eaLnBrk="0" fontAlgn="base" hangingPunct="0">
              <a:spcBef>
                <a:spcPct val="30000"/>
              </a:spcBef>
              <a:spcAft>
                <a:spcPct val="0"/>
              </a:spcAft>
              <a:defRPr sz="1200">
                <a:solidFill>
                  <a:schemeClr val="tx1"/>
                </a:solidFill>
                <a:latin typeface="Arial" charset="0"/>
                <a:ea typeface="ＭＳ Ｐゴシック" pitchFamily="34" charset="-128"/>
              </a:defRPr>
            </a:lvl6pPr>
            <a:lvl7pPr marL="3028264" indent="-232943" eaLnBrk="0" fontAlgn="base" hangingPunct="0">
              <a:spcBef>
                <a:spcPct val="30000"/>
              </a:spcBef>
              <a:spcAft>
                <a:spcPct val="0"/>
              </a:spcAft>
              <a:defRPr sz="1200">
                <a:solidFill>
                  <a:schemeClr val="tx1"/>
                </a:solidFill>
                <a:latin typeface="Arial" charset="0"/>
                <a:ea typeface="ＭＳ Ｐゴシック" pitchFamily="34" charset="-128"/>
              </a:defRPr>
            </a:lvl7pPr>
            <a:lvl8pPr marL="3494151" indent="-232943" eaLnBrk="0" fontAlgn="base" hangingPunct="0">
              <a:spcBef>
                <a:spcPct val="30000"/>
              </a:spcBef>
              <a:spcAft>
                <a:spcPct val="0"/>
              </a:spcAft>
              <a:defRPr sz="1200">
                <a:solidFill>
                  <a:schemeClr val="tx1"/>
                </a:solidFill>
                <a:latin typeface="Arial" charset="0"/>
                <a:ea typeface="ＭＳ Ｐゴシック" pitchFamily="34" charset="-128"/>
              </a:defRPr>
            </a:lvl8pPr>
            <a:lvl9pPr marL="3960038" indent="-232943" eaLnBrk="0" fontAlgn="base" hangingPunct="0">
              <a:spcBef>
                <a:spcPct val="30000"/>
              </a:spcBef>
              <a:spcAft>
                <a:spcPct val="0"/>
              </a:spcAft>
              <a:defRPr sz="1200">
                <a:solidFill>
                  <a:schemeClr val="tx1"/>
                </a:solidFill>
                <a:latin typeface="Arial" charset="0"/>
                <a:ea typeface="ＭＳ Ｐゴシック" pitchFamily="34" charset="-128"/>
              </a:defRPr>
            </a:lvl9pPr>
          </a:lstStyle>
          <a:p>
            <a:pPr eaLnBrk="1" hangingPunct="1">
              <a:spcBef>
                <a:spcPct val="0"/>
              </a:spcBef>
            </a:pPr>
            <a:fld id="{6D154250-0132-446B-A429-6E94D746D7A5}" type="slidenum">
              <a:rPr lang="en-US" altLang="en-US" smtClean="0">
                <a:solidFill>
                  <a:prstClr val="black"/>
                </a:solidFill>
              </a:rPr>
              <a:pPr eaLnBrk="1" hangingPunct="1">
                <a:spcBef>
                  <a:spcPct val="0"/>
                </a:spcBef>
              </a:pPr>
              <a:t>24</a:t>
            </a:fld>
            <a:endParaRPr lang="en-US" altLang="en-US" smtClean="0">
              <a:solidFill>
                <a:prstClr val="black"/>
              </a:solidFill>
            </a:endParaRPr>
          </a:p>
        </p:txBody>
      </p:sp>
    </p:spTree>
    <p:extLst>
      <p:ext uri="{BB962C8B-B14F-4D97-AF65-F5344CB8AC3E}">
        <p14:creationId xmlns:p14="http://schemas.microsoft.com/office/powerpoint/2010/main" val="25380854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Goal: planning and implementation</a:t>
            </a:r>
            <a:endParaRPr lang="en-US" dirty="0"/>
          </a:p>
        </p:txBody>
      </p:sp>
      <p:sp>
        <p:nvSpPr>
          <p:cNvPr id="4" name="Slide Number Placeholder 3"/>
          <p:cNvSpPr>
            <a:spLocks noGrp="1"/>
          </p:cNvSpPr>
          <p:nvPr>
            <p:ph type="sldNum" sz="quarter" idx="10"/>
          </p:nvPr>
        </p:nvSpPr>
        <p:spPr/>
        <p:txBody>
          <a:bodyPr/>
          <a:lstStyle/>
          <a:p>
            <a:fld id="{AE6226A2-3F09-440D-8932-39B91970B8AE}" type="slidenum">
              <a:rPr lang="en-US" altLang="en-US" smtClean="0"/>
              <a:pPr/>
              <a:t>25</a:t>
            </a:fld>
            <a:endParaRPr lang="en-US" altLang="en-US"/>
          </a:p>
        </p:txBody>
      </p:sp>
    </p:spTree>
    <p:extLst>
      <p:ext uri="{BB962C8B-B14F-4D97-AF65-F5344CB8AC3E}">
        <p14:creationId xmlns:p14="http://schemas.microsoft.com/office/powerpoint/2010/main" val="7422198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1181100" y="696913"/>
            <a:ext cx="4648200" cy="3486150"/>
          </a:xfrm>
          <a:ln>
            <a:solidFill>
              <a:srgbClr val="000000"/>
            </a:solidFill>
            <a:miter lim="800000"/>
            <a:headEnd/>
            <a:tailEnd/>
          </a:ln>
        </p:spPr>
      </p:sp>
      <p:sp>
        <p:nvSpPr>
          <p:cNvPr id="45058" name="Notes Placeholder 2"/>
          <p:cNvSpPr>
            <a:spLocks noGrp="1"/>
          </p:cNvSpPr>
          <p:nvPr>
            <p:ph type="body" idx="1"/>
          </p:nvPr>
        </p:nvSpPr>
        <p:spPr/>
        <p:txBody>
          <a:bodyPr>
            <a:normAutofit/>
          </a:bodyPr>
          <a:lstStyle/>
          <a:p>
            <a:pPr>
              <a:buFontTx/>
              <a:buChar char="-"/>
            </a:pPr>
            <a:r>
              <a:rPr lang="en-US" sz="1400" dirty="0" smtClean="0"/>
              <a:t>Pause</a:t>
            </a:r>
          </a:p>
          <a:p>
            <a:pPr>
              <a:buFontTx/>
              <a:buChar char="-"/>
            </a:pPr>
            <a:r>
              <a:rPr lang="en-US" sz="1400" dirty="0" smtClean="0"/>
              <a:t>We’ve identified 33 climate actions, along with multiple</a:t>
            </a:r>
            <a:r>
              <a:rPr lang="en-US" sz="1400" baseline="0" dirty="0" smtClean="0"/>
              <a:t> next steps for most of them. </a:t>
            </a:r>
          </a:p>
          <a:p>
            <a:pPr>
              <a:buFontTx/>
              <a:buChar char="-"/>
            </a:pPr>
            <a:r>
              <a:rPr lang="en-US" sz="1400" baseline="0" dirty="0" smtClean="0"/>
              <a:t>They are broken out into 6 focus areas you see here. As discussed, most of you are seated by your preferred focus area </a:t>
            </a:r>
          </a:p>
          <a:p>
            <a:pPr marL="0" marR="0" indent="0" algn="l" defTabSz="914400" rtl="0" eaLnBrk="0" fontAlgn="base" latinLnBrk="0" hangingPunct="0">
              <a:lnSpc>
                <a:spcPct val="100000"/>
              </a:lnSpc>
              <a:spcBef>
                <a:spcPct val="30000"/>
              </a:spcBef>
              <a:spcAft>
                <a:spcPct val="0"/>
              </a:spcAft>
              <a:buClrTx/>
              <a:buSzTx/>
              <a:buFontTx/>
              <a:buChar char="-"/>
              <a:tabLst/>
              <a:defRPr/>
            </a:pPr>
            <a:r>
              <a:rPr lang="en-US" sz="1400" baseline="0" dirty="0" smtClean="0"/>
              <a:t>We invite you to see yourself in at least one of these actions, and to dedicate your talents to working on it, whether it’s at home, at your work, or in your community</a:t>
            </a:r>
          </a:p>
          <a:p>
            <a:pPr marL="0" marR="0" indent="0" algn="l" defTabSz="914400" rtl="0" eaLnBrk="0" fontAlgn="base" latinLnBrk="0" hangingPunct="0">
              <a:lnSpc>
                <a:spcPct val="100000"/>
              </a:lnSpc>
              <a:spcBef>
                <a:spcPct val="30000"/>
              </a:spcBef>
              <a:spcAft>
                <a:spcPct val="0"/>
              </a:spcAft>
              <a:buClrTx/>
              <a:buSzTx/>
              <a:buFontTx/>
              <a:buChar char="-"/>
              <a:tabLst/>
              <a:defRPr/>
            </a:pPr>
            <a:r>
              <a:rPr lang="en-US" sz="1400" b="0" dirty="0" smtClean="0"/>
              <a:t>Equity has 18,</a:t>
            </a:r>
            <a:r>
              <a:rPr lang="en-US" sz="1400" b="0" baseline="0" dirty="0" smtClean="0"/>
              <a:t> </a:t>
            </a:r>
            <a:r>
              <a:rPr lang="en-US" sz="1400" b="0" dirty="0" smtClean="0"/>
              <a:t>Adaptation 13</a:t>
            </a:r>
          </a:p>
          <a:p>
            <a:pPr marL="0" marR="0" indent="0" algn="l" defTabSz="914400" rtl="0" eaLnBrk="0" fontAlgn="base" latinLnBrk="0" hangingPunct="0">
              <a:lnSpc>
                <a:spcPct val="100000"/>
              </a:lnSpc>
              <a:spcBef>
                <a:spcPct val="30000"/>
              </a:spcBef>
              <a:spcAft>
                <a:spcPct val="0"/>
              </a:spcAft>
              <a:buClrTx/>
              <a:buSzTx/>
              <a:buFontTx/>
              <a:buChar char="-"/>
              <a:tabLst/>
              <a:defRPr/>
            </a:pPr>
            <a:r>
              <a:rPr lang="en-US" sz="1400" b="0" dirty="0" smtClean="0"/>
              <a:t>Trees</a:t>
            </a:r>
            <a:r>
              <a:rPr lang="en-US" sz="1400" b="0" baseline="0" dirty="0" smtClean="0"/>
              <a:t> as a prime example – trees both reduce emissions by sequestering carbon from the air, and they also help us prepare for the impacts of climate change, including higher heat days and increased flooding</a:t>
            </a:r>
          </a:p>
          <a:p>
            <a:pPr marL="0" marR="0" indent="0" algn="l" defTabSz="914400" rtl="0" eaLnBrk="0" fontAlgn="base" latinLnBrk="0" hangingPunct="0">
              <a:lnSpc>
                <a:spcPct val="100000"/>
              </a:lnSpc>
              <a:spcBef>
                <a:spcPct val="30000"/>
              </a:spcBef>
              <a:spcAft>
                <a:spcPct val="0"/>
              </a:spcAft>
              <a:buClrTx/>
              <a:buSzTx/>
              <a:buFontTx/>
              <a:buChar char="-"/>
              <a:tabLst/>
              <a:defRPr/>
            </a:pPr>
            <a:r>
              <a:rPr lang="en-US" sz="1400" b="0" baseline="0" dirty="0" smtClean="0"/>
              <a:t>I’m going to go through just a couple actions in each area that could be great topics to work on in the next day and half, and you’ve already come up with other new thoughts this morning. In each of these it’s clear we’re not starting from scratch, but at the same time there’s a lot of work to be done. </a:t>
            </a:r>
            <a:endParaRPr lang="en-US" sz="1400" baseline="0" dirty="0" smtClean="0"/>
          </a:p>
          <a:p>
            <a:pPr eaLnBrk="1" hangingPunct="1">
              <a:spcBef>
                <a:spcPct val="0"/>
              </a:spcBef>
              <a:defRPr/>
            </a:pPr>
            <a:endParaRPr lang="en-US" sz="1400" b="1" dirty="0" smtClean="0"/>
          </a:p>
        </p:txBody>
      </p:sp>
      <p:sp>
        <p:nvSpPr>
          <p:cNvPr id="34819" name="Slide Number Placeholder 3"/>
          <p:cNvSpPr>
            <a:spLocks noGrp="1"/>
          </p:cNvSpPr>
          <p:nvPr>
            <p:ph type="sldNum" sz="quarter"/>
          </p:nvPr>
        </p:nvSpPr>
        <p:spPr>
          <a:ln>
            <a:miter lim="800000"/>
            <a:headEnd/>
            <a:tailEnd/>
          </a:ln>
        </p:spPr>
        <p:txBody>
          <a:bodyPr/>
          <a:lstStyle/>
          <a:p>
            <a:pPr>
              <a:defRPr/>
            </a:pPr>
            <a:fld id="{4B91F9FB-CB51-4DA3-91C2-06875049711D}" type="slidenum">
              <a:rPr lang="en-US">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19369377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ln/>
        </p:spPr>
      </p:sp>
      <p:sp>
        <p:nvSpPr>
          <p:cNvPr id="240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b="1" dirty="0">
              <a:ea typeface="ＭＳ Ｐゴシック" pitchFamily="34" charset="-128"/>
            </a:endParaRPr>
          </a:p>
        </p:txBody>
      </p:sp>
      <p:sp>
        <p:nvSpPr>
          <p:cNvPr id="240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pitchFamily="34" charset="-128"/>
              </a:defRPr>
            </a:lvl1pPr>
            <a:lvl2pPr marL="757066" indent="-291179" eaLnBrk="0" hangingPunct="0">
              <a:spcBef>
                <a:spcPct val="30000"/>
              </a:spcBef>
              <a:defRPr sz="1200">
                <a:solidFill>
                  <a:schemeClr val="tx1"/>
                </a:solidFill>
                <a:latin typeface="Arial" charset="0"/>
                <a:ea typeface="ＭＳ Ｐゴシック" pitchFamily="34" charset="-128"/>
              </a:defRPr>
            </a:lvl2pPr>
            <a:lvl3pPr marL="1164717" indent="-232943" eaLnBrk="0" hangingPunct="0">
              <a:spcBef>
                <a:spcPct val="30000"/>
              </a:spcBef>
              <a:defRPr sz="1200">
                <a:solidFill>
                  <a:schemeClr val="tx1"/>
                </a:solidFill>
                <a:latin typeface="Arial" charset="0"/>
                <a:ea typeface="ＭＳ Ｐゴシック" pitchFamily="34" charset="-128"/>
              </a:defRPr>
            </a:lvl3pPr>
            <a:lvl4pPr marL="1630604" indent="-232943" eaLnBrk="0" hangingPunct="0">
              <a:spcBef>
                <a:spcPct val="30000"/>
              </a:spcBef>
              <a:defRPr sz="1200">
                <a:solidFill>
                  <a:schemeClr val="tx1"/>
                </a:solidFill>
                <a:latin typeface="Arial" charset="0"/>
                <a:ea typeface="ＭＳ Ｐゴシック" pitchFamily="34" charset="-128"/>
              </a:defRPr>
            </a:lvl4pPr>
            <a:lvl5pPr marL="2096491" indent="-232943" eaLnBrk="0" hangingPunct="0">
              <a:spcBef>
                <a:spcPct val="30000"/>
              </a:spcBef>
              <a:defRPr sz="1200">
                <a:solidFill>
                  <a:schemeClr val="tx1"/>
                </a:solidFill>
                <a:latin typeface="Arial" charset="0"/>
                <a:ea typeface="ＭＳ Ｐゴシック" pitchFamily="34" charset="-128"/>
              </a:defRPr>
            </a:lvl5pPr>
            <a:lvl6pPr marL="2562377" indent="-232943" eaLnBrk="0" fontAlgn="base" hangingPunct="0">
              <a:spcBef>
                <a:spcPct val="30000"/>
              </a:spcBef>
              <a:spcAft>
                <a:spcPct val="0"/>
              </a:spcAft>
              <a:defRPr sz="1200">
                <a:solidFill>
                  <a:schemeClr val="tx1"/>
                </a:solidFill>
                <a:latin typeface="Arial" charset="0"/>
                <a:ea typeface="ＭＳ Ｐゴシック" pitchFamily="34" charset="-128"/>
              </a:defRPr>
            </a:lvl6pPr>
            <a:lvl7pPr marL="3028264" indent="-232943" eaLnBrk="0" fontAlgn="base" hangingPunct="0">
              <a:spcBef>
                <a:spcPct val="30000"/>
              </a:spcBef>
              <a:spcAft>
                <a:spcPct val="0"/>
              </a:spcAft>
              <a:defRPr sz="1200">
                <a:solidFill>
                  <a:schemeClr val="tx1"/>
                </a:solidFill>
                <a:latin typeface="Arial" charset="0"/>
                <a:ea typeface="ＭＳ Ｐゴシック" pitchFamily="34" charset="-128"/>
              </a:defRPr>
            </a:lvl7pPr>
            <a:lvl8pPr marL="3494151" indent="-232943" eaLnBrk="0" fontAlgn="base" hangingPunct="0">
              <a:spcBef>
                <a:spcPct val="30000"/>
              </a:spcBef>
              <a:spcAft>
                <a:spcPct val="0"/>
              </a:spcAft>
              <a:defRPr sz="1200">
                <a:solidFill>
                  <a:schemeClr val="tx1"/>
                </a:solidFill>
                <a:latin typeface="Arial" charset="0"/>
                <a:ea typeface="ＭＳ Ｐゴシック" pitchFamily="34" charset="-128"/>
              </a:defRPr>
            </a:lvl8pPr>
            <a:lvl9pPr marL="3960038" indent="-232943" eaLnBrk="0" fontAlgn="base" hangingPunct="0">
              <a:spcBef>
                <a:spcPct val="30000"/>
              </a:spcBef>
              <a:spcAft>
                <a:spcPct val="0"/>
              </a:spcAft>
              <a:defRPr sz="1200">
                <a:solidFill>
                  <a:schemeClr val="tx1"/>
                </a:solidFill>
                <a:latin typeface="Arial" charset="0"/>
                <a:ea typeface="ＭＳ Ｐゴシック" pitchFamily="34" charset="-128"/>
              </a:defRPr>
            </a:lvl9pPr>
          </a:lstStyle>
          <a:p>
            <a:pPr eaLnBrk="1" hangingPunct="1">
              <a:spcBef>
                <a:spcPct val="0"/>
              </a:spcBef>
            </a:pPr>
            <a:fld id="{56BE2DB4-C72D-4A1F-90B0-C01B7E653F99}" type="slidenum">
              <a:rPr lang="en-US" altLang="en-US" smtClean="0">
                <a:solidFill>
                  <a:srgbClr val="000000"/>
                </a:solidFill>
              </a:rPr>
              <a:pPr eaLnBrk="1" hangingPunct="1">
                <a:spcBef>
                  <a:spcPct val="0"/>
                </a:spcBef>
              </a:pPr>
              <a:t>27</a:t>
            </a:fld>
            <a:endParaRPr lang="en-US" altLang="en-US">
              <a:solidFill>
                <a:srgbClr val="000000"/>
              </a:solidFill>
            </a:endParaRPr>
          </a:p>
        </p:txBody>
      </p:sp>
    </p:spTree>
    <p:extLst>
      <p:ext uri="{BB962C8B-B14F-4D97-AF65-F5344CB8AC3E}">
        <p14:creationId xmlns:p14="http://schemas.microsoft.com/office/powerpoint/2010/main" val="17545115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1298575" y="731838"/>
            <a:ext cx="4879975" cy="3659187"/>
          </a:xfrm>
          <a:noFill/>
          <a:ln>
            <a:solidFill>
              <a:srgbClr val="000000"/>
            </a:solidFill>
            <a:miter lim="800000"/>
            <a:headEnd/>
            <a:tailEnd/>
          </a:ln>
        </p:spPr>
      </p:sp>
      <p:sp>
        <p:nvSpPr>
          <p:cNvPr id="32771" name="Notes Placeholder 2"/>
          <p:cNvSpPr>
            <a:spLocks noGrp="1"/>
          </p:cNvSpPr>
          <p:nvPr>
            <p:ph type="body" idx="1"/>
          </p:nvPr>
        </p:nvSpPr>
        <p:spPr bwMode="auto">
          <a:xfrm>
            <a:off x="701040" y="4415790"/>
            <a:ext cx="5608320" cy="4057650"/>
          </a:xfrm>
          <a:noFill/>
        </p:spPr>
        <p:txBody>
          <a:bodyPr wrap="square" numCol="1" anchor="t" anchorCtr="0" compatLnSpc="1">
            <a:prstTxWarp prst="textNoShape">
              <a:avLst/>
            </a:prstTxWarp>
            <a:normAutofit fontScale="77500" lnSpcReduction="20000"/>
          </a:bodyPr>
          <a:lstStyle/>
          <a:p>
            <a:pPr eaLnBrk="1" hangingPunct="1">
              <a:spcBef>
                <a:spcPct val="0"/>
              </a:spcBef>
            </a:pPr>
            <a:r>
              <a:rPr lang="en-US" sz="1600" dirty="0" smtClean="0">
                <a:ea typeface="ＭＳ Ｐゴシック" pitchFamily="-16" charset="-128"/>
              </a:rPr>
              <a:t>Here are some of the primary observed climate changes in Northeast Ohio…</a:t>
            </a:r>
          </a:p>
          <a:p>
            <a:pPr eaLnBrk="1" hangingPunct="1">
              <a:spcBef>
                <a:spcPct val="0"/>
              </a:spcBef>
            </a:pPr>
            <a:endParaRPr lang="en-US" sz="1600" dirty="0">
              <a:ea typeface="ＭＳ Ｐゴシック" pitchFamily="-16" charset="-128"/>
            </a:endParaRPr>
          </a:p>
          <a:p>
            <a:pPr eaLnBrk="1" hangingPunct="1">
              <a:spcBef>
                <a:spcPct val="0"/>
              </a:spcBef>
            </a:pPr>
            <a:r>
              <a:rPr lang="en-US" sz="1600" dirty="0" smtClean="0">
                <a:ea typeface="ＭＳ Ｐゴシック" pitchFamily="-16" charset="-128"/>
              </a:rPr>
              <a:t>Heat Waves – </a:t>
            </a:r>
            <a:r>
              <a:rPr lang="en-US" sz="1600" baseline="0" dirty="0" smtClean="0">
                <a:ea typeface="ＭＳ Ｐゴシック" pitchFamily="-16" charset="-128"/>
              </a:rPr>
              <a:t>utility bills and more than half of Cleveland homes have no A/C</a:t>
            </a:r>
          </a:p>
          <a:p>
            <a:pPr eaLnBrk="1" hangingPunct="1">
              <a:spcBef>
                <a:spcPct val="0"/>
              </a:spcBef>
            </a:pPr>
            <a:endParaRPr lang="en-US" sz="1600" baseline="0" dirty="0" smtClean="0">
              <a:ea typeface="ＭＳ Ｐゴシック" pitchFamily="-16" charset="-128"/>
            </a:endParaRPr>
          </a:p>
          <a:p>
            <a:pPr eaLnBrk="1" hangingPunct="1">
              <a:spcBef>
                <a:spcPct val="0"/>
              </a:spcBef>
            </a:pPr>
            <a:r>
              <a:rPr lang="en-US" sz="1600" dirty="0" smtClean="0">
                <a:ea typeface="ＭＳ Ｐゴシック" pitchFamily="-16" charset="-128"/>
              </a:rPr>
              <a:t>Water Quality: algae blooms, beach health, flooding in basements</a:t>
            </a:r>
          </a:p>
          <a:p>
            <a:pPr eaLnBrk="1" hangingPunct="1">
              <a:spcBef>
                <a:spcPct val="0"/>
              </a:spcBef>
            </a:pPr>
            <a:endParaRPr lang="en-US" sz="1600" dirty="0" smtClean="0">
              <a:ea typeface="ＭＳ Ｐゴシック" pitchFamily="-16" charset="-128"/>
            </a:endParaRPr>
          </a:p>
          <a:p>
            <a:pPr marL="0" marR="0" indent="0" defTabSz="914400" eaLnBrk="1" latinLnBrk="0" hangingPunct="1">
              <a:lnSpc>
                <a:spcPct val="100000"/>
              </a:lnSpc>
              <a:spcBef>
                <a:spcPct val="0"/>
              </a:spcBef>
              <a:buClrTx/>
              <a:buSzTx/>
              <a:buFontTx/>
              <a:buNone/>
              <a:tabLst/>
              <a:defRPr/>
            </a:pPr>
            <a:r>
              <a:rPr lang="en-US" sz="1600" dirty="0" smtClean="0">
                <a:ea typeface="ＭＳ Ｐゴシック" pitchFamily="-16" charset="-128"/>
                <a:sym typeface="Arial"/>
              </a:rPr>
              <a:t>infrastructure impacts</a:t>
            </a:r>
          </a:p>
          <a:p>
            <a:pPr marL="0" marR="0" indent="0" defTabSz="914400" eaLnBrk="1" latinLnBrk="0" hangingPunct="1">
              <a:lnSpc>
                <a:spcPct val="100000"/>
              </a:lnSpc>
              <a:spcBef>
                <a:spcPct val="0"/>
              </a:spcBef>
              <a:buClrTx/>
              <a:buSzTx/>
              <a:buFontTx/>
              <a:buNone/>
              <a:tabLst/>
              <a:defRPr/>
            </a:pPr>
            <a:endParaRPr lang="en-US" sz="1600" dirty="0">
              <a:ea typeface="ＭＳ Ｐゴシック" pitchFamily="-16" charset="-128"/>
              <a:sym typeface="Arial"/>
            </a:endParaRPr>
          </a:p>
          <a:p>
            <a:pPr marL="0" marR="0" indent="0" defTabSz="914400" eaLnBrk="1" latinLnBrk="0" hangingPunct="1">
              <a:lnSpc>
                <a:spcPct val="100000"/>
              </a:lnSpc>
              <a:spcBef>
                <a:spcPct val="0"/>
              </a:spcBef>
              <a:buClrTx/>
              <a:buSzTx/>
              <a:buFontTx/>
              <a:buNone/>
              <a:tabLst/>
              <a:defRPr/>
            </a:pPr>
            <a:r>
              <a:rPr lang="en-US" sz="1600" dirty="0" smtClean="0">
                <a:ea typeface="ＭＳ Ｐゴシック" pitchFamily="-16" charset="-128"/>
                <a:sym typeface="Arial"/>
              </a:rPr>
              <a:t>Recognizing that cities across the GLs face similar issues, myself and Matt Naud from City of Ann Arbor started the Great Lakes Climate Adaptation Network. One of 9 regional networks. Helpful network to work on these issues writ large.</a:t>
            </a:r>
          </a:p>
          <a:p>
            <a:pPr marL="0" marR="0" indent="0" defTabSz="914400" eaLnBrk="1" latinLnBrk="0" hangingPunct="1">
              <a:lnSpc>
                <a:spcPct val="100000"/>
              </a:lnSpc>
              <a:spcBef>
                <a:spcPct val="0"/>
              </a:spcBef>
              <a:buClrTx/>
              <a:buSzTx/>
              <a:buFontTx/>
              <a:buNone/>
              <a:tabLst/>
              <a:defRPr/>
            </a:pPr>
            <a:endParaRPr lang="en-US" sz="1600" dirty="0" smtClean="0">
              <a:ea typeface="ＭＳ Ｐゴシック" pitchFamily="-16" charset="-128"/>
              <a:sym typeface="Arial"/>
            </a:endParaRPr>
          </a:p>
          <a:p>
            <a:r>
              <a:rPr lang="en-US" sz="1600" dirty="0" smtClean="0"/>
              <a:t>Getting more granular, here’s a map that attempts to quantify vulnerability to climate by neighborhood. The darker blue, the more vulnerable. </a:t>
            </a:r>
          </a:p>
          <a:p>
            <a:endParaRPr lang="en-US" sz="1600" dirty="0" smtClean="0"/>
          </a:p>
          <a:p>
            <a:r>
              <a:rPr lang="en-US" sz="1600" dirty="0" smtClean="0"/>
              <a:t>Physical factors – Impervious surface, tree canopy, buildings constructed pre-1939, FEMA Flood Zone</a:t>
            </a:r>
          </a:p>
          <a:p>
            <a:r>
              <a:rPr lang="en-US" sz="1600" dirty="0" smtClean="0"/>
              <a:t>Social Factors – Education, elderly, race, poverty, rental property percentage, percent without vehicle</a:t>
            </a:r>
          </a:p>
          <a:p>
            <a:endParaRPr lang="en-US" sz="1600" dirty="0" smtClean="0"/>
          </a:p>
          <a:p>
            <a:r>
              <a:rPr lang="en-US" sz="1600" dirty="0" smtClean="0"/>
              <a:t>Four bolded outlines are the neighborhoods we are working in as part of the climate resilience and urban opportunity initiative, funded by the </a:t>
            </a:r>
            <a:r>
              <a:rPr lang="en-US" sz="1600" dirty="0" err="1" smtClean="0"/>
              <a:t>Kresge</a:t>
            </a:r>
            <a:r>
              <a:rPr lang="en-US" sz="1600" dirty="0" smtClean="0"/>
              <a:t> Foundation. Happy to talk more about that in the Q&amp;A.</a:t>
            </a:r>
          </a:p>
          <a:p>
            <a:endParaRPr lang="en-US" sz="16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600" dirty="0" smtClean="0">
                <a:solidFill>
                  <a:srgbClr val="382D24"/>
                </a:solidFill>
                <a:ea typeface="ＭＳ Ｐゴシック" pitchFamily="-16" charset="-128"/>
                <a:cs typeface="Arial" panose="020B0604020202020204" pitchFamily="34" charset="0"/>
              </a:rPr>
              <a:t>Temperatures are not equal in all neighborhoods. Areas with less tree cover or more pavement tend to be hotter.</a:t>
            </a:r>
            <a:endParaRPr lang="en-US" sz="1600" i="1" dirty="0" smtClean="0">
              <a:solidFill>
                <a:srgbClr val="382D24"/>
              </a:solidFill>
              <a:ea typeface="ＭＳ Ｐゴシック" pitchFamily="-16" charset="-128"/>
              <a:cs typeface="Arial" panose="020B0604020202020204" pitchFamily="34" charset="0"/>
            </a:endParaRPr>
          </a:p>
          <a:p>
            <a:endParaRPr lang="en-US" sz="1600" dirty="0" smtClean="0"/>
          </a:p>
          <a:p>
            <a:pPr marL="0" marR="0" indent="0" defTabSz="914400" eaLnBrk="1" latinLnBrk="0" hangingPunct="1">
              <a:lnSpc>
                <a:spcPct val="100000"/>
              </a:lnSpc>
              <a:spcBef>
                <a:spcPct val="0"/>
              </a:spcBef>
              <a:buClrTx/>
              <a:buSzTx/>
              <a:buFontTx/>
              <a:buNone/>
              <a:tabLst/>
              <a:defRPr/>
            </a:pPr>
            <a:endParaRPr lang="en-US" sz="1600" dirty="0" smtClean="0">
              <a:ea typeface="ＭＳ Ｐゴシック" pitchFamily="-16" charset="-128"/>
            </a:endParaRPr>
          </a:p>
        </p:txBody>
      </p:sp>
      <p:sp>
        <p:nvSpPr>
          <p:cNvPr id="32772" name="Slide Number Placeholder 3"/>
          <p:cNvSpPr>
            <a:spLocks noGrp="1"/>
          </p:cNvSpPr>
          <p:nvPr>
            <p:ph type="sldNum" sz="quarter" idx="5"/>
          </p:nvPr>
        </p:nvSpPr>
        <p:spPr bwMode="auto">
          <a:xfrm>
            <a:off x="4235667" y="9271465"/>
            <a:ext cx="3240363" cy="488061"/>
          </a:xfrm>
          <a:prstGeom prst="rect">
            <a:avLst/>
          </a:prstGeom>
          <a:ln>
            <a:miter lim="800000"/>
            <a:headEnd/>
            <a:tailEnd/>
          </a:ln>
        </p:spPr>
        <p:txBody>
          <a:bodyPr/>
          <a:lstStyle/>
          <a:p>
            <a:pPr>
              <a:defRPr/>
            </a:pPr>
            <a:fld id="{5518BAD7-CA7A-4D81-ACC0-77C9B4B9F83F}" type="slidenum">
              <a:rPr lang="en-US" smtClean="0">
                <a:solidFill>
                  <a:prstClr val="black"/>
                </a:solidFill>
                <a:latin typeface="Calibri" pitchFamily="34" charset="0"/>
                <a:ea typeface="ＭＳ Ｐゴシック" pitchFamily="-16" charset="-128"/>
              </a:rPr>
              <a:pPr>
                <a:defRPr/>
              </a:pPr>
              <a:t>28</a:t>
            </a:fld>
            <a:endParaRPr lang="en-US" smtClean="0">
              <a:solidFill>
                <a:prstClr val="black"/>
              </a:solidFill>
              <a:latin typeface="Calibri" pitchFamily="34" charset="0"/>
              <a:ea typeface="ＭＳ Ｐゴシック" pitchFamily="-16" charset="-128"/>
            </a:endParaRPr>
          </a:p>
        </p:txBody>
      </p:sp>
    </p:spTree>
    <p:extLst>
      <p:ext uri="{BB962C8B-B14F-4D97-AF65-F5344CB8AC3E}">
        <p14:creationId xmlns:p14="http://schemas.microsoft.com/office/powerpoint/2010/main" val="8743929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lvl="0">
              <a:spcBef>
                <a:spcPts val="600"/>
              </a:spcBef>
              <a:spcAft>
                <a:spcPts val="0"/>
              </a:spcAft>
            </a:pPr>
            <a:r>
              <a:rPr lang="en-US" altLang="en-US" sz="1600" kern="0" dirty="0" smtClean="0">
                <a:latin typeface="Calibri" pitchFamily="34" charset="0"/>
                <a:ea typeface="ＭＳ Ｐゴシック" pitchFamily="34" charset="-128"/>
              </a:rPr>
              <a:t>Trees – Google Earth image of CLE – essentially see the outline of the city. Lost almost half of our trees in last half-century.</a:t>
            </a:r>
          </a:p>
          <a:p>
            <a:pPr>
              <a:spcBef>
                <a:spcPts val="600"/>
              </a:spcBef>
              <a:spcAft>
                <a:spcPts val="0"/>
              </a:spcAft>
            </a:pPr>
            <a:endParaRPr lang="en-US" sz="1600" dirty="0" smtClean="0"/>
          </a:p>
          <a:p>
            <a:pPr algn="l">
              <a:spcBef>
                <a:spcPts val="600"/>
              </a:spcBef>
              <a:spcAft>
                <a:spcPts val="0"/>
              </a:spcAft>
            </a:pPr>
            <a:r>
              <a:rPr lang="en-US" sz="1600" b="1" dirty="0" smtClean="0">
                <a:cs typeface="Calibri"/>
              </a:rPr>
              <a:t>GOAL 1: </a:t>
            </a:r>
            <a:r>
              <a:rPr lang="en-US" sz="1600" dirty="0" smtClean="0">
                <a:cs typeface="Calibri"/>
              </a:rPr>
              <a:t>Recognize Trees as Critical Community Infrastructure, like roads, bridges, etc. (appreciate)</a:t>
            </a:r>
          </a:p>
          <a:p>
            <a:pPr algn="l">
              <a:spcBef>
                <a:spcPts val="600"/>
              </a:spcBef>
              <a:spcAft>
                <a:spcPts val="0"/>
              </a:spcAft>
            </a:pPr>
            <a:r>
              <a:rPr lang="en-US" sz="1600" b="1" dirty="0" smtClean="0">
                <a:cs typeface="Calibri"/>
              </a:rPr>
              <a:t>GOAL 2:</a:t>
            </a:r>
            <a:r>
              <a:rPr lang="en-US" sz="1600" dirty="0" smtClean="0">
                <a:cs typeface="Calibri"/>
              </a:rPr>
              <a:t> Reverse the Trend of Canopy Loss (by planting with a purpose)</a:t>
            </a:r>
          </a:p>
          <a:p>
            <a:pPr algn="l">
              <a:spcBef>
                <a:spcPts val="600"/>
              </a:spcBef>
              <a:spcAft>
                <a:spcPts val="0"/>
              </a:spcAft>
            </a:pPr>
            <a:r>
              <a:rPr lang="en-US" sz="1600" b="1" dirty="0" smtClean="0">
                <a:cs typeface="Calibri"/>
              </a:rPr>
              <a:t>GOAL 3:</a:t>
            </a:r>
            <a:r>
              <a:rPr lang="en-US" sz="1600" dirty="0" smtClean="0">
                <a:cs typeface="Calibri"/>
              </a:rPr>
              <a:t> Assume Full Stewardship for the Tree Infrastructure</a:t>
            </a:r>
            <a:endParaRPr lang="en-US" sz="1600" b="1" dirty="0" smtClean="0">
              <a:cs typeface="Calibri"/>
            </a:endParaRPr>
          </a:p>
          <a:p>
            <a:pPr>
              <a:spcBef>
                <a:spcPts val="600"/>
              </a:spcBef>
              <a:spcAft>
                <a:spcPts val="0"/>
              </a:spcAft>
            </a:pPr>
            <a:endParaRPr lang="en-US" sz="1600" dirty="0" smtClean="0"/>
          </a:p>
          <a:p>
            <a:pPr>
              <a:spcBef>
                <a:spcPts val="600"/>
              </a:spcBef>
              <a:spcAft>
                <a:spcPts val="0"/>
              </a:spcAft>
            </a:pPr>
            <a:r>
              <a:rPr lang="en-US" sz="1600" dirty="0" smtClean="0"/>
              <a:t>Partner with 4 non-profits</a:t>
            </a:r>
            <a:endParaRPr lang="en-US" sz="1600" dirty="0"/>
          </a:p>
        </p:txBody>
      </p:sp>
      <p:sp>
        <p:nvSpPr>
          <p:cNvPr id="4" name="Slide Number Placeholder 3"/>
          <p:cNvSpPr>
            <a:spLocks noGrp="1"/>
          </p:cNvSpPr>
          <p:nvPr>
            <p:ph type="sldNum" sz="quarter" idx="10"/>
          </p:nvPr>
        </p:nvSpPr>
        <p:spPr/>
        <p:txBody>
          <a:bodyPr/>
          <a:lstStyle/>
          <a:p>
            <a:pPr>
              <a:defRPr/>
            </a:pPr>
            <a:fld id="{41D27261-B211-487E-B325-CE25DB00FB7A}" type="slidenum">
              <a:rPr lang="en-US" smtClean="0">
                <a:solidFill>
                  <a:prstClr val="black"/>
                </a:solidFill>
              </a:rPr>
              <a:pPr>
                <a:defRPr/>
              </a:pPr>
              <a:t>29</a:t>
            </a:fld>
            <a:endParaRPr lang="en-US" dirty="0">
              <a:solidFill>
                <a:prstClr val="black"/>
              </a:solidFill>
            </a:endParaRPr>
          </a:p>
        </p:txBody>
      </p:sp>
    </p:spTree>
    <p:extLst>
      <p:ext uri="{BB962C8B-B14F-4D97-AF65-F5344CB8AC3E}">
        <p14:creationId xmlns:p14="http://schemas.microsoft.com/office/powerpoint/2010/main" val="2473694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900" dirty="0"/>
              <a:t>Please raise your hand if you have lived </a:t>
            </a:r>
            <a:r>
              <a:rPr lang="en-US" sz="1900" dirty="0" smtClean="0"/>
              <a:t>your town longer </a:t>
            </a:r>
            <a:r>
              <a:rPr lang="en-US" sz="1900" dirty="0"/>
              <a:t>than 1 year. Longer than 5? 10? 20? 30? 40? </a:t>
            </a:r>
          </a:p>
          <a:p>
            <a:endParaRPr lang="en-US" sz="1900" dirty="0"/>
          </a:p>
          <a:p>
            <a:r>
              <a:rPr lang="en-US" sz="1900" dirty="0"/>
              <a:t>What is your name ma’am? </a:t>
            </a:r>
          </a:p>
          <a:p>
            <a:endParaRPr lang="en-US" sz="1900" dirty="0"/>
          </a:p>
          <a:p>
            <a:r>
              <a:rPr lang="en-US" sz="1900" dirty="0"/>
              <a:t>Name – How long have you lived </a:t>
            </a:r>
            <a:r>
              <a:rPr lang="en-US" sz="1900" dirty="0" smtClean="0"/>
              <a:t>there</a:t>
            </a:r>
            <a:r>
              <a:rPr lang="en-US" sz="1900" dirty="0"/>
              <a:t>? Have you noticed any changes in the weather patterns and timing over that time? </a:t>
            </a:r>
          </a:p>
          <a:p>
            <a:endParaRPr lang="en-US" sz="1900" dirty="0"/>
          </a:p>
          <a:p>
            <a:r>
              <a:rPr lang="en-US" sz="1900" dirty="0"/>
              <a:t>Are there any activities you do that have changed because of that? </a:t>
            </a:r>
          </a:p>
          <a:p>
            <a:endParaRPr lang="en-US" sz="1900" dirty="0"/>
          </a:p>
          <a:p>
            <a:r>
              <a:rPr lang="en-US" sz="1900" dirty="0"/>
              <a:t>And you sir? </a:t>
            </a:r>
          </a:p>
          <a:p>
            <a:endParaRPr lang="en-US" dirty="0"/>
          </a:p>
          <a:p>
            <a:endParaRPr lang="en-US" dirty="0"/>
          </a:p>
        </p:txBody>
      </p:sp>
      <p:sp>
        <p:nvSpPr>
          <p:cNvPr id="4" name="Slide Number Placeholder 3"/>
          <p:cNvSpPr>
            <a:spLocks noGrp="1"/>
          </p:cNvSpPr>
          <p:nvPr>
            <p:ph type="sldNum" sz="quarter" idx="10"/>
          </p:nvPr>
        </p:nvSpPr>
        <p:spPr/>
        <p:txBody>
          <a:bodyPr/>
          <a:lstStyle/>
          <a:p>
            <a:fld id="{3A6EBCA1-D880-4075-BED2-1246EB6DA354}" type="slidenum">
              <a:rPr lang="en-US" smtClean="0"/>
              <a:pPr/>
              <a:t>3</a:t>
            </a:fld>
            <a:endParaRPr lang="en-US"/>
          </a:p>
        </p:txBody>
      </p:sp>
    </p:spTree>
    <p:extLst>
      <p:ext uri="{BB962C8B-B14F-4D97-AF65-F5344CB8AC3E}">
        <p14:creationId xmlns:p14="http://schemas.microsoft.com/office/powerpoint/2010/main" val="19190120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600" dirty="0" smtClean="0"/>
              <a:t>Canopy is not equally distributed across city neighborhoods ranging from a low of 4% to a high of 39%</a:t>
            </a:r>
            <a:endParaRPr lang="en-US" sz="1600" dirty="0"/>
          </a:p>
        </p:txBody>
      </p:sp>
      <p:sp>
        <p:nvSpPr>
          <p:cNvPr id="4" name="Slide Number Placeholder 3"/>
          <p:cNvSpPr>
            <a:spLocks noGrp="1"/>
          </p:cNvSpPr>
          <p:nvPr>
            <p:ph type="sldNum" sz="quarter" idx="10"/>
          </p:nvPr>
        </p:nvSpPr>
        <p:spPr/>
        <p:txBody>
          <a:bodyPr/>
          <a:lstStyle/>
          <a:p>
            <a:pPr>
              <a:defRPr/>
            </a:pPr>
            <a:fld id="{4CC2CEEF-61C5-496F-9923-BBD65B51A666}" type="slidenum">
              <a:rPr lang="en-US" smtClean="0">
                <a:solidFill>
                  <a:prstClr val="black"/>
                </a:solidFill>
              </a:rPr>
              <a:pPr>
                <a:defRPr/>
              </a:pPr>
              <a:t>30</a:t>
            </a:fld>
            <a:endParaRPr lang="en-US" dirty="0">
              <a:solidFill>
                <a:prstClr val="black"/>
              </a:solidFill>
            </a:endParaRPr>
          </a:p>
        </p:txBody>
      </p:sp>
    </p:spTree>
    <p:extLst>
      <p:ext uri="{BB962C8B-B14F-4D97-AF65-F5344CB8AC3E}">
        <p14:creationId xmlns:p14="http://schemas.microsoft.com/office/powerpoint/2010/main" val="3443701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a:ln/>
        </p:spPr>
      </p:sp>
      <p:sp>
        <p:nvSpPr>
          <p:cNvPr id="243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spcBef>
                <a:spcPct val="0"/>
              </a:spcBef>
            </a:pPr>
            <a:r>
              <a:rPr lang="en-US" altLang="en-US" sz="1600" b="1" dirty="0" smtClean="0">
                <a:latin typeface="Arial" pitchFamily="34" charset="0"/>
                <a:ea typeface="ＭＳ Ｐゴシック" pitchFamily="34" charset="-128"/>
              </a:rPr>
              <a:t>Reporting:</a:t>
            </a:r>
          </a:p>
          <a:p>
            <a:pPr marL="171450" indent="-171450" eaLnBrk="1" hangingPunct="1">
              <a:spcBef>
                <a:spcPct val="0"/>
              </a:spcBef>
              <a:buFont typeface="Arial" panose="020B0604020202020204" pitchFamily="34" charset="0"/>
              <a:buChar char="•"/>
            </a:pPr>
            <a:r>
              <a:rPr lang="en-US" altLang="en-US" sz="1600" dirty="0" smtClean="0">
                <a:latin typeface="Arial" pitchFamily="34" charset="0"/>
                <a:ea typeface="ＭＳ Ｐゴシック" pitchFamily="34" charset="-128"/>
              </a:rPr>
              <a:t>CDP Cities</a:t>
            </a:r>
          </a:p>
          <a:p>
            <a:pPr marL="171450" indent="-171450" eaLnBrk="1" hangingPunct="1">
              <a:spcBef>
                <a:spcPct val="0"/>
              </a:spcBef>
              <a:buFont typeface="Arial" panose="020B0604020202020204" pitchFamily="34" charset="0"/>
              <a:buChar char="•"/>
            </a:pPr>
            <a:r>
              <a:rPr lang="en-US" altLang="en-US" sz="1600" dirty="0" smtClean="0">
                <a:latin typeface="Arial" pitchFamily="34" charset="0"/>
                <a:ea typeface="ＭＳ Ｐゴシック" pitchFamily="34" charset="-128"/>
              </a:rPr>
              <a:t>Compact</a:t>
            </a:r>
            <a:r>
              <a:rPr lang="en-US" altLang="en-US" sz="1600" baseline="0" dirty="0" smtClean="0">
                <a:latin typeface="Arial" pitchFamily="34" charset="0"/>
                <a:ea typeface="ＭＳ Ｐゴシック" pitchFamily="34" charset="-128"/>
              </a:rPr>
              <a:t> of Mayors</a:t>
            </a:r>
          </a:p>
          <a:p>
            <a:pPr marL="171450" indent="-171450" eaLnBrk="1" hangingPunct="1">
              <a:spcBef>
                <a:spcPct val="0"/>
              </a:spcBef>
              <a:buFont typeface="Arial" panose="020B0604020202020204" pitchFamily="34" charset="0"/>
              <a:buChar char="•"/>
            </a:pPr>
            <a:r>
              <a:rPr lang="en-US" altLang="en-US" sz="1600" baseline="0" dirty="0" smtClean="0">
                <a:latin typeface="Arial" pitchFamily="34" charset="0"/>
                <a:ea typeface="ＭＳ Ｐゴシック" pitchFamily="34" charset="-128"/>
              </a:rPr>
              <a:t>STAR Communities</a:t>
            </a:r>
          </a:p>
          <a:p>
            <a:pPr marL="171450" indent="-171450" eaLnBrk="1" hangingPunct="1">
              <a:spcBef>
                <a:spcPct val="0"/>
              </a:spcBef>
              <a:buFont typeface="Arial" panose="020B0604020202020204" pitchFamily="34" charset="0"/>
              <a:buChar char="•"/>
            </a:pPr>
            <a:r>
              <a:rPr lang="en-US" altLang="en-US" sz="1600" baseline="0" dirty="0" smtClean="0">
                <a:latin typeface="Arial" pitchFamily="34" charset="0"/>
                <a:ea typeface="ＭＳ Ｐゴシック" pitchFamily="34" charset="-128"/>
              </a:rPr>
              <a:t>ACEEE Energy rating</a:t>
            </a:r>
            <a:endParaRPr lang="en-US" altLang="en-US" sz="1600" dirty="0" smtClean="0">
              <a:latin typeface="Arial" pitchFamily="34" charset="0"/>
              <a:ea typeface="ＭＳ Ｐゴシック" pitchFamily="34" charset="-128"/>
            </a:endParaRPr>
          </a:p>
        </p:txBody>
      </p:sp>
      <p:sp>
        <p:nvSpPr>
          <p:cNvPr id="243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C5DE114D-E2C7-436C-A5A7-8BAA9A14C8EE}" type="slidenum">
              <a:rPr lang="en-US" altLang="en-US" smtClean="0">
                <a:solidFill>
                  <a:srgbClr val="000000"/>
                </a:solidFill>
              </a:rPr>
              <a:pPr eaLnBrk="1" hangingPunct="1"/>
              <a:t>31</a:t>
            </a:fld>
            <a:endParaRPr lang="en-US" altLang="en-US" smtClean="0">
              <a:solidFill>
                <a:srgbClr val="000000"/>
              </a:solidFill>
            </a:endParaRPr>
          </a:p>
        </p:txBody>
      </p:sp>
    </p:spTree>
    <p:extLst>
      <p:ext uri="{BB962C8B-B14F-4D97-AF65-F5344CB8AC3E}">
        <p14:creationId xmlns:p14="http://schemas.microsoft.com/office/powerpoint/2010/main" val="30908439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smtClean="0"/>
          </a:p>
          <a:p>
            <a:endParaRPr lang="en-US" dirty="0"/>
          </a:p>
        </p:txBody>
      </p:sp>
      <p:sp>
        <p:nvSpPr>
          <p:cNvPr id="4" name="Slide Number Placeholder 3"/>
          <p:cNvSpPr>
            <a:spLocks noGrp="1"/>
          </p:cNvSpPr>
          <p:nvPr>
            <p:ph type="sldNum" sz="quarter" idx="10"/>
          </p:nvPr>
        </p:nvSpPr>
        <p:spPr/>
        <p:txBody>
          <a:bodyPr/>
          <a:lstStyle/>
          <a:p>
            <a:fld id="{6C121DDF-4F19-461D-A113-2CF041B361B1}" type="slidenum">
              <a:rPr lang="en-US" smtClean="0"/>
              <a:pPr/>
              <a:t>32</a:t>
            </a:fld>
            <a:endParaRPr lang="en-US"/>
          </a:p>
        </p:txBody>
      </p:sp>
    </p:spTree>
    <p:extLst>
      <p:ext uri="{BB962C8B-B14F-4D97-AF65-F5344CB8AC3E}">
        <p14:creationId xmlns:p14="http://schemas.microsoft.com/office/powerpoint/2010/main" val="24153558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21822"/>
            <a:ext cx="5618480" cy="4420207"/>
          </a:xfrm>
        </p:spPr>
        <p:txBody>
          <a:bodyPr>
            <a:noAutofit/>
          </a:bodyPr>
          <a:lstStyle/>
          <a:p>
            <a:endParaRPr lang="en-US" sz="1600" dirty="0"/>
          </a:p>
        </p:txBody>
      </p:sp>
      <p:sp>
        <p:nvSpPr>
          <p:cNvPr id="4" name="Slide Number Placeholder 3"/>
          <p:cNvSpPr>
            <a:spLocks noGrp="1"/>
          </p:cNvSpPr>
          <p:nvPr>
            <p:ph type="sldNum" sz="quarter" idx="10"/>
          </p:nvPr>
        </p:nvSpPr>
        <p:spPr/>
        <p:txBody>
          <a:bodyPr/>
          <a:lstStyle/>
          <a:p>
            <a:fld id="{3A6EBCA1-D880-4075-BED2-1246EB6DA354}" type="slidenum">
              <a:rPr lang="en-US" smtClean="0"/>
              <a:pPr/>
              <a:t>33</a:t>
            </a:fld>
            <a:endParaRPr lang="en-US"/>
          </a:p>
        </p:txBody>
      </p:sp>
    </p:spTree>
    <p:extLst>
      <p:ext uri="{BB962C8B-B14F-4D97-AF65-F5344CB8AC3E}">
        <p14:creationId xmlns:p14="http://schemas.microsoft.com/office/powerpoint/2010/main" val="7412142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900" dirty="0"/>
              <a:t>Who here has started or considered starting work to build climate resilience in your community? </a:t>
            </a:r>
          </a:p>
          <a:p>
            <a:endParaRPr lang="en-US" sz="1900" dirty="0"/>
          </a:p>
          <a:p>
            <a:r>
              <a:rPr lang="en-US" sz="1900" dirty="0"/>
              <a:t>What are the obstacles you’ve faced? </a:t>
            </a:r>
          </a:p>
          <a:p>
            <a:endParaRPr lang="en-US" sz="1900" dirty="0"/>
          </a:p>
          <a:p>
            <a:r>
              <a:rPr lang="en-US" sz="1900" dirty="0"/>
              <a:t>As we have worked with a variety of communities, we have noticed that the communities that are actively building climate resilience tend to be either very progressive and either large or wealthy. Other communities recognize the need to get started, but they lack the funding to hire a consultant or the technical staff to do it themselves. This is especially true of  small to mid-sized communities, as well as those where there is not strong political demand to address climate change. We know that communities, particularly in the Midwest and southeast, have to start the climate change conversation talking about resilience, so we have developed a program of affordable resilience services designed to help small to mid-sized communities across the nation get started building climate resilience. We will share more about this program later in the session. </a:t>
            </a:r>
          </a:p>
          <a:p>
            <a:endParaRPr lang="en-US" dirty="0"/>
          </a:p>
        </p:txBody>
      </p:sp>
      <p:sp>
        <p:nvSpPr>
          <p:cNvPr id="4" name="Slide Number Placeholder 3"/>
          <p:cNvSpPr>
            <a:spLocks noGrp="1"/>
          </p:cNvSpPr>
          <p:nvPr>
            <p:ph type="sldNum" sz="quarter" idx="10"/>
          </p:nvPr>
        </p:nvSpPr>
        <p:spPr/>
        <p:txBody>
          <a:bodyPr/>
          <a:lstStyle/>
          <a:p>
            <a:fld id="{3A6EBCA1-D880-4075-BED2-1246EB6DA354}" type="slidenum">
              <a:rPr lang="en-US" smtClean="0"/>
              <a:pPr/>
              <a:t>34</a:t>
            </a:fld>
            <a:endParaRPr lang="en-US"/>
          </a:p>
        </p:txBody>
      </p:sp>
    </p:spTree>
    <p:extLst>
      <p:ext uri="{BB962C8B-B14F-4D97-AF65-F5344CB8AC3E}">
        <p14:creationId xmlns:p14="http://schemas.microsoft.com/office/powerpoint/2010/main" val="30152768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Our ClimateWise</a:t>
            </a:r>
            <a:r>
              <a:rPr lang="en-US" dirty="0" smtClean="0">
                <a:latin typeface="Calibri" panose="020F0502020204030204" pitchFamily="34" charset="0"/>
                <a:cs typeface="Calibri" panose="020F0502020204030204" pitchFamily="34" charset="0"/>
              </a:rPr>
              <a:t>®</a:t>
            </a:r>
            <a:r>
              <a:rPr lang="en-US" dirty="0" smtClean="0"/>
              <a:t> Team announces a new program based on our Whole Community Resilience framework developed by our ClimateWise team. </a:t>
            </a:r>
          </a:p>
          <a:p>
            <a:endParaRPr lang="en-US" dirty="0"/>
          </a:p>
        </p:txBody>
      </p:sp>
      <p:sp>
        <p:nvSpPr>
          <p:cNvPr id="4" name="Slide Number Placeholder 3"/>
          <p:cNvSpPr>
            <a:spLocks noGrp="1"/>
          </p:cNvSpPr>
          <p:nvPr>
            <p:ph type="sldNum" sz="quarter" idx="10"/>
          </p:nvPr>
        </p:nvSpPr>
        <p:spPr/>
        <p:txBody>
          <a:bodyPr/>
          <a:lstStyle/>
          <a:p>
            <a:fld id="{3A6EBCA1-D880-4075-BED2-1246EB6DA354}" type="slidenum">
              <a:rPr lang="en-US" smtClean="0"/>
              <a:pPr/>
              <a:t>35</a:t>
            </a:fld>
            <a:endParaRPr lang="en-US"/>
          </a:p>
        </p:txBody>
      </p:sp>
    </p:spTree>
    <p:extLst>
      <p:ext uri="{BB962C8B-B14F-4D97-AF65-F5344CB8AC3E}">
        <p14:creationId xmlns:p14="http://schemas.microsoft.com/office/powerpoint/2010/main" val="3243591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21822"/>
            <a:ext cx="5618480" cy="4420207"/>
          </a:xfrm>
        </p:spPr>
        <p:txBody>
          <a:bodyPr>
            <a:noAutofit/>
          </a:bodyPr>
          <a:lstStyle/>
          <a:p>
            <a:r>
              <a:rPr lang="en-US" sz="1600" dirty="0"/>
              <a:t>When we talk about climate, we have to talk about time because climate is the average weather over time. So, if I ask you what’s the weather, what will you tell me? </a:t>
            </a:r>
          </a:p>
          <a:p>
            <a:endParaRPr lang="en-US" sz="1600" dirty="0"/>
          </a:p>
          <a:p>
            <a:r>
              <a:rPr lang="en-US" sz="1600" dirty="0"/>
              <a:t>Exactly! You will tell me what is happening right now and you’ll include things like how warm it is outside, whether it is raining or sunny, whether there is any wind and if so how strong it is. </a:t>
            </a:r>
          </a:p>
          <a:p>
            <a:endParaRPr lang="en-US" sz="1600" dirty="0"/>
          </a:p>
          <a:p>
            <a:r>
              <a:rPr lang="en-US" sz="1600" dirty="0"/>
              <a:t>Now, if you move to Tucson and I ask you what the weather is LIKE in Tucson, you might say hot and dry. It could be raining right now in Tucson, but the climate (the average weather over time) is still hot and dry. </a:t>
            </a:r>
            <a:r>
              <a:rPr lang="en-US" sz="1600" dirty="0" smtClean="0"/>
              <a:t>As the saying goes, if </a:t>
            </a:r>
            <a:r>
              <a:rPr lang="en-US" sz="1600" dirty="0"/>
              <a:t>you don’t like the weather, wait five minutes. If you don’t like the climate, move. </a:t>
            </a:r>
          </a:p>
          <a:p>
            <a:endParaRPr lang="en-US" sz="1600" dirty="0"/>
          </a:p>
          <a:p>
            <a:r>
              <a:rPr lang="en-US" sz="1600" dirty="0"/>
              <a:t>So, when we talk about climate change, we are talking about shifting weather patterns over time caused by some of the things we are doing collectively around the globe. But we experience it in our day to day weather. </a:t>
            </a:r>
          </a:p>
        </p:txBody>
      </p:sp>
      <p:sp>
        <p:nvSpPr>
          <p:cNvPr id="4" name="Slide Number Placeholder 3"/>
          <p:cNvSpPr>
            <a:spLocks noGrp="1"/>
          </p:cNvSpPr>
          <p:nvPr>
            <p:ph type="sldNum" sz="quarter" idx="10"/>
          </p:nvPr>
        </p:nvSpPr>
        <p:spPr/>
        <p:txBody>
          <a:bodyPr/>
          <a:lstStyle/>
          <a:p>
            <a:fld id="{3A6EBCA1-D880-4075-BED2-1246EB6DA354}" type="slidenum">
              <a:rPr lang="en-US" smtClean="0"/>
              <a:pPr/>
              <a:t>4</a:t>
            </a:fld>
            <a:endParaRPr lang="en-US"/>
          </a:p>
        </p:txBody>
      </p:sp>
    </p:spTree>
    <p:extLst>
      <p:ext uri="{BB962C8B-B14F-4D97-AF65-F5344CB8AC3E}">
        <p14:creationId xmlns:p14="http://schemas.microsoft.com/office/powerpoint/2010/main" val="1526282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21822"/>
            <a:ext cx="5618480" cy="4420207"/>
          </a:xfrm>
        </p:spPr>
        <p:txBody>
          <a:bodyPr>
            <a:noAutofit/>
          </a:bodyPr>
          <a:lstStyle/>
          <a:p>
            <a:r>
              <a:rPr lang="en-US" sz="2200" dirty="0"/>
              <a:t>Take a guess! The correct answer is 2001.</a:t>
            </a:r>
          </a:p>
          <a:p>
            <a:endParaRPr lang="en-US" sz="2200" dirty="0"/>
          </a:p>
          <a:p>
            <a:r>
              <a:rPr lang="en-US" sz="2200" dirty="0"/>
              <a:t>Some people say that these measurements are the reason why scientists think the earth’s atmosphere is warming, but that’s not the reason. These data are simply confirming what was already suspected. Scientists think global warming is a problem because they know how greenhouse gases already operate in the atmosphere, and they have known that since the mid 1800s. They also know that how we live in the modern world is adding larger amounts of those gases to our atmosphere. </a:t>
            </a:r>
          </a:p>
        </p:txBody>
      </p:sp>
      <p:sp>
        <p:nvSpPr>
          <p:cNvPr id="4" name="Slide Number Placeholder 3"/>
          <p:cNvSpPr>
            <a:spLocks noGrp="1"/>
          </p:cNvSpPr>
          <p:nvPr>
            <p:ph type="sldNum" sz="quarter" idx="10"/>
          </p:nvPr>
        </p:nvSpPr>
        <p:spPr/>
        <p:txBody>
          <a:bodyPr/>
          <a:lstStyle/>
          <a:p>
            <a:fld id="{3A6EBCA1-D880-4075-BED2-1246EB6DA354}" type="slidenum">
              <a:rPr lang="en-US" smtClean="0"/>
              <a:pPr/>
              <a:t>5</a:t>
            </a:fld>
            <a:endParaRPr lang="en-US"/>
          </a:p>
        </p:txBody>
      </p:sp>
    </p:spTree>
    <p:extLst>
      <p:ext uri="{BB962C8B-B14F-4D97-AF65-F5344CB8AC3E}">
        <p14:creationId xmlns:p14="http://schemas.microsoft.com/office/powerpoint/2010/main" val="2833231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Please raise your hand if you’ve heard the term greenhouse gas. Keep it up if you think you could explain what a greenhouse gas is. Don’t worry, I won’t ask you to. Good. Many of you have come across this term. </a:t>
            </a:r>
          </a:p>
          <a:p>
            <a:endParaRPr lang="en-US" sz="1400" dirty="0"/>
          </a:p>
          <a:p>
            <a:r>
              <a:rPr lang="en-US" sz="1400" dirty="0"/>
              <a:t>When scientists speak of greenhouse gases in the atmosphere, they are generally referring to carbon dioxide and methane. They both occur naturally and are part of the carbon cycle. </a:t>
            </a:r>
          </a:p>
          <a:p>
            <a:endParaRPr lang="en-US" sz="1400" dirty="0"/>
          </a:p>
          <a:p>
            <a:r>
              <a:rPr lang="en-US" sz="1400" dirty="0"/>
              <a:t>They are called greenhouse gases because they trap heat much the same way that glass in a </a:t>
            </a:r>
            <a:r>
              <a:rPr lang="en-US" sz="1400" dirty="0" smtClean="0"/>
              <a:t>greenhouse </a:t>
            </a:r>
            <a:r>
              <a:rPr lang="en-US" sz="1400" dirty="0" smtClean="0"/>
              <a:t>or a hot car in the summer</a:t>
            </a:r>
            <a:r>
              <a:rPr lang="en-US" sz="1400" dirty="0" smtClean="0"/>
              <a:t> </a:t>
            </a:r>
            <a:r>
              <a:rPr lang="en-US" sz="1400" dirty="0"/>
              <a:t>does, by letting the sun’s rays in, but not letting them bounce back through the glass. </a:t>
            </a:r>
          </a:p>
          <a:p>
            <a:endParaRPr lang="en-US" sz="1400" dirty="0"/>
          </a:p>
          <a:p>
            <a:r>
              <a:rPr lang="en-US" sz="1400" dirty="0"/>
              <a:t>We love greenhouse gases. They are what keep the temperature on Earth in a range that we, and everything else that is alive, can survive. But, like that really great dessert, too much of a good thing can become a problem. </a:t>
            </a:r>
          </a:p>
          <a:p>
            <a:endParaRPr lang="en-US" sz="1400" dirty="0"/>
          </a:p>
          <a:p>
            <a:r>
              <a:rPr lang="en-US" sz="1400" dirty="0"/>
              <a:t>With the atmosphere as large as it is, it would seem that we would need a lot of these greenhouse gases to affect our temperature here at the surface, wouldn’t it? </a:t>
            </a:r>
          </a:p>
          <a:p>
            <a:endParaRPr lang="en-US" dirty="0"/>
          </a:p>
        </p:txBody>
      </p:sp>
      <p:sp>
        <p:nvSpPr>
          <p:cNvPr id="4" name="Slide Number Placeholder 3"/>
          <p:cNvSpPr>
            <a:spLocks noGrp="1"/>
          </p:cNvSpPr>
          <p:nvPr>
            <p:ph type="sldNum" sz="quarter" idx="10"/>
          </p:nvPr>
        </p:nvSpPr>
        <p:spPr/>
        <p:txBody>
          <a:bodyPr/>
          <a:lstStyle/>
          <a:p>
            <a:fld id="{3A6EBCA1-D880-4075-BED2-1246EB6DA354}" type="slidenum">
              <a:rPr lang="en-US" smtClean="0"/>
              <a:pPr/>
              <a:t>6</a:t>
            </a:fld>
            <a:endParaRPr lang="en-US"/>
          </a:p>
        </p:txBody>
      </p:sp>
    </p:spTree>
    <p:extLst>
      <p:ext uri="{BB962C8B-B14F-4D97-AF65-F5344CB8AC3E}">
        <p14:creationId xmlns:p14="http://schemas.microsoft.com/office/powerpoint/2010/main" val="112786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21822"/>
            <a:ext cx="5618480" cy="4420207"/>
          </a:xfrm>
        </p:spPr>
        <p:txBody>
          <a:bodyPr>
            <a:noAutofit/>
          </a:bodyPr>
          <a:lstStyle/>
          <a:p>
            <a:r>
              <a:rPr lang="en-US" sz="2500" dirty="0"/>
              <a:t>Carbon dioxide is measured in parts per million, which means that out of every million molecules in the atmosphere, some number of them are carbon dioxide molecules. Who can tell me what the average has been for the 2,000 years before the industrial revolution? Yes, 280! In fact, in the 800,000 years before the industrial revolution, the concentration of carbon dioxide in the atmosphere didn’t get higher than 300 parts per million. </a:t>
            </a:r>
          </a:p>
          <a:p>
            <a:endParaRPr lang="en-US" sz="2500" dirty="0"/>
          </a:p>
        </p:txBody>
      </p:sp>
      <p:sp>
        <p:nvSpPr>
          <p:cNvPr id="4" name="Slide Number Placeholder 3"/>
          <p:cNvSpPr>
            <a:spLocks noGrp="1"/>
          </p:cNvSpPr>
          <p:nvPr>
            <p:ph type="sldNum" sz="quarter" idx="10"/>
          </p:nvPr>
        </p:nvSpPr>
        <p:spPr/>
        <p:txBody>
          <a:bodyPr/>
          <a:lstStyle/>
          <a:p>
            <a:fld id="{3A6EBCA1-D880-4075-BED2-1246EB6DA354}" type="slidenum">
              <a:rPr lang="en-US" smtClean="0"/>
              <a:pPr/>
              <a:t>7</a:t>
            </a:fld>
            <a:endParaRPr lang="en-US"/>
          </a:p>
        </p:txBody>
      </p:sp>
    </p:spTree>
    <p:extLst>
      <p:ext uri="{BB962C8B-B14F-4D97-AF65-F5344CB8AC3E}">
        <p14:creationId xmlns:p14="http://schemas.microsoft.com/office/powerpoint/2010/main" val="2292706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2500" dirty="0"/>
              <a:t>Now, who can tell me what the latest measurement of carbon dioxide in the atmosphere was – as of </a:t>
            </a:r>
            <a:r>
              <a:rPr lang="en-US" sz="2500" dirty="0" smtClean="0"/>
              <a:t>April 2018?  </a:t>
            </a:r>
            <a:r>
              <a:rPr lang="en-US" sz="2500" dirty="0"/>
              <a:t>That is a massive increase in just about 250 years. </a:t>
            </a:r>
          </a:p>
          <a:p>
            <a:endParaRPr lang="en-US" sz="2500" dirty="0"/>
          </a:p>
          <a:p>
            <a:r>
              <a:rPr lang="en-US" sz="2500" dirty="0"/>
              <a:t>And we can track the increases in carbon dioxide. In March of 2015: 401.51, 2016: 404.86 so we are actually watching these numbers increase dramatically year to year. </a:t>
            </a:r>
          </a:p>
        </p:txBody>
      </p:sp>
      <p:sp>
        <p:nvSpPr>
          <p:cNvPr id="4" name="Slide Number Placeholder 3"/>
          <p:cNvSpPr>
            <a:spLocks noGrp="1"/>
          </p:cNvSpPr>
          <p:nvPr>
            <p:ph type="sldNum" sz="quarter" idx="10"/>
          </p:nvPr>
        </p:nvSpPr>
        <p:spPr/>
        <p:txBody>
          <a:bodyPr/>
          <a:lstStyle/>
          <a:p>
            <a:fld id="{3A6EBCA1-D880-4075-BED2-1246EB6DA354}" type="slidenum">
              <a:rPr lang="en-US" smtClean="0"/>
              <a:pPr/>
              <a:t>8</a:t>
            </a:fld>
            <a:endParaRPr lang="en-US"/>
          </a:p>
        </p:txBody>
      </p:sp>
    </p:spTree>
    <p:extLst>
      <p:ext uri="{BB962C8B-B14F-4D97-AF65-F5344CB8AC3E}">
        <p14:creationId xmlns:p14="http://schemas.microsoft.com/office/powerpoint/2010/main" val="1239706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21822"/>
            <a:ext cx="5618480" cy="4730061"/>
          </a:xfrm>
        </p:spPr>
        <p:txBody>
          <a:bodyPr>
            <a:noAutofit/>
          </a:bodyPr>
          <a:lstStyle/>
          <a:p>
            <a:r>
              <a:rPr lang="en-US" sz="1400" dirty="0"/>
              <a:t>Climate scientists have determined a safe amount of carbon dioxide in our atmosphere – a parts per million number for us to aim at that would allow us to have a safe climate for us and everything else that shares our planet. </a:t>
            </a:r>
          </a:p>
          <a:p>
            <a:endParaRPr lang="en-US" sz="1400" dirty="0"/>
          </a:p>
          <a:p>
            <a:r>
              <a:rPr lang="en-US" sz="1400" dirty="0"/>
              <a:t>Who can tell me what that number is? </a:t>
            </a:r>
          </a:p>
          <a:p>
            <a:endParaRPr lang="en-US" sz="1400" dirty="0"/>
          </a:p>
          <a:p>
            <a:r>
              <a:rPr lang="en-US" sz="1400" dirty="0"/>
              <a:t>You may have seen this number in newspaper articles or associated with 350.org. That’s where the number comes from. </a:t>
            </a:r>
          </a:p>
          <a:p>
            <a:endParaRPr lang="en-US" sz="1400" dirty="0"/>
          </a:p>
          <a:p>
            <a:r>
              <a:rPr lang="en-US" sz="1400" dirty="0"/>
              <a:t>Now I’d like you to imagine 10 people. Close your eyes if that helps. Now imagine one million people. Having trouble? Turns out, our brains are not wired to be able to visualize numbers as large as a million. We can imagine 10 people, but not a million. </a:t>
            </a:r>
          </a:p>
          <a:p>
            <a:endParaRPr lang="en-US" sz="1400" dirty="0"/>
          </a:p>
        </p:txBody>
      </p:sp>
      <p:sp>
        <p:nvSpPr>
          <p:cNvPr id="4" name="Slide Number Placeholder 3"/>
          <p:cNvSpPr>
            <a:spLocks noGrp="1"/>
          </p:cNvSpPr>
          <p:nvPr>
            <p:ph type="sldNum" sz="quarter" idx="10"/>
          </p:nvPr>
        </p:nvSpPr>
        <p:spPr/>
        <p:txBody>
          <a:bodyPr/>
          <a:lstStyle/>
          <a:p>
            <a:fld id="{3A6EBCA1-D880-4075-BED2-1246EB6DA354}" type="slidenum">
              <a:rPr lang="en-US" smtClean="0"/>
              <a:pPr/>
              <a:t>9</a:t>
            </a:fld>
            <a:endParaRPr lang="en-US"/>
          </a:p>
        </p:txBody>
      </p:sp>
    </p:spTree>
    <p:extLst>
      <p:ext uri="{BB962C8B-B14F-4D97-AF65-F5344CB8AC3E}">
        <p14:creationId xmlns:p14="http://schemas.microsoft.com/office/powerpoint/2010/main" val="674410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025E36-35FC-49F8-BF68-7C9C33E86DCE}" type="datetimeFigureOut">
              <a:rPr lang="en-US" smtClean="0"/>
              <a:pPr/>
              <a:t>4/2/2018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572A4-9BC9-48E9-BBDF-C1F2CC178AD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025E36-35FC-49F8-BF68-7C9C33E86DCE}" type="datetimeFigureOut">
              <a:rPr lang="en-US" smtClean="0"/>
              <a:pPr/>
              <a:t>4/2/2018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572A4-9BC9-48E9-BBDF-C1F2CC178AD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025E36-35FC-49F8-BF68-7C9C33E86DCE}" type="datetimeFigureOut">
              <a:rPr lang="en-US" smtClean="0"/>
              <a:pPr/>
              <a:t>4/2/2018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572A4-9BC9-48E9-BBDF-C1F2CC178AD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025E36-35FC-49F8-BF68-7C9C33E86DCE}" type="datetimeFigureOut">
              <a:rPr lang="en-US" smtClean="0"/>
              <a:pPr/>
              <a:t>4/2/2018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572A4-9BC9-48E9-BBDF-C1F2CC178AD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025E36-35FC-49F8-BF68-7C9C33E86DCE}" type="datetimeFigureOut">
              <a:rPr lang="en-US" smtClean="0"/>
              <a:pPr/>
              <a:t>4/2/2018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572A4-9BC9-48E9-BBDF-C1F2CC178AD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025E36-35FC-49F8-BF68-7C9C33E86DCE}" type="datetimeFigureOut">
              <a:rPr lang="en-US" smtClean="0"/>
              <a:pPr/>
              <a:t>4/2/2018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3572A4-9BC9-48E9-BBDF-C1F2CC178AD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025E36-35FC-49F8-BF68-7C9C33E86DCE}" type="datetimeFigureOut">
              <a:rPr lang="en-US" smtClean="0"/>
              <a:pPr/>
              <a:t>4/2/2018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3572A4-9BC9-48E9-BBDF-C1F2CC178AD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025E36-35FC-49F8-BF68-7C9C33E86DCE}" type="datetimeFigureOut">
              <a:rPr lang="en-US" smtClean="0"/>
              <a:pPr/>
              <a:t>4/2/2018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3572A4-9BC9-48E9-BBDF-C1F2CC178AD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025E36-35FC-49F8-BF68-7C9C33E86DCE}" type="datetimeFigureOut">
              <a:rPr lang="en-US" smtClean="0"/>
              <a:pPr/>
              <a:t>4/2/2018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3572A4-9BC9-48E9-BBDF-C1F2CC178AD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025E36-35FC-49F8-BF68-7C9C33E86DCE}" type="datetimeFigureOut">
              <a:rPr lang="en-US" smtClean="0"/>
              <a:pPr/>
              <a:t>4/2/2018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3572A4-9BC9-48E9-BBDF-C1F2CC178AD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025E36-35FC-49F8-BF68-7C9C33E86DCE}" type="datetimeFigureOut">
              <a:rPr lang="en-US" smtClean="0"/>
              <a:pPr/>
              <a:t>4/2/2018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3572A4-9BC9-48E9-BBDF-C1F2CC178AD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0000">
              <a:schemeClr val="bg1"/>
            </a:gs>
            <a:gs pos="60000">
              <a:schemeClr val="bg2"/>
            </a:gs>
            <a:gs pos="100000">
              <a:schemeClr val="bg2">
                <a:lumMod val="75000"/>
              </a:schemeClr>
            </a:gs>
          </a:gsLst>
          <a:lin ang="189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025E36-35FC-49F8-BF68-7C9C33E86DCE}" type="datetimeFigureOut">
              <a:rPr lang="en-US" smtClean="0"/>
              <a:pPr/>
              <a:t>4/2/2018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3572A4-9BC9-48E9-BBDF-C1F2CC178AD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5.png"/><Relationship Id="rId7" Type="http://schemas.openxmlformats.org/officeDocument/2006/relationships/diagramColors" Target="../diagrams/colors1.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13" Type="http://schemas.openxmlformats.org/officeDocument/2006/relationships/image" Target="../media/image44.jpeg"/><Relationship Id="rId18" Type="http://schemas.openxmlformats.org/officeDocument/2006/relationships/image" Target="../media/image49.jpeg"/><Relationship Id="rId26" Type="http://schemas.openxmlformats.org/officeDocument/2006/relationships/image" Target="../media/image57.png"/><Relationship Id="rId39" Type="http://schemas.openxmlformats.org/officeDocument/2006/relationships/image" Target="../media/image70.jpeg"/><Relationship Id="rId21" Type="http://schemas.openxmlformats.org/officeDocument/2006/relationships/image" Target="../media/image52.png"/><Relationship Id="rId34" Type="http://schemas.openxmlformats.org/officeDocument/2006/relationships/image" Target="../media/image65.png"/><Relationship Id="rId42" Type="http://schemas.openxmlformats.org/officeDocument/2006/relationships/image" Target="../media/image73.jpeg"/><Relationship Id="rId47" Type="http://schemas.openxmlformats.org/officeDocument/2006/relationships/image" Target="../media/image78.jpeg"/><Relationship Id="rId50" Type="http://schemas.openxmlformats.org/officeDocument/2006/relationships/image" Target="../media/image81.png"/><Relationship Id="rId55" Type="http://schemas.microsoft.com/office/2007/relationships/hdphoto" Target="../media/hdphoto1.wdp"/><Relationship Id="rId7" Type="http://schemas.openxmlformats.org/officeDocument/2006/relationships/image" Target="../media/image38.png"/><Relationship Id="rId12" Type="http://schemas.openxmlformats.org/officeDocument/2006/relationships/image" Target="../media/image43.jpeg"/><Relationship Id="rId17" Type="http://schemas.openxmlformats.org/officeDocument/2006/relationships/image" Target="../media/image48.jpeg"/><Relationship Id="rId25" Type="http://schemas.openxmlformats.org/officeDocument/2006/relationships/image" Target="../media/image56.png"/><Relationship Id="rId33" Type="http://schemas.openxmlformats.org/officeDocument/2006/relationships/image" Target="../media/image64.png"/><Relationship Id="rId38" Type="http://schemas.openxmlformats.org/officeDocument/2006/relationships/image" Target="../media/image69.jpeg"/><Relationship Id="rId46" Type="http://schemas.openxmlformats.org/officeDocument/2006/relationships/image" Target="../media/image77.png"/><Relationship Id="rId2" Type="http://schemas.openxmlformats.org/officeDocument/2006/relationships/notesSlide" Target="../notesSlides/notesSlide27.xml"/><Relationship Id="rId16" Type="http://schemas.openxmlformats.org/officeDocument/2006/relationships/image" Target="../media/image47.jpeg"/><Relationship Id="rId20" Type="http://schemas.openxmlformats.org/officeDocument/2006/relationships/image" Target="../media/image51.jpeg"/><Relationship Id="rId29" Type="http://schemas.openxmlformats.org/officeDocument/2006/relationships/image" Target="../media/image60.png"/><Relationship Id="rId41" Type="http://schemas.openxmlformats.org/officeDocument/2006/relationships/image" Target="../media/image72.png"/><Relationship Id="rId54"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42.jpeg"/><Relationship Id="rId24" Type="http://schemas.openxmlformats.org/officeDocument/2006/relationships/image" Target="../media/image55.png"/><Relationship Id="rId32" Type="http://schemas.openxmlformats.org/officeDocument/2006/relationships/image" Target="../media/image63.jpeg"/><Relationship Id="rId37" Type="http://schemas.openxmlformats.org/officeDocument/2006/relationships/image" Target="../media/image68.jpeg"/><Relationship Id="rId40" Type="http://schemas.openxmlformats.org/officeDocument/2006/relationships/image" Target="../media/image71.png"/><Relationship Id="rId45" Type="http://schemas.openxmlformats.org/officeDocument/2006/relationships/image" Target="../media/image76.png"/><Relationship Id="rId53" Type="http://schemas.openxmlformats.org/officeDocument/2006/relationships/image" Target="../media/image84.png"/><Relationship Id="rId5" Type="http://schemas.openxmlformats.org/officeDocument/2006/relationships/image" Target="../media/image36.jpeg"/><Relationship Id="rId15" Type="http://schemas.openxmlformats.org/officeDocument/2006/relationships/image" Target="../media/image46.png"/><Relationship Id="rId23" Type="http://schemas.openxmlformats.org/officeDocument/2006/relationships/image" Target="../media/image54.jpeg"/><Relationship Id="rId28" Type="http://schemas.openxmlformats.org/officeDocument/2006/relationships/image" Target="../media/image59.png"/><Relationship Id="rId36" Type="http://schemas.openxmlformats.org/officeDocument/2006/relationships/image" Target="../media/image67.png"/><Relationship Id="rId49" Type="http://schemas.openxmlformats.org/officeDocument/2006/relationships/image" Target="../media/image80.jpeg"/><Relationship Id="rId57" Type="http://schemas.openxmlformats.org/officeDocument/2006/relationships/image" Target="../media/image87.jpeg"/><Relationship Id="rId10" Type="http://schemas.openxmlformats.org/officeDocument/2006/relationships/image" Target="../media/image41.jpeg"/><Relationship Id="rId19" Type="http://schemas.openxmlformats.org/officeDocument/2006/relationships/image" Target="../media/image50.jpeg"/><Relationship Id="rId31" Type="http://schemas.openxmlformats.org/officeDocument/2006/relationships/image" Target="../media/image62.jpeg"/><Relationship Id="rId44" Type="http://schemas.openxmlformats.org/officeDocument/2006/relationships/image" Target="../media/image75.png"/><Relationship Id="rId52" Type="http://schemas.openxmlformats.org/officeDocument/2006/relationships/image" Target="../media/image83.jpeg"/><Relationship Id="rId4" Type="http://schemas.openxmlformats.org/officeDocument/2006/relationships/image" Target="../media/image35.png"/><Relationship Id="rId9" Type="http://schemas.openxmlformats.org/officeDocument/2006/relationships/image" Target="../media/image40.jpeg"/><Relationship Id="rId14" Type="http://schemas.openxmlformats.org/officeDocument/2006/relationships/image" Target="../media/image45.jpeg"/><Relationship Id="rId22" Type="http://schemas.openxmlformats.org/officeDocument/2006/relationships/image" Target="../media/image53.jpeg"/><Relationship Id="rId27" Type="http://schemas.openxmlformats.org/officeDocument/2006/relationships/image" Target="../media/image58.jpeg"/><Relationship Id="rId30" Type="http://schemas.openxmlformats.org/officeDocument/2006/relationships/image" Target="../media/image61.jpeg"/><Relationship Id="rId35" Type="http://schemas.openxmlformats.org/officeDocument/2006/relationships/image" Target="../media/image66.png"/><Relationship Id="rId43" Type="http://schemas.openxmlformats.org/officeDocument/2006/relationships/image" Target="../media/image74.jpeg"/><Relationship Id="rId48" Type="http://schemas.openxmlformats.org/officeDocument/2006/relationships/image" Target="../media/image79.jpeg"/><Relationship Id="rId56" Type="http://schemas.openxmlformats.org/officeDocument/2006/relationships/image" Target="../media/image86.jpeg"/><Relationship Id="rId8" Type="http://schemas.openxmlformats.org/officeDocument/2006/relationships/image" Target="../media/image39.jpeg"/><Relationship Id="rId51" Type="http://schemas.openxmlformats.org/officeDocument/2006/relationships/image" Target="../media/image82.jpeg"/><Relationship Id="rId3" Type="http://schemas.openxmlformats.org/officeDocument/2006/relationships/image" Target="../media/image31.tiff"/></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jpe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mailto:mgray@city.cleveland.oh.us"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3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3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971800"/>
            <a:ext cx="7772400" cy="1470025"/>
          </a:xfrm>
          <a:noFill/>
        </p:spPr>
        <p:txBody>
          <a:bodyPr>
            <a:normAutofit fontScale="90000"/>
          </a:bodyPr>
          <a:lstStyle/>
          <a:p>
            <a:r>
              <a:rPr lang="en-US" dirty="0" smtClean="0"/>
              <a:t/>
            </a:r>
            <a:br>
              <a:rPr lang="en-US" dirty="0" smtClean="0"/>
            </a:br>
            <a:r>
              <a:rPr lang="en-US" dirty="0"/>
              <a:t/>
            </a:r>
            <a:br>
              <a:rPr lang="en-US" dirty="0"/>
            </a:br>
            <a:r>
              <a:rPr lang="en-US" sz="3300" b="1" dirty="0" smtClean="0"/>
              <a:t>Building </a:t>
            </a:r>
            <a:r>
              <a:rPr lang="en-US" sz="3300" b="1" dirty="0"/>
              <a:t>Climate Resilience in Your </a:t>
            </a:r>
            <a:r>
              <a:rPr lang="en-US" sz="3300" b="1" dirty="0" smtClean="0"/>
              <a:t>Community </a:t>
            </a:r>
            <a:br>
              <a:rPr lang="en-US" sz="3300" b="1" dirty="0" smtClean="0"/>
            </a:br>
            <a:r>
              <a:rPr lang="en-US" sz="2800" dirty="0" smtClean="0"/>
              <a:t>Session 3.10</a:t>
            </a:r>
            <a:r>
              <a:rPr lang="en-US" dirty="0"/>
              <a:t/>
            </a:r>
            <a:br>
              <a:rPr lang="en-US" dirty="0"/>
            </a:br>
            <a:r>
              <a:rPr lang="en-US" sz="2200" dirty="0">
                <a:solidFill>
                  <a:srgbClr val="692722"/>
                </a:solidFill>
              </a:rPr>
              <a:t>April 20, 2018</a:t>
            </a:r>
            <a:r>
              <a:rPr lang="en-US" dirty="0"/>
              <a:t/>
            </a:r>
            <a:br>
              <a:rPr lang="en-US" dirty="0"/>
            </a:br>
            <a:r>
              <a:rPr lang="en-US" dirty="0" smtClean="0">
                <a:solidFill>
                  <a:srgbClr val="692722"/>
                </a:solidFill>
              </a:rPr>
              <a:t/>
            </a:r>
            <a:br>
              <a:rPr lang="en-US" dirty="0" smtClean="0">
                <a:solidFill>
                  <a:srgbClr val="692722"/>
                </a:solidFill>
              </a:rPr>
            </a:br>
            <a:endParaRPr lang="en-US" sz="3100" dirty="0">
              <a:solidFill>
                <a:srgbClr val="692722"/>
              </a:solidFill>
            </a:endParaRPr>
          </a:p>
        </p:txBody>
      </p:sp>
      <p:sp>
        <p:nvSpPr>
          <p:cNvPr id="3" name="Subtitle 2"/>
          <p:cNvSpPr>
            <a:spLocks noGrp="1"/>
          </p:cNvSpPr>
          <p:nvPr>
            <p:ph type="subTitle" idx="1"/>
          </p:nvPr>
        </p:nvSpPr>
        <p:spPr>
          <a:xfrm>
            <a:off x="1371600" y="4609710"/>
            <a:ext cx="6400800" cy="990600"/>
          </a:xfrm>
        </p:spPr>
        <p:txBody>
          <a:bodyPr>
            <a:normAutofit fontScale="92500" lnSpcReduction="20000"/>
          </a:bodyPr>
          <a:lstStyle/>
          <a:p>
            <a:r>
              <a:rPr lang="en-US" dirty="0" smtClean="0">
                <a:solidFill>
                  <a:schemeClr val="bg1">
                    <a:lumMod val="50000"/>
                  </a:schemeClr>
                </a:solidFill>
              </a:rPr>
              <a:t>Tonya Graham</a:t>
            </a:r>
          </a:p>
          <a:p>
            <a:r>
              <a:rPr lang="en-US" dirty="0" smtClean="0"/>
              <a:t>Executive Director</a:t>
            </a:r>
          </a:p>
        </p:txBody>
      </p:sp>
      <p:grpSp>
        <p:nvGrpSpPr>
          <p:cNvPr id="14" name="Group 13"/>
          <p:cNvGrpSpPr/>
          <p:nvPr/>
        </p:nvGrpSpPr>
        <p:grpSpPr>
          <a:xfrm>
            <a:off x="0" y="5791200"/>
            <a:ext cx="9144000" cy="1066800"/>
            <a:chOff x="0" y="5791200"/>
            <a:chExt cx="9144000" cy="1066800"/>
          </a:xfrm>
        </p:grpSpPr>
        <p:sp>
          <p:nvSpPr>
            <p:cNvPr id="18" name="Rectangle 17"/>
            <p:cNvSpPr/>
            <p:nvPr/>
          </p:nvSpPr>
          <p:spPr>
            <a:xfrm>
              <a:off x="1371600" y="5791200"/>
              <a:ext cx="7772400" cy="1066800"/>
            </a:xfrm>
            <a:prstGeom prst="rect">
              <a:avLst/>
            </a:prstGeom>
            <a:gradFill flip="none" rotWithShape="1">
              <a:gsLst>
                <a:gs pos="20000">
                  <a:schemeClr val="bg1"/>
                </a:gs>
                <a:gs pos="74000">
                  <a:schemeClr val="accent2">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5791200"/>
              <a:ext cx="13716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geos_logo.JPG"/>
            <p:cNvPicPr>
              <a:picLocks noChangeAspect="1"/>
            </p:cNvPicPr>
            <p:nvPr/>
          </p:nvPicPr>
          <p:blipFill>
            <a:blip r:embed="rId3" cstate="print"/>
            <a:stretch>
              <a:fillRect/>
            </a:stretch>
          </p:blipFill>
          <p:spPr>
            <a:xfrm>
              <a:off x="76200" y="5830432"/>
              <a:ext cx="1828800" cy="941559"/>
            </a:xfrm>
            <a:prstGeom prst="rect">
              <a:avLst/>
            </a:prstGeom>
          </p:spPr>
        </p:pic>
        <p:sp>
          <p:nvSpPr>
            <p:cNvPr id="20" name="TextBox 19"/>
            <p:cNvSpPr txBox="1"/>
            <p:nvPr/>
          </p:nvSpPr>
          <p:spPr>
            <a:xfrm>
              <a:off x="6477000" y="6096000"/>
              <a:ext cx="2362200" cy="369332"/>
            </a:xfrm>
            <a:prstGeom prst="rect">
              <a:avLst/>
            </a:prstGeom>
            <a:noFill/>
            <a:ln>
              <a:noFill/>
            </a:ln>
          </p:spPr>
          <p:txBody>
            <a:bodyPr wrap="square" rtlCol="0">
              <a:spAutoFit/>
            </a:bodyPr>
            <a:lstStyle/>
            <a:p>
              <a:r>
                <a:rPr lang="en-US" dirty="0" smtClean="0">
                  <a:solidFill>
                    <a:schemeClr val="bg1"/>
                  </a:solidFill>
                </a:rPr>
                <a:t>www.geosinstitute.org</a:t>
              </a:r>
              <a:endParaRPr lang="en-US" dirty="0">
                <a:solidFill>
                  <a:schemeClr val="bg1"/>
                </a:solidFill>
              </a:endParaRPr>
            </a:p>
          </p:txBody>
        </p:sp>
      </p:grpSp>
      <p:pic>
        <p:nvPicPr>
          <p:cNvPr id="16" name="Picture 15" descr="CD5106-33_Kevin Schafer.jpg"/>
          <p:cNvPicPr>
            <a:picLocks noChangeAspect="1"/>
          </p:cNvPicPr>
          <p:nvPr/>
        </p:nvPicPr>
        <p:blipFill>
          <a:blip r:embed="rId4" cstate="print"/>
          <a:stretch>
            <a:fillRect/>
          </a:stretch>
        </p:blipFill>
        <p:spPr>
          <a:xfrm>
            <a:off x="400211" y="838200"/>
            <a:ext cx="2867916" cy="1905000"/>
          </a:xfrm>
          <a:prstGeom prst="rect">
            <a:avLst/>
          </a:prstGeom>
        </p:spPr>
      </p:pic>
      <p:pic>
        <p:nvPicPr>
          <p:cNvPr id="17" name="Picture 8" descr="african, American, female, talking, meeting, participant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63538" y="849990"/>
            <a:ext cx="2862795" cy="1907214"/>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http://www.workingwatersgeos.org/images/source-water/solutions-gold-hill-backhoe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38804" y="849313"/>
            <a:ext cx="2525183" cy="1893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6429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
          <p:cNvGrpSpPr/>
          <p:nvPr/>
        </p:nvGrpSpPr>
        <p:grpSpPr>
          <a:xfrm>
            <a:off x="0" y="5791200"/>
            <a:ext cx="9144000" cy="1066800"/>
            <a:chOff x="0" y="5791200"/>
            <a:chExt cx="9144000" cy="1066800"/>
          </a:xfrm>
        </p:grpSpPr>
        <p:sp>
          <p:nvSpPr>
            <p:cNvPr id="10" name="Rectangle 9"/>
            <p:cNvSpPr/>
            <p:nvPr/>
          </p:nvSpPr>
          <p:spPr>
            <a:xfrm>
              <a:off x="1371600" y="5791200"/>
              <a:ext cx="7772400" cy="1066800"/>
            </a:xfrm>
            <a:prstGeom prst="rect">
              <a:avLst/>
            </a:prstGeom>
            <a:gradFill flip="none" rotWithShape="1">
              <a:gsLst>
                <a:gs pos="20000">
                  <a:schemeClr val="bg1"/>
                </a:gs>
                <a:gs pos="74000">
                  <a:schemeClr val="accent2">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5791200"/>
              <a:ext cx="13716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eos_logo.JPG"/>
            <p:cNvPicPr>
              <a:picLocks noChangeAspect="1"/>
            </p:cNvPicPr>
            <p:nvPr/>
          </p:nvPicPr>
          <p:blipFill>
            <a:blip r:embed="rId3" cstate="print"/>
            <a:stretch>
              <a:fillRect/>
            </a:stretch>
          </p:blipFill>
          <p:spPr>
            <a:xfrm>
              <a:off x="76200" y="5830432"/>
              <a:ext cx="1828800" cy="941559"/>
            </a:xfrm>
            <a:prstGeom prst="rect">
              <a:avLst/>
            </a:prstGeom>
          </p:spPr>
        </p:pic>
        <p:sp>
          <p:nvSpPr>
            <p:cNvPr id="13" name="TextBox 12"/>
            <p:cNvSpPr txBox="1"/>
            <p:nvPr/>
          </p:nvSpPr>
          <p:spPr>
            <a:xfrm>
              <a:off x="6477000" y="6096000"/>
              <a:ext cx="2362200" cy="369332"/>
            </a:xfrm>
            <a:prstGeom prst="rect">
              <a:avLst/>
            </a:prstGeom>
            <a:noFill/>
            <a:ln>
              <a:noFill/>
            </a:ln>
          </p:spPr>
          <p:txBody>
            <a:bodyPr wrap="square" rtlCol="0">
              <a:spAutoFit/>
            </a:bodyPr>
            <a:lstStyle/>
            <a:p>
              <a:r>
                <a:rPr lang="en-US" dirty="0" smtClean="0">
                  <a:solidFill>
                    <a:schemeClr val="bg1"/>
                  </a:solidFill>
                </a:rPr>
                <a:t>www.geosinstitute.org</a:t>
              </a:r>
              <a:endParaRPr lang="en-US" dirty="0">
                <a:solidFill>
                  <a:schemeClr val="bg1"/>
                </a:solidFill>
              </a:endParaRPr>
            </a:p>
          </p:txBody>
        </p:sp>
      </p:grpSp>
      <p:sp>
        <p:nvSpPr>
          <p:cNvPr id="6" name="TextBox 5"/>
          <p:cNvSpPr txBox="1"/>
          <p:nvPr/>
        </p:nvSpPr>
        <p:spPr>
          <a:xfrm>
            <a:off x="0" y="-15388"/>
            <a:ext cx="9144000" cy="507831"/>
          </a:xfrm>
          <a:prstGeom prst="rect">
            <a:avLst/>
          </a:prstGeom>
          <a:noFill/>
        </p:spPr>
        <p:txBody>
          <a:bodyPr wrap="square" rtlCol="0" anchor="ctr">
            <a:spAutoFit/>
          </a:bodyPr>
          <a:lstStyle/>
          <a:p>
            <a:pPr algn="ctr"/>
            <a:r>
              <a:rPr lang="en-US" sz="2700" dirty="0" smtClean="0"/>
              <a:t>……………………………………………………………………………………….</a:t>
            </a:r>
            <a:endParaRPr lang="en-US" sz="2700" dirty="0"/>
          </a:p>
        </p:txBody>
      </p:sp>
      <p:sp>
        <p:nvSpPr>
          <p:cNvPr id="14" name="TextBox 13"/>
          <p:cNvSpPr txBox="1"/>
          <p:nvPr/>
        </p:nvSpPr>
        <p:spPr>
          <a:xfrm>
            <a:off x="-4313" y="273885"/>
            <a:ext cx="9144000" cy="507831"/>
          </a:xfrm>
          <a:prstGeom prst="rect">
            <a:avLst/>
          </a:prstGeom>
          <a:noFill/>
        </p:spPr>
        <p:txBody>
          <a:bodyPr wrap="square" rtlCol="0" anchor="ctr">
            <a:spAutoFit/>
          </a:bodyPr>
          <a:lstStyle/>
          <a:p>
            <a:pPr algn="ctr"/>
            <a:r>
              <a:rPr lang="en-US" sz="2700" dirty="0" smtClean="0"/>
              <a:t>……………………………………………………………………………………….</a:t>
            </a:r>
            <a:endParaRPr lang="en-US" sz="2700" dirty="0"/>
          </a:p>
        </p:txBody>
      </p:sp>
      <p:sp>
        <p:nvSpPr>
          <p:cNvPr id="15" name="TextBox 14"/>
          <p:cNvSpPr txBox="1"/>
          <p:nvPr/>
        </p:nvSpPr>
        <p:spPr>
          <a:xfrm>
            <a:off x="0" y="492442"/>
            <a:ext cx="9144000" cy="507831"/>
          </a:xfrm>
          <a:prstGeom prst="rect">
            <a:avLst/>
          </a:prstGeom>
          <a:noFill/>
        </p:spPr>
        <p:txBody>
          <a:bodyPr wrap="square" rtlCol="0" anchor="ctr">
            <a:spAutoFit/>
          </a:bodyPr>
          <a:lstStyle/>
          <a:p>
            <a:pPr algn="ctr"/>
            <a:r>
              <a:rPr lang="en-US" sz="2700" dirty="0" smtClean="0"/>
              <a:t>……………………………………………………………………………………….</a:t>
            </a:r>
            <a:endParaRPr lang="en-US" sz="2700" dirty="0"/>
          </a:p>
        </p:txBody>
      </p:sp>
      <p:sp>
        <p:nvSpPr>
          <p:cNvPr id="16" name="TextBox 15"/>
          <p:cNvSpPr txBox="1"/>
          <p:nvPr/>
        </p:nvSpPr>
        <p:spPr>
          <a:xfrm>
            <a:off x="0" y="746357"/>
            <a:ext cx="9144000" cy="507831"/>
          </a:xfrm>
          <a:prstGeom prst="rect">
            <a:avLst/>
          </a:prstGeom>
          <a:noFill/>
        </p:spPr>
        <p:txBody>
          <a:bodyPr wrap="square" rtlCol="0" anchor="ctr">
            <a:spAutoFit/>
          </a:bodyPr>
          <a:lstStyle/>
          <a:p>
            <a:pPr algn="ctr"/>
            <a:r>
              <a:rPr lang="en-US" sz="2700" dirty="0" smtClean="0"/>
              <a:t>……………………………………………………………………………………….</a:t>
            </a:r>
            <a:endParaRPr lang="en-US" sz="2700" dirty="0"/>
          </a:p>
        </p:txBody>
      </p:sp>
      <p:sp>
        <p:nvSpPr>
          <p:cNvPr id="17" name="TextBox 16"/>
          <p:cNvSpPr txBox="1"/>
          <p:nvPr/>
        </p:nvSpPr>
        <p:spPr>
          <a:xfrm>
            <a:off x="4313" y="1040830"/>
            <a:ext cx="9144000" cy="507831"/>
          </a:xfrm>
          <a:prstGeom prst="rect">
            <a:avLst/>
          </a:prstGeom>
          <a:noFill/>
        </p:spPr>
        <p:txBody>
          <a:bodyPr wrap="square" rtlCol="0" anchor="ctr">
            <a:spAutoFit/>
          </a:bodyPr>
          <a:lstStyle/>
          <a:p>
            <a:pPr algn="ctr"/>
            <a:r>
              <a:rPr lang="en-US" sz="2700" dirty="0" smtClean="0"/>
              <a:t>……………………………………………………………………………………….</a:t>
            </a:r>
            <a:endParaRPr lang="en-US" sz="2700" dirty="0"/>
          </a:p>
        </p:txBody>
      </p:sp>
      <p:sp>
        <p:nvSpPr>
          <p:cNvPr id="18" name="TextBox 17"/>
          <p:cNvSpPr txBox="1"/>
          <p:nvPr/>
        </p:nvSpPr>
        <p:spPr>
          <a:xfrm>
            <a:off x="48883" y="1353129"/>
            <a:ext cx="9144000" cy="507831"/>
          </a:xfrm>
          <a:prstGeom prst="rect">
            <a:avLst/>
          </a:prstGeom>
          <a:noFill/>
        </p:spPr>
        <p:txBody>
          <a:bodyPr wrap="square" rtlCol="0" anchor="ctr">
            <a:spAutoFit/>
          </a:bodyPr>
          <a:lstStyle/>
          <a:p>
            <a:pPr algn="ctr"/>
            <a:r>
              <a:rPr lang="en-US" sz="2700" dirty="0" smtClean="0"/>
              <a:t>……………………………………………………………………………………….</a:t>
            </a:r>
            <a:endParaRPr lang="en-US" sz="2700" dirty="0"/>
          </a:p>
        </p:txBody>
      </p:sp>
      <p:sp>
        <p:nvSpPr>
          <p:cNvPr id="19" name="TextBox 18"/>
          <p:cNvSpPr txBox="1"/>
          <p:nvPr/>
        </p:nvSpPr>
        <p:spPr>
          <a:xfrm>
            <a:off x="8626" y="1643187"/>
            <a:ext cx="9144000" cy="507831"/>
          </a:xfrm>
          <a:prstGeom prst="rect">
            <a:avLst/>
          </a:prstGeom>
          <a:noFill/>
        </p:spPr>
        <p:txBody>
          <a:bodyPr wrap="square" rtlCol="0" anchor="ctr">
            <a:spAutoFit/>
          </a:bodyPr>
          <a:lstStyle/>
          <a:p>
            <a:pPr algn="ctr"/>
            <a:r>
              <a:rPr lang="en-US" sz="2700" dirty="0" smtClean="0"/>
              <a:t>……………………………………………………………………………………….</a:t>
            </a:r>
            <a:endParaRPr lang="en-US" sz="2700" dirty="0"/>
          </a:p>
        </p:txBody>
      </p:sp>
      <p:sp>
        <p:nvSpPr>
          <p:cNvPr id="20" name="TextBox 19"/>
          <p:cNvSpPr txBox="1"/>
          <p:nvPr/>
        </p:nvSpPr>
        <p:spPr>
          <a:xfrm>
            <a:off x="18690" y="1947987"/>
            <a:ext cx="9144000" cy="507831"/>
          </a:xfrm>
          <a:prstGeom prst="rect">
            <a:avLst/>
          </a:prstGeom>
          <a:noFill/>
        </p:spPr>
        <p:txBody>
          <a:bodyPr wrap="square" rtlCol="0" anchor="ctr">
            <a:spAutoFit/>
          </a:bodyPr>
          <a:lstStyle/>
          <a:p>
            <a:pPr algn="ctr"/>
            <a:r>
              <a:rPr lang="en-US" sz="2700" dirty="0" smtClean="0"/>
              <a:t>……………………………………………………………………………………….</a:t>
            </a:r>
            <a:endParaRPr lang="en-US" sz="2700" dirty="0"/>
          </a:p>
        </p:txBody>
      </p:sp>
      <p:sp>
        <p:nvSpPr>
          <p:cNvPr id="21" name="TextBox 20"/>
          <p:cNvSpPr txBox="1"/>
          <p:nvPr/>
        </p:nvSpPr>
        <p:spPr>
          <a:xfrm>
            <a:off x="30192" y="2209402"/>
            <a:ext cx="9144000" cy="507831"/>
          </a:xfrm>
          <a:prstGeom prst="rect">
            <a:avLst/>
          </a:prstGeom>
          <a:noFill/>
        </p:spPr>
        <p:txBody>
          <a:bodyPr wrap="square" rtlCol="0" anchor="ctr">
            <a:spAutoFit/>
          </a:bodyPr>
          <a:lstStyle/>
          <a:p>
            <a:pPr algn="ctr"/>
            <a:r>
              <a:rPr lang="en-US" sz="2700" dirty="0" smtClean="0"/>
              <a:t>……………………………………………………………………………………….</a:t>
            </a:r>
            <a:endParaRPr lang="en-US" sz="2700" dirty="0"/>
          </a:p>
        </p:txBody>
      </p:sp>
      <p:sp>
        <p:nvSpPr>
          <p:cNvPr id="22" name="TextBox 21"/>
          <p:cNvSpPr txBox="1"/>
          <p:nvPr/>
        </p:nvSpPr>
        <p:spPr>
          <a:xfrm>
            <a:off x="33068" y="2507505"/>
            <a:ext cx="9144000" cy="507831"/>
          </a:xfrm>
          <a:prstGeom prst="rect">
            <a:avLst/>
          </a:prstGeom>
          <a:noFill/>
        </p:spPr>
        <p:txBody>
          <a:bodyPr wrap="square" rtlCol="0" anchor="ctr">
            <a:spAutoFit/>
          </a:bodyPr>
          <a:lstStyle/>
          <a:p>
            <a:pPr algn="ctr"/>
            <a:r>
              <a:rPr lang="en-US" sz="2700" dirty="0" smtClean="0"/>
              <a:t>……………………………………………………………………………………….</a:t>
            </a:r>
            <a:endParaRPr lang="en-US" sz="2700" dirty="0"/>
          </a:p>
        </p:txBody>
      </p:sp>
      <p:cxnSp>
        <p:nvCxnSpPr>
          <p:cNvPr id="24" name="Straight Arrow Connector 23"/>
          <p:cNvCxnSpPr/>
          <p:nvPr/>
        </p:nvCxnSpPr>
        <p:spPr>
          <a:xfrm flipV="1">
            <a:off x="7467600" y="2895600"/>
            <a:ext cx="990600" cy="7109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26" name="Chart 25"/>
          <p:cNvGraphicFramePr>
            <a:graphicFrameLocks/>
          </p:cNvGraphicFramePr>
          <p:nvPr>
            <p:extLst>
              <p:ext uri="{D42A27DB-BD31-4B8C-83A1-F6EECF244321}">
                <p14:modId xmlns:p14="http://schemas.microsoft.com/office/powerpoint/2010/main" val="2373138984"/>
              </p:ext>
            </p:extLst>
          </p:nvPr>
        </p:nvGraphicFramePr>
        <p:xfrm>
          <a:off x="2473264" y="2822140"/>
          <a:ext cx="3733800" cy="2166007"/>
        </p:xfrm>
        <a:graphic>
          <a:graphicData uri="http://schemas.openxmlformats.org/drawingml/2006/chart">
            <c:chart xmlns:c="http://schemas.openxmlformats.org/drawingml/2006/chart" xmlns:r="http://schemas.openxmlformats.org/officeDocument/2006/relationships" r:id="rId4"/>
          </a:graphicData>
        </a:graphic>
      </p:graphicFrame>
      <p:sp>
        <p:nvSpPr>
          <p:cNvPr id="27" name="TextBox 26"/>
          <p:cNvSpPr txBox="1"/>
          <p:nvPr/>
        </p:nvSpPr>
        <p:spPr>
          <a:xfrm>
            <a:off x="-43132" y="5334000"/>
            <a:ext cx="9129623" cy="369332"/>
          </a:xfrm>
          <a:prstGeom prst="rect">
            <a:avLst/>
          </a:prstGeom>
          <a:noFill/>
        </p:spPr>
        <p:txBody>
          <a:bodyPr wrap="square" rtlCol="0">
            <a:spAutoFit/>
          </a:bodyPr>
          <a:lstStyle/>
          <a:p>
            <a:pPr algn="ctr"/>
            <a:r>
              <a:rPr lang="en-US" b="1" dirty="0" smtClean="0"/>
              <a:t>Black: </a:t>
            </a:r>
            <a:r>
              <a:rPr lang="en-US" dirty="0" smtClean="0"/>
              <a:t>Other Gases  </a:t>
            </a:r>
            <a:r>
              <a:rPr lang="en-US" b="1" dirty="0" smtClean="0">
                <a:solidFill>
                  <a:schemeClr val="accent1"/>
                </a:solidFill>
              </a:rPr>
              <a:t>Blue</a:t>
            </a:r>
            <a:r>
              <a:rPr lang="en-US" dirty="0" smtClean="0"/>
              <a:t>: Carbon Dioxide</a:t>
            </a:r>
          </a:p>
        </p:txBody>
      </p:sp>
      <p:graphicFrame>
        <p:nvGraphicFramePr>
          <p:cNvPr id="29" name="Chart 28"/>
          <p:cNvGraphicFramePr>
            <a:graphicFrameLocks/>
          </p:cNvGraphicFramePr>
          <p:nvPr>
            <p:extLst>
              <p:ext uri="{D42A27DB-BD31-4B8C-83A1-F6EECF244321}">
                <p14:modId xmlns:p14="http://schemas.microsoft.com/office/powerpoint/2010/main" val="2028325010"/>
              </p:ext>
            </p:extLst>
          </p:nvPr>
        </p:nvGraphicFramePr>
        <p:xfrm>
          <a:off x="4948687" y="2830721"/>
          <a:ext cx="3483634" cy="218904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Chart 29"/>
          <p:cNvGraphicFramePr>
            <a:graphicFrameLocks/>
          </p:cNvGraphicFramePr>
          <p:nvPr>
            <p:extLst>
              <p:ext uri="{D42A27DB-BD31-4B8C-83A1-F6EECF244321}">
                <p14:modId xmlns:p14="http://schemas.microsoft.com/office/powerpoint/2010/main" val="1110565491"/>
              </p:ext>
            </p:extLst>
          </p:nvPr>
        </p:nvGraphicFramePr>
        <p:xfrm>
          <a:off x="245490" y="2822140"/>
          <a:ext cx="3559833" cy="2150298"/>
        </p:xfrm>
        <a:graphic>
          <a:graphicData uri="http://schemas.openxmlformats.org/drawingml/2006/chart">
            <c:chart xmlns:c="http://schemas.openxmlformats.org/drawingml/2006/chart" xmlns:r="http://schemas.openxmlformats.org/officeDocument/2006/relationships" r:id="rId6"/>
          </a:graphicData>
        </a:graphic>
      </p:graphicFrame>
      <p:sp>
        <p:nvSpPr>
          <p:cNvPr id="31" name="TextBox 30"/>
          <p:cNvSpPr txBox="1"/>
          <p:nvPr/>
        </p:nvSpPr>
        <p:spPr>
          <a:xfrm>
            <a:off x="1005334" y="4889481"/>
            <a:ext cx="1905000" cy="323165"/>
          </a:xfrm>
          <a:prstGeom prst="rect">
            <a:avLst/>
          </a:prstGeom>
          <a:noFill/>
        </p:spPr>
        <p:txBody>
          <a:bodyPr wrap="square" rtlCol="0">
            <a:spAutoFit/>
          </a:bodyPr>
          <a:lstStyle/>
          <a:p>
            <a:pPr algn="ctr"/>
            <a:r>
              <a:rPr lang="en-US" sz="1500" dirty="0" smtClean="0"/>
              <a:t>Historic – 280 ppm</a:t>
            </a:r>
          </a:p>
        </p:txBody>
      </p:sp>
      <p:sp>
        <p:nvSpPr>
          <p:cNvPr id="32" name="TextBox 31"/>
          <p:cNvSpPr txBox="1"/>
          <p:nvPr/>
        </p:nvSpPr>
        <p:spPr>
          <a:xfrm>
            <a:off x="3328894" y="4915762"/>
            <a:ext cx="1905000" cy="323165"/>
          </a:xfrm>
          <a:prstGeom prst="rect">
            <a:avLst/>
          </a:prstGeom>
          <a:noFill/>
        </p:spPr>
        <p:txBody>
          <a:bodyPr wrap="square" rtlCol="0">
            <a:spAutoFit/>
          </a:bodyPr>
          <a:lstStyle/>
          <a:p>
            <a:pPr algn="ctr"/>
            <a:r>
              <a:rPr lang="en-US" sz="1500" dirty="0" smtClean="0"/>
              <a:t>Safe – 350 ppm</a:t>
            </a:r>
          </a:p>
        </p:txBody>
      </p:sp>
      <p:sp>
        <p:nvSpPr>
          <p:cNvPr id="33" name="TextBox 32"/>
          <p:cNvSpPr txBox="1"/>
          <p:nvPr/>
        </p:nvSpPr>
        <p:spPr>
          <a:xfrm>
            <a:off x="5731085" y="4940866"/>
            <a:ext cx="1905000" cy="323165"/>
          </a:xfrm>
          <a:prstGeom prst="rect">
            <a:avLst/>
          </a:prstGeom>
          <a:noFill/>
        </p:spPr>
        <p:txBody>
          <a:bodyPr wrap="square" rtlCol="0">
            <a:spAutoFit/>
          </a:bodyPr>
          <a:lstStyle/>
          <a:p>
            <a:pPr algn="ctr"/>
            <a:r>
              <a:rPr lang="en-US" sz="1500" dirty="0" smtClean="0"/>
              <a:t>Current – 410 ppm</a:t>
            </a:r>
          </a:p>
        </p:txBody>
      </p:sp>
    </p:spTree>
    <p:extLst>
      <p:ext uri="{BB962C8B-B14F-4D97-AF65-F5344CB8AC3E}">
        <p14:creationId xmlns:p14="http://schemas.microsoft.com/office/powerpoint/2010/main" val="20060460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8229600" cy="1143000"/>
          </a:xfrm>
          <a:noFill/>
        </p:spPr>
        <p:txBody>
          <a:bodyPr>
            <a:normAutofit/>
          </a:bodyPr>
          <a:lstStyle/>
          <a:p>
            <a:pPr algn="l"/>
            <a:r>
              <a:rPr lang="en-US" dirty="0" smtClean="0">
                <a:solidFill>
                  <a:srgbClr val="692722"/>
                </a:solidFill>
              </a:rPr>
              <a:t>Why does a few degrees matter?</a:t>
            </a:r>
            <a:endParaRPr lang="en-US" dirty="0">
              <a:solidFill>
                <a:srgbClr val="692722"/>
              </a:solidFill>
            </a:endParaRPr>
          </a:p>
        </p:txBody>
      </p:sp>
      <p:grpSp>
        <p:nvGrpSpPr>
          <p:cNvPr id="4" name="Group 8"/>
          <p:cNvGrpSpPr/>
          <p:nvPr/>
        </p:nvGrpSpPr>
        <p:grpSpPr>
          <a:xfrm>
            <a:off x="0" y="5791200"/>
            <a:ext cx="9144000" cy="1066800"/>
            <a:chOff x="0" y="5791200"/>
            <a:chExt cx="9144000" cy="1066800"/>
          </a:xfrm>
        </p:grpSpPr>
        <p:sp>
          <p:nvSpPr>
            <p:cNvPr id="10" name="Rectangle 9"/>
            <p:cNvSpPr/>
            <p:nvPr/>
          </p:nvSpPr>
          <p:spPr>
            <a:xfrm>
              <a:off x="1371600" y="5791200"/>
              <a:ext cx="7772400" cy="1066800"/>
            </a:xfrm>
            <a:prstGeom prst="rect">
              <a:avLst/>
            </a:prstGeom>
            <a:gradFill flip="none" rotWithShape="1">
              <a:gsLst>
                <a:gs pos="20000">
                  <a:schemeClr val="bg1"/>
                </a:gs>
                <a:gs pos="74000">
                  <a:schemeClr val="accent2">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5791200"/>
              <a:ext cx="13716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eos_logo.JPG"/>
            <p:cNvPicPr>
              <a:picLocks noChangeAspect="1"/>
            </p:cNvPicPr>
            <p:nvPr/>
          </p:nvPicPr>
          <p:blipFill>
            <a:blip r:embed="rId3" cstate="print"/>
            <a:stretch>
              <a:fillRect/>
            </a:stretch>
          </p:blipFill>
          <p:spPr>
            <a:xfrm>
              <a:off x="76200" y="5830432"/>
              <a:ext cx="1828800" cy="941559"/>
            </a:xfrm>
            <a:prstGeom prst="rect">
              <a:avLst/>
            </a:prstGeom>
          </p:spPr>
        </p:pic>
        <p:sp>
          <p:nvSpPr>
            <p:cNvPr id="13" name="TextBox 12"/>
            <p:cNvSpPr txBox="1"/>
            <p:nvPr/>
          </p:nvSpPr>
          <p:spPr>
            <a:xfrm>
              <a:off x="6477000" y="6096000"/>
              <a:ext cx="2362200" cy="369332"/>
            </a:xfrm>
            <a:prstGeom prst="rect">
              <a:avLst/>
            </a:prstGeom>
            <a:noFill/>
            <a:ln>
              <a:noFill/>
            </a:ln>
          </p:spPr>
          <p:txBody>
            <a:bodyPr wrap="square" rtlCol="0">
              <a:spAutoFit/>
            </a:bodyPr>
            <a:lstStyle/>
            <a:p>
              <a:r>
                <a:rPr lang="en-US" dirty="0" smtClean="0">
                  <a:solidFill>
                    <a:schemeClr val="bg1"/>
                  </a:solidFill>
                </a:rPr>
                <a:t>www.geosinstitute.org</a:t>
              </a:r>
              <a:endParaRPr lang="en-US" dirty="0">
                <a:solidFill>
                  <a:schemeClr val="bg1"/>
                </a:solidFill>
              </a:endParaRPr>
            </a:p>
          </p:txBody>
        </p:sp>
      </p:grpSp>
      <p:sp>
        <p:nvSpPr>
          <p:cNvPr id="6" name="AutoShape 2" descr="Image result for image hurricane"/>
          <p:cNvSpPr>
            <a:spLocks noChangeAspect="1" noChangeArrowheads="1"/>
          </p:cNvSpPr>
          <p:nvPr/>
        </p:nvSpPr>
        <p:spPr bwMode="auto">
          <a:xfrm>
            <a:off x="155575" y="-563563"/>
            <a:ext cx="1228725" cy="1181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2049462"/>
            <a:ext cx="3094224" cy="2979738"/>
          </a:xfrm>
          <a:prstGeom prst="rect">
            <a:avLst/>
          </a:prstGeom>
        </p:spPr>
      </p:pic>
      <p:pic>
        <p:nvPicPr>
          <p:cNvPr id="14" name="Picture 13"/>
          <p:cNvPicPr>
            <a:picLocks noChangeAspect="1"/>
          </p:cNvPicPr>
          <p:nvPr/>
        </p:nvPicPr>
        <p:blipFill>
          <a:blip r:embed="rId5"/>
          <a:stretch>
            <a:fillRect/>
          </a:stretch>
        </p:blipFill>
        <p:spPr>
          <a:xfrm>
            <a:off x="4191000" y="2049462"/>
            <a:ext cx="4036570" cy="2982119"/>
          </a:xfrm>
          <a:prstGeom prst="rect">
            <a:avLst/>
          </a:prstGeom>
        </p:spPr>
      </p:pic>
    </p:spTree>
    <p:extLst>
      <p:ext uri="{BB962C8B-B14F-4D97-AF65-F5344CB8AC3E}">
        <p14:creationId xmlns:p14="http://schemas.microsoft.com/office/powerpoint/2010/main" val="13142802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8229600" cy="2438400"/>
          </a:xfrm>
          <a:noFill/>
        </p:spPr>
        <p:txBody>
          <a:bodyPr>
            <a:normAutofit/>
          </a:bodyPr>
          <a:lstStyle/>
          <a:p>
            <a:pPr algn="l"/>
            <a:r>
              <a:rPr lang="en-US" dirty="0" smtClean="0">
                <a:solidFill>
                  <a:srgbClr val="692722"/>
                </a:solidFill>
              </a:rPr>
              <a:t>Is 410 really all that bad?</a:t>
            </a:r>
            <a:endParaRPr lang="en-US" dirty="0">
              <a:solidFill>
                <a:srgbClr val="692722"/>
              </a:solidFill>
            </a:endParaRPr>
          </a:p>
        </p:txBody>
      </p:sp>
      <p:grpSp>
        <p:nvGrpSpPr>
          <p:cNvPr id="4" name="Group 8"/>
          <p:cNvGrpSpPr/>
          <p:nvPr/>
        </p:nvGrpSpPr>
        <p:grpSpPr>
          <a:xfrm>
            <a:off x="0" y="5791200"/>
            <a:ext cx="9144000" cy="1066800"/>
            <a:chOff x="0" y="5791200"/>
            <a:chExt cx="9144000" cy="1066800"/>
          </a:xfrm>
        </p:grpSpPr>
        <p:sp>
          <p:nvSpPr>
            <p:cNvPr id="10" name="Rectangle 9"/>
            <p:cNvSpPr/>
            <p:nvPr/>
          </p:nvSpPr>
          <p:spPr>
            <a:xfrm>
              <a:off x="1371600" y="5791200"/>
              <a:ext cx="7772400" cy="1066800"/>
            </a:xfrm>
            <a:prstGeom prst="rect">
              <a:avLst/>
            </a:prstGeom>
            <a:gradFill flip="none" rotWithShape="1">
              <a:gsLst>
                <a:gs pos="20000">
                  <a:schemeClr val="bg1"/>
                </a:gs>
                <a:gs pos="74000">
                  <a:schemeClr val="accent2">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5791200"/>
              <a:ext cx="13716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eos_logo.JPG"/>
            <p:cNvPicPr>
              <a:picLocks noChangeAspect="1"/>
            </p:cNvPicPr>
            <p:nvPr/>
          </p:nvPicPr>
          <p:blipFill>
            <a:blip r:embed="rId3" cstate="print"/>
            <a:stretch>
              <a:fillRect/>
            </a:stretch>
          </p:blipFill>
          <p:spPr>
            <a:xfrm>
              <a:off x="76200" y="5830432"/>
              <a:ext cx="1828800" cy="941559"/>
            </a:xfrm>
            <a:prstGeom prst="rect">
              <a:avLst/>
            </a:prstGeom>
          </p:spPr>
        </p:pic>
        <p:sp>
          <p:nvSpPr>
            <p:cNvPr id="13" name="TextBox 12"/>
            <p:cNvSpPr txBox="1"/>
            <p:nvPr/>
          </p:nvSpPr>
          <p:spPr>
            <a:xfrm>
              <a:off x="6477000" y="6096000"/>
              <a:ext cx="2362200" cy="369332"/>
            </a:xfrm>
            <a:prstGeom prst="rect">
              <a:avLst/>
            </a:prstGeom>
            <a:noFill/>
            <a:ln>
              <a:noFill/>
            </a:ln>
          </p:spPr>
          <p:txBody>
            <a:bodyPr wrap="square" rtlCol="0">
              <a:spAutoFit/>
            </a:bodyPr>
            <a:lstStyle/>
            <a:p>
              <a:r>
                <a:rPr lang="en-US" dirty="0" smtClean="0">
                  <a:solidFill>
                    <a:schemeClr val="bg1"/>
                  </a:solidFill>
                </a:rPr>
                <a:t>www.geosinstitute.org</a:t>
              </a:r>
              <a:endParaRPr lang="en-US" dirty="0">
                <a:solidFill>
                  <a:schemeClr val="bg1"/>
                </a:solidFill>
              </a:endParaRPr>
            </a:p>
          </p:txBody>
        </p:sp>
      </p:grpSp>
    </p:spTree>
    <p:extLst>
      <p:ext uri="{BB962C8B-B14F-4D97-AF65-F5344CB8AC3E}">
        <p14:creationId xmlns:p14="http://schemas.microsoft.com/office/powerpoint/2010/main" val="157511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8229600" cy="1143000"/>
          </a:xfrm>
          <a:noFill/>
        </p:spPr>
        <p:txBody>
          <a:bodyPr>
            <a:normAutofit/>
          </a:bodyPr>
          <a:lstStyle/>
          <a:p>
            <a:pPr algn="l"/>
            <a:r>
              <a:rPr lang="en-US" dirty="0" smtClean="0">
                <a:solidFill>
                  <a:srgbClr val="692722"/>
                </a:solidFill>
              </a:rPr>
              <a:t>Responses to Climate Change</a:t>
            </a:r>
            <a:endParaRPr lang="en-US" dirty="0">
              <a:solidFill>
                <a:srgbClr val="692722"/>
              </a:solidFill>
            </a:endParaRPr>
          </a:p>
        </p:txBody>
      </p:sp>
      <p:grpSp>
        <p:nvGrpSpPr>
          <p:cNvPr id="4" name="Group 8"/>
          <p:cNvGrpSpPr/>
          <p:nvPr/>
        </p:nvGrpSpPr>
        <p:grpSpPr>
          <a:xfrm>
            <a:off x="0" y="5791200"/>
            <a:ext cx="9144000" cy="1066800"/>
            <a:chOff x="0" y="5791200"/>
            <a:chExt cx="9144000" cy="1066800"/>
          </a:xfrm>
        </p:grpSpPr>
        <p:sp>
          <p:nvSpPr>
            <p:cNvPr id="10" name="Rectangle 9"/>
            <p:cNvSpPr/>
            <p:nvPr/>
          </p:nvSpPr>
          <p:spPr>
            <a:xfrm>
              <a:off x="1371600" y="5791200"/>
              <a:ext cx="7772400" cy="1066800"/>
            </a:xfrm>
            <a:prstGeom prst="rect">
              <a:avLst/>
            </a:prstGeom>
            <a:gradFill flip="none" rotWithShape="1">
              <a:gsLst>
                <a:gs pos="20000">
                  <a:schemeClr val="bg1"/>
                </a:gs>
                <a:gs pos="74000">
                  <a:schemeClr val="accent2">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5791200"/>
              <a:ext cx="13716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eos_logo.JPG"/>
            <p:cNvPicPr>
              <a:picLocks noChangeAspect="1"/>
            </p:cNvPicPr>
            <p:nvPr/>
          </p:nvPicPr>
          <p:blipFill>
            <a:blip r:embed="rId3" cstate="print"/>
            <a:stretch>
              <a:fillRect/>
            </a:stretch>
          </p:blipFill>
          <p:spPr>
            <a:xfrm>
              <a:off x="76200" y="5830432"/>
              <a:ext cx="1828800" cy="941559"/>
            </a:xfrm>
            <a:prstGeom prst="rect">
              <a:avLst/>
            </a:prstGeom>
          </p:spPr>
        </p:pic>
        <p:sp>
          <p:nvSpPr>
            <p:cNvPr id="13" name="TextBox 12"/>
            <p:cNvSpPr txBox="1"/>
            <p:nvPr/>
          </p:nvSpPr>
          <p:spPr>
            <a:xfrm>
              <a:off x="6477000" y="6096000"/>
              <a:ext cx="2362200" cy="369332"/>
            </a:xfrm>
            <a:prstGeom prst="rect">
              <a:avLst/>
            </a:prstGeom>
            <a:noFill/>
            <a:ln>
              <a:noFill/>
            </a:ln>
          </p:spPr>
          <p:txBody>
            <a:bodyPr wrap="square" rtlCol="0">
              <a:spAutoFit/>
            </a:bodyPr>
            <a:lstStyle/>
            <a:p>
              <a:r>
                <a:rPr lang="en-US" dirty="0" smtClean="0">
                  <a:solidFill>
                    <a:schemeClr val="bg1"/>
                  </a:solidFill>
                </a:rPr>
                <a:t>www.geosinstitute.org</a:t>
              </a:r>
              <a:endParaRPr lang="en-US" dirty="0">
                <a:solidFill>
                  <a:schemeClr val="bg1"/>
                </a:solidFill>
              </a:endParaRPr>
            </a:p>
          </p:txBody>
        </p:sp>
      </p:grpSp>
      <p:pic>
        <p:nvPicPr>
          <p:cNvPr id="8" name="Picture 2"/>
          <p:cNvPicPr>
            <a:picLocks noChangeAspect="1" noChangeArrowheads="1"/>
          </p:cNvPicPr>
          <p:nvPr/>
        </p:nvPicPr>
        <p:blipFill>
          <a:blip r:embed="rId4" cstate="print"/>
          <a:srcRect/>
          <a:stretch>
            <a:fillRect/>
          </a:stretch>
        </p:blipFill>
        <p:spPr bwMode="auto">
          <a:xfrm>
            <a:off x="2599888" y="1998107"/>
            <a:ext cx="6239312" cy="3400425"/>
          </a:xfrm>
          <a:prstGeom prst="rect">
            <a:avLst/>
          </a:prstGeom>
          <a:noFill/>
          <a:ln w="9525">
            <a:noFill/>
            <a:miter lim="800000"/>
            <a:headEnd/>
            <a:tailEnd/>
          </a:ln>
        </p:spPr>
      </p:pic>
      <p:sp>
        <p:nvSpPr>
          <p:cNvPr id="9" name="Title 1"/>
          <p:cNvSpPr txBox="1">
            <a:spLocks/>
          </p:cNvSpPr>
          <p:nvPr/>
        </p:nvSpPr>
        <p:spPr>
          <a:xfrm>
            <a:off x="349830" y="2133600"/>
            <a:ext cx="3383969" cy="773668"/>
          </a:xfrm>
          <a:prstGeom prst="rect">
            <a:avLst/>
          </a:prstGeom>
          <a:noFill/>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rgbClr val="692722"/>
                </a:solidFill>
              </a:rPr>
              <a:t>Mitigation: brakes</a:t>
            </a:r>
          </a:p>
          <a:p>
            <a:pPr algn="l"/>
            <a:r>
              <a:rPr lang="en-US" sz="2400" dirty="0" smtClean="0">
                <a:solidFill>
                  <a:srgbClr val="692722"/>
                </a:solidFill>
              </a:rPr>
              <a:t>Adaptation/Resilience: </a:t>
            </a:r>
            <a:r>
              <a:rPr lang="en-US" sz="2400" dirty="0" smtClean="0">
                <a:solidFill>
                  <a:srgbClr val="692722"/>
                </a:solidFill>
              </a:rPr>
              <a:t>airbag</a:t>
            </a:r>
            <a:endParaRPr lang="en-US" sz="2400" dirty="0">
              <a:solidFill>
                <a:srgbClr val="692722"/>
              </a:solidFill>
            </a:endParaRPr>
          </a:p>
        </p:txBody>
      </p:sp>
    </p:spTree>
    <p:extLst>
      <p:ext uri="{BB962C8B-B14F-4D97-AF65-F5344CB8AC3E}">
        <p14:creationId xmlns:p14="http://schemas.microsoft.com/office/powerpoint/2010/main" val="59492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1066800"/>
          </a:xfrm>
          <a:noFill/>
        </p:spPr>
        <p:txBody>
          <a:bodyPr>
            <a:normAutofit/>
          </a:bodyPr>
          <a:lstStyle/>
          <a:p>
            <a:pPr algn="l"/>
            <a:r>
              <a:rPr lang="en-US" dirty="0" smtClean="0">
                <a:solidFill>
                  <a:srgbClr val="692722"/>
                </a:solidFill>
              </a:rPr>
              <a:t>The GOOD News!</a:t>
            </a:r>
            <a:endParaRPr lang="en-US" dirty="0">
              <a:solidFill>
                <a:srgbClr val="692722"/>
              </a:solidFill>
            </a:endParaRPr>
          </a:p>
        </p:txBody>
      </p:sp>
      <p:grpSp>
        <p:nvGrpSpPr>
          <p:cNvPr id="4" name="Group 8"/>
          <p:cNvGrpSpPr/>
          <p:nvPr/>
        </p:nvGrpSpPr>
        <p:grpSpPr>
          <a:xfrm>
            <a:off x="0" y="5791200"/>
            <a:ext cx="9144000" cy="1066800"/>
            <a:chOff x="0" y="5791200"/>
            <a:chExt cx="9144000" cy="1066800"/>
          </a:xfrm>
        </p:grpSpPr>
        <p:sp>
          <p:nvSpPr>
            <p:cNvPr id="10" name="Rectangle 9"/>
            <p:cNvSpPr/>
            <p:nvPr/>
          </p:nvSpPr>
          <p:spPr>
            <a:xfrm>
              <a:off x="1371600" y="5791200"/>
              <a:ext cx="7772400" cy="1066800"/>
            </a:xfrm>
            <a:prstGeom prst="rect">
              <a:avLst/>
            </a:prstGeom>
            <a:gradFill flip="none" rotWithShape="1">
              <a:gsLst>
                <a:gs pos="20000">
                  <a:schemeClr val="bg1"/>
                </a:gs>
                <a:gs pos="74000">
                  <a:schemeClr val="accent2">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5791200"/>
              <a:ext cx="13716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eos_logo.JPG"/>
            <p:cNvPicPr>
              <a:picLocks noChangeAspect="1"/>
            </p:cNvPicPr>
            <p:nvPr/>
          </p:nvPicPr>
          <p:blipFill>
            <a:blip r:embed="rId3" cstate="print"/>
            <a:stretch>
              <a:fillRect/>
            </a:stretch>
          </p:blipFill>
          <p:spPr>
            <a:xfrm>
              <a:off x="76200" y="5830432"/>
              <a:ext cx="1828800" cy="941559"/>
            </a:xfrm>
            <a:prstGeom prst="rect">
              <a:avLst/>
            </a:prstGeom>
          </p:spPr>
        </p:pic>
        <p:sp>
          <p:nvSpPr>
            <p:cNvPr id="13" name="TextBox 12"/>
            <p:cNvSpPr txBox="1"/>
            <p:nvPr/>
          </p:nvSpPr>
          <p:spPr>
            <a:xfrm>
              <a:off x="6477000" y="6096000"/>
              <a:ext cx="2362200" cy="369332"/>
            </a:xfrm>
            <a:prstGeom prst="rect">
              <a:avLst/>
            </a:prstGeom>
            <a:noFill/>
            <a:ln>
              <a:noFill/>
            </a:ln>
          </p:spPr>
          <p:txBody>
            <a:bodyPr wrap="square" rtlCol="0">
              <a:spAutoFit/>
            </a:bodyPr>
            <a:lstStyle/>
            <a:p>
              <a:r>
                <a:rPr lang="en-US" dirty="0" smtClean="0">
                  <a:solidFill>
                    <a:schemeClr val="bg1"/>
                  </a:solidFill>
                </a:rPr>
                <a:t>www.geosinstitute.org</a:t>
              </a:r>
              <a:endParaRPr lang="en-US" dirty="0">
                <a:solidFill>
                  <a:schemeClr val="bg1"/>
                </a:solidFill>
              </a:endParaRPr>
            </a:p>
          </p:txBody>
        </p:sp>
      </p:grpSp>
      <p:sp>
        <p:nvSpPr>
          <p:cNvPr id="3" name="TextBox 2"/>
          <p:cNvSpPr txBox="1"/>
          <p:nvPr/>
        </p:nvSpPr>
        <p:spPr>
          <a:xfrm>
            <a:off x="533400" y="2133600"/>
            <a:ext cx="7315200" cy="2123658"/>
          </a:xfrm>
          <a:prstGeom prst="rect">
            <a:avLst/>
          </a:prstGeom>
          <a:noFill/>
        </p:spPr>
        <p:txBody>
          <a:bodyPr wrap="square" rtlCol="0">
            <a:spAutoFit/>
          </a:bodyPr>
          <a:lstStyle/>
          <a:p>
            <a:r>
              <a:rPr lang="en-US" sz="4400" dirty="0">
                <a:solidFill>
                  <a:srgbClr val="692722"/>
                </a:solidFill>
              </a:rPr>
              <a:t>We already know what we need to know to address climate change</a:t>
            </a:r>
            <a:r>
              <a:rPr lang="en-US" dirty="0">
                <a:solidFill>
                  <a:srgbClr val="692722"/>
                </a:solidFill>
              </a:rPr>
              <a:t>. </a:t>
            </a:r>
            <a:endParaRPr lang="en-US" dirty="0"/>
          </a:p>
        </p:txBody>
      </p:sp>
    </p:spTree>
    <p:extLst>
      <p:ext uri="{BB962C8B-B14F-4D97-AF65-F5344CB8AC3E}">
        <p14:creationId xmlns:p14="http://schemas.microsoft.com/office/powerpoint/2010/main" val="406058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noFill/>
        </p:spPr>
        <p:txBody>
          <a:bodyPr>
            <a:normAutofit/>
          </a:bodyPr>
          <a:lstStyle/>
          <a:p>
            <a:r>
              <a:rPr lang="en-US" dirty="0" err="1" smtClean="0">
                <a:solidFill>
                  <a:srgbClr val="692722"/>
                </a:solidFill>
              </a:rPr>
              <a:t>ClimateWise</a:t>
            </a:r>
            <a:r>
              <a:rPr lang="en-US" sz="3800" dirty="0" smtClean="0">
                <a:solidFill>
                  <a:srgbClr val="692722"/>
                </a:solidFill>
              </a:rPr>
              <a:t>®</a:t>
            </a:r>
            <a:r>
              <a:rPr lang="en-US" dirty="0" smtClean="0">
                <a:solidFill>
                  <a:srgbClr val="692722"/>
                </a:solidFill>
              </a:rPr>
              <a:t> Initiative</a:t>
            </a:r>
            <a:endParaRPr lang="en-US" dirty="0">
              <a:solidFill>
                <a:srgbClr val="692722"/>
              </a:solidFill>
            </a:endParaRPr>
          </a:p>
        </p:txBody>
      </p:sp>
      <p:grpSp>
        <p:nvGrpSpPr>
          <p:cNvPr id="4" name="Group 8"/>
          <p:cNvGrpSpPr/>
          <p:nvPr/>
        </p:nvGrpSpPr>
        <p:grpSpPr>
          <a:xfrm>
            <a:off x="0" y="5791200"/>
            <a:ext cx="9144000" cy="1066800"/>
            <a:chOff x="0" y="5791200"/>
            <a:chExt cx="9144000" cy="1066800"/>
          </a:xfrm>
        </p:grpSpPr>
        <p:sp>
          <p:nvSpPr>
            <p:cNvPr id="10" name="Rectangle 9"/>
            <p:cNvSpPr/>
            <p:nvPr/>
          </p:nvSpPr>
          <p:spPr>
            <a:xfrm>
              <a:off x="1371600" y="5791200"/>
              <a:ext cx="7772400" cy="1066800"/>
            </a:xfrm>
            <a:prstGeom prst="rect">
              <a:avLst/>
            </a:prstGeom>
            <a:gradFill flip="none" rotWithShape="1">
              <a:gsLst>
                <a:gs pos="20000">
                  <a:schemeClr val="bg1"/>
                </a:gs>
                <a:gs pos="74000">
                  <a:schemeClr val="accent2">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5791200"/>
              <a:ext cx="13716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eos_logo.JPG"/>
            <p:cNvPicPr>
              <a:picLocks noChangeAspect="1"/>
            </p:cNvPicPr>
            <p:nvPr/>
          </p:nvPicPr>
          <p:blipFill>
            <a:blip r:embed="rId3" cstate="print"/>
            <a:stretch>
              <a:fillRect/>
            </a:stretch>
          </p:blipFill>
          <p:spPr>
            <a:xfrm>
              <a:off x="76200" y="5830432"/>
              <a:ext cx="1828800" cy="941559"/>
            </a:xfrm>
            <a:prstGeom prst="rect">
              <a:avLst/>
            </a:prstGeom>
          </p:spPr>
        </p:pic>
        <p:sp>
          <p:nvSpPr>
            <p:cNvPr id="13" name="TextBox 12"/>
            <p:cNvSpPr txBox="1"/>
            <p:nvPr/>
          </p:nvSpPr>
          <p:spPr>
            <a:xfrm>
              <a:off x="6477000" y="6096000"/>
              <a:ext cx="2362200" cy="369332"/>
            </a:xfrm>
            <a:prstGeom prst="rect">
              <a:avLst/>
            </a:prstGeom>
            <a:noFill/>
            <a:ln>
              <a:noFill/>
            </a:ln>
          </p:spPr>
          <p:txBody>
            <a:bodyPr wrap="square" rtlCol="0">
              <a:spAutoFit/>
            </a:bodyPr>
            <a:lstStyle/>
            <a:p>
              <a:r>
                <a:rPr lang="en-US" dirty="0" smtClean="0">
                  <a:solidFill>
                    <a:schemeClr val="bg1"/>
                  </a:solidFill>
                </a:rPr>
                <a:t>www.geosinstitute.org</a:t>
              </a:r>
              <a:endParaRPr lang="en-US" dirty="0">
                <a:solidFill>
                  <a:schemeClr val="bg1"/>
                </a:solidFill>
              </a:endParaRPr>
            </a:p>
          </p:txBody>
        </p:sp>
      </p:grpSp>
      <p:sp>
        <p:nvSpPr>
          <p:cNvPr id="15" name="TextBox 14"/>
          <p:cNvSpPr txBox="1"/>
          <p:nvPr/>
        </p:nvSpPr>
        <p:spPr>
          <a:xfrm>
            <a:off x="519071" y="3102133"/>
            <a:ext cx="8153400" cy="1600438"/>
          </a:xfrm>
          <a:prstGeom prst="rect">
            <a:avLst/>
          </a:prstGeom>
          <a:noFill/>
        </p:spPr>
        <p:txBody>
          <a:bodyPr wrap="square" rtlCol="0">
            <a:spAutoFit/>
          </a:bodyPr>
          <a:lstStyle/>
          <a:p>
            <a:r>
              <a:rPr lang="en-US" sz="2600" b="1" dirty="0" smtClean="0"/>
              <a:t>Long-term Vision: </a:t>
            </a:r>
            <a:r>
              <a:rPr lang="en-US" sz="2400" dirty="0"/>
              <a:t>Communities across the country are responding to the threat of climate change by reducing emissions and </a:t>
            </a:r>
            <a:r>
              <a:rPr lang="en-US" sz="2400" dirty="0" smtClean="0"/>
              <a:t>adapting in </a:t>
            </a:r>
            <a:r>
              <a:rPr lang="en-US" sz="2400" dirty="0"/>
              <a:t>ways that are effective and beneficial over the long-term for </a:t>
            </a:r>
            <a:r>
              <a:rPr lang="en-US" sz="2400" dirty="0" smtClean="0"/>
              <a:t>people and nature. </a:t>
            </a:r>
            <a:endParaRPr lang="en-US" sz="2400" dirty="0" smtClean="0"/>
          </a:p>
        </p:txBody>
      </p:sp>
      <p:sp>
        <p:nvSpPr>
          <p:cNvPr id="5" name="Rectangle 9"/>
          <p:cNvSpPr>
            <a:spLocks noChangeArrowheads="1"/>
          </p:cNvSpPr>
          <p:nvPr/>
        </p:nvSpPr>
        <p:spPr bwMode="auto">
          <a:xfrm>
            <a:off x="293773" y="1143926"/>
            <a:ext cx="11995376" cy="65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pSp>
        <p:nvGrpSpPr>
          <p:cNvPr id="14" name="Group 13"/>
          <p:cNvGrpSpPr/>
          <p:nvPr/>
        </p:nvGrpSpPr>
        <p:grpSpPr>
          <a:xfrm>
            <a:off x="685800" y="942605"/>
            <a:ext cx="7711044" cy="1722717"/>
            <a:chOff x="450714" y="24827"/>
            <a:chExt cx="4461698" cy="1114277"/>
          </a:xfrm>
        </p:grpSpPr>
        <p:sp>
          <p:nvSpPr>
            <p:cNvPr id="16" name="Rectangle 15"/>
            <p:cNvSpPr/>
            <p:nvPr/>
          </p:nvSpPr>
          <p:spPr>
            <a:xfrm>
              <a:off x="1448689" y="862457"/>
              <a:ext cx="61383" cy="276647"/>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600" b="1">
                  <a:effectLst/>
                  <a:latin typeface="Cambria" panose="02040503050406030204" pitchFamily="18" charset="0"/>
                  <a:ea typeface="MS Mincho" panose="02020609040205080304" pitchFamily="49" charset="-128"/>
                  <a:cs typeface="Times New Roman" panose="02020603050405020304" pitchFamily="18" charset="0"/>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17" name="Rectangle 16"/>
            <p:cNvSpPr/>
            <p:nvPr/>
          </p:nvSpPr>
          <p:spPr>
            <a:xfrm>
              <a:off x="2997708" y="862457"/>
              <a:ext cx="61383" cy="276647"/>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600" b="1">
                  <a:effectLst/>
                  <a:latin typeface="Cambria" panose="02040503050406030204" pitchFamily="18" charset="0"/>
                  <a:ea typeface="MS Mincho" panose="02020609040205080304" pitchFamily="49" charset="-128"/>
                  <a:cs typeface="Times New Roman" panose="02020603050405020304" pitchFamily="18" charset="0"/>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18" name="Rectangle 17"/>
            <p:cNvSpPr/>
            <p:nvPr/>
          </p:nvSpPr>
          <p:spPr>
            <a:xfrm>
              <a:off x="4394327" y="862457"/>
              <a:ext cx="61383" cy="276647"/>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600" b="1">
                  <a:effectLst/>
                  <a:latin typeface="Cambria" panose="02040503050406030204" pitchFamily="18" charset="0"/>
                  <a:ea typeface="MS Mincho" panose="02020609040205080304" pitchFamily="49" charset="-128"/>
                  <a:cs typeface="Times New Roman" panose="02020603050405020304" pitchFamily="18" charset="0"/>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p:txBody>
        </p:sp>
        <p:pic>
          <p:nvPicPr>
            <p:cNvPr id="19" name="Picture 18"/>
            <p:cNvPicPr/>
            <p:nvPr/>
          </p:nvPicPr>
          <p:blipFill>
            <a:blip r:embed="rId4"/>
            <a:stretch>
              <a:fillRect/>
            </a:stretch>
          </p:blipFill>
          <p:spPr>
            <a:xfrm>
              <a:off x="450714" y="32351"/>
              <a:ext cx="1447800" cy="1008249"/>
            </a:xfrm>
            <a:prstGeom prst="rect">
              <a:avLst/>
            </a:prstGeom>
          </p:spPr>
        </p:pic>
        <p:pic>
          <p:nvPicPr>
            <p:cNvPr id="21" name="Picture 20"/>
            <p:cNvPicPr/>
            <p:nvPr/>
          </p:nvPicPr>
          <p:blipFill>
            <a:blip r:embed="rId5"/>
            <a:stretch>
              <a:fillRect/>
            </a:stretch>
          </p:blipFill>
          <p:spPr>
            <a:xfrm>
              <a:off x="3568244" y="24827"/>
              <a:ext cx="1344168" cy="1008888"/>
            </a:xfrm>
            <a:prstGeom prst="rect">
              <a:avLst/>
            </a:prstGeom>
          </p:spPr>
        </p:pic>
        <p:pic>
          <p:nvPicPr>
            <p:cNvPr id="22" name="Picture 21"/>
            <p:cNvPicPr/>
            <p:nvPr/>
          </p:nvPicPr>
          <p:blipFill>
            <a:blip r:embed="rId6"/>
            <a:stretch>
              <a:fillRect/>
            </a:stretch>
          </p:blipFill>
          <p:spPr>
            <a:xfrm>
              <a:off x="2001360" y="29859"/>
              <a:ext cx="1423416" cy="1003856"/>
            </a:xfrm>
            <a:prstGeom prst="rect">
              <a:avLst/>
            </a:prstGeom>
          </p:spPr>
        </p:pic>
      </p:grpSp>
    </p:spTree>
    <p:extLst>
      <p:ext uri="{BB962C8B-B14F-4D97-AF65-F5344CB8AC3E}">
        <p14:creationId xmlns:p14="http://schemas.microsoft.com/office/powerpoint/2010/main" val="24260575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noFill/>
        </p:spPr>
        <p:txBody>
          <a:bodyPr>
            <a:normAutofit/>
          </a:bodyPr>
          <a:lstStyle/>
          <a:p>
            <a:pPr algn="l"/>
            <a:r>
              <a:rPr lang="en-US" dirty="0" err="1" smtClean="0">
                <a:solidFill>
                  <a:srgbClr val="692722"/>
                </a:solidFill>
              </a:rPr>
              <a:t>ClimateWise</a:t>
            </a:r>
            <a:r>
              <a:rPr lang="en-US" dirty="0" smtClean="0">
                <a:solidFill>
                  <a:srgbClr val="692722"/>
                </a:solidFill>
              </a:rPr>
              <a:t>® Initiative</a:t>
            </a:r>
            <a:endParaRPr lang="en-US" dirty="0">
              <a:solidFill>
                <a:srgbClr val="692722"/>
              </a:solidFill>
            </a:endParaRPr>
          </a:p>
        </p:txBody>
      </p:sp>
      <p:grpSp>
        <p:nvGrpSpPr>
          <p:cNvPr id="4" name="Group 8"/>
          <p:cNvGrpSpPr/>
          <p:nvPr/>
        </p:nvGrpSpPr>
        <p:grpSpPr>
          <a:xfrm>
            <a:off x="0" y="5791200"/>
            <a:ext cx="9144000" cy="1066800"/>
            <a:chOff x="0" y="5791200"/>
            <a:chExt cx="9144000" cy="1066800"/>
          </a:xfrm>
        </p:grpSpPr>
        <p:sp>
          <p:nvSpPr>
            <p:cNvPr id="10" name="Rectangle 9"/>
            <p:cNvSpPr/>
            <p:nvPr/>
          </p:nvSpPr>
          <p:spPr>
            <a:xfrm>
              <a:off x="1371600" y="5791200"/>
              <a:ext cx="7772400" cy="1066800"/>
            </a:xfrm>
            <a:prstGeom prst="rect">
              <a:avLst/>
            </a:prstGeom>
            <a:gradFill flip="none" rotWithShape="1">
              <a:gsLst>
                <a:gs pos="20000">
                  <a:schemeClr val="bg1"/>
                </a:gs>
                <a:gs pos="74000">
                  <a:schemeClr val="accent2">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5791200"/>
              <a:ext cx="13716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eos_logo.JPG"/>
            <p:cNvPicPr>
              <a:picLocks noChangeAspect="1"/>
            </p:cNvPicPr>
            <p:nvPr/>
          </p:nvPicPr>
          <p:blipFill>
            <a:blip r:embed="rId3" cstate="print"/>
            <a:stretch>
              <a:fillRect/>
            </a:stretch>
          </p:blipFill>
          <p:spPr>
            <a:xfrm>
              <a:off x="76200" y="5830432"/>
              <a:ext cx="1828800" cy="941559"/>
            </a:xfrm>
            <a:prstGeom prst="rect">
              <a:avLst/>
            </a:prstGeom>
          </p:spPr>
        </p:pic>
        <p:sp>
          <p:nvSpPr>
            <p:cNvPr id="13" name="TextBox 12"/>
            <p:cNvSpPr txBox="1"/>
            <p:nvPr/>
          </p:nvSpPr>
          <p:spPr>
            <a:xfrm>
              <a:off x="6477000" y="6096000"/>
              <a:ext cx="2362200" cy="369332"/>
            </a:xfrm>
            <a:prstGeom prst="rect">
              <a:avLst/>
            </a:prstGeom>
            <a:noFill/>
            <a:ln>
              <a:noFill/>
            </a:ln>
          </p:spPr>
          <p:txBody>
            <a:bodyPr wrap="square" rtlCol="0">
              <a:spAutoFit/>
            </a:bodyPr>
            <a:lstStyle/>
            <a:p>
              <a:r>
                <a:rPr lang="en-US" dirty="0" smtClean="0">
                  <a:solidFill>
                    <a:schemeClr val="bg1"/>
                  </a:solidFill>
                </a:rPr>
                <a:t>www.geosinstitute.org</a:t>
              </a:r>
              <a:endParaRPr lang="en-US" dirty="0">
                <a:solidFill>
                  <a:schemeClr val="bg1"/>
                </a:solidFill>
              </a:endParaRPr>
            </a:p>
          </p:txBody>
        </p:sp>
      </p:grpSp>
      <p:sp>
        <p:nvSpPr>
          <p:cNvPr id="5" name="Rectangle 9"/>
          <p:cNvSpPr>
            <a:spLocks noChangeArrowheads="1"/>
          </p:cNvSpPr>
          <p:nvPr/>
        </p:nvSpPr>
        <p:spPr bwMode="auto">
          <a:xfrm>
            <a:off x="293773" y="1143926"/>
            <a:ext cx="11995376" cy="65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3637" t="13333" r="1920" b="3333"/>
          <a:stretch/>
        </p:blipFill>
        <p:spPr>
          <a:xfrm>
            <a:off x="1143000" y="871559"/>
            <a:ext cx="7086601" cy="4831773"/>
          </a:xfrm>
          <a:prstGeom prst="rect">
            <a:avLst/>
          </a:prstGeom>
        </p:spPr>
      </p:pic>
    </p:spTree>
    <p:extLst>
      <p:ext uri="{BB962C8B-B14F-4D97-AF65-F5344CB8AC3E}">
        <p14:creationId xmlns:p14="http://schemas.microsoft.com/office/powerpoint/2010/main" val="7065030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9"/>
          <p:cNvSpPr>
            <a:spLocks noChangeArrowheads="1"/>
          </p:cNvSpPr>
          <p:nvPr/>
        </p:nvSpPr>
        <p:spPr bwMode="auto">
          <a:xfrm>
            <a:off x="293773" y="1143926"/>
            <a:ext cx="11995376" cy="65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8" name="TextBox 7"/>
          <p:cNvSpPr txBox="1"/>
          <p:nvPr/>
        </p:nvSpPr>
        <p:spPr>
          <a:xfrm>
            <a:off x="0" y="0"/>
            <a:ext cx="9144000" cy="6858000"/>
          </a:xfrm>
          <a:prstGeom prst="rect">
            <a:avLst/>
          </a:prstGeom>
          <a:solidFill>
            <a:schemeClr val="tx1"/>
          </a:solidFill>
        </p:spPr>
        <p:txBody>
          <a:bodyPr wrap="square" rtlCol="0">
            <a:spAutoFit/>
          </a:bodyPr>
          <a:lstStyle/>
          <a:p>
            <a:endParaRPr lang="en-US" dirty="0"/>
          </a:p>
        </p:txBody>
      </p:sp>
    </p:spTree>
    <p:extLst>
      <p:ext uri="{BB962C8B-B14F-4D97-AF65-F5344CB8AC3E}">
        <p14:creationId xmlns:p14="http://schemas.microsoft.com/office/powerpoint/2010/main" val="29219761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AS\Pictures\Sustainable Cleveland\Logo1_wTag-PO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281613"/>
            <a:ext cx="3149600"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1663" y="5410200"/>
            <a:ext cx="1371600"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228600" y="2362200"/>
            <a:ext cx="8534400" cy="3352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128"/>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sz="5400" kern="0" dirty="0" smtClean="0">
                <a:solidFill>
                  <a:schemeClr val="tx1"/>
                </a:solidFill>
                <a:latin typeface="Georgia" pitchFamily="18" charset="0"/>
              </a:rPr>
              <a:t>Cleveland Climate Action</a:t>
            </a:r>
          </a:p>
          <a:p>
            <a:pPr eaLnBrk="1" hangingPunct="1">
              <a:defRPr/>
            </a:pPr>
            <a:r>
              <a:rPr lang="en-US" sz="3600" kern="0" dirty="0" smtClean="0">
                <a:solidFill>
                  <a:schemeClr val="tx1"/>
                </a:solidFill>
                <a:latin typeface="Georgia" pitchFamily="18" charset="0"/>
              </a:rPr>
              <a:t>Building Thriving </a:t>
            </a:r>
            <a:r>
              <a:rPr lang="en-US" sz="3600" kern="0" dirty="0">
                <a:solidFill>
                  <a:schemeClr val="tx1"/>
                </a:solidFill>
                <a:latin typeface="Georgia" pitchFamily="18" charset="0"/>
              </a:rPr>
              <a:t>and Healthy Neighborhoods</a:t>
            </a:r>
          </a:p>
          <a:p>
            <a:pPr eaLnBrk="1" hangingPunct="1">
              <a:defRPr/>
            </a:pPr>
            <a:endParaRPr lang="en-US" sz="700" kern="0" dirty="0" smtClean="0">
              <a:latin typeface="Georgia" pitchFamily="18" charset="0"/>
            </a:endParaRPr>
          </a:p>
          <a:p>
            <a:pPr eaLnBrk="1" hangingPunct="1">
              <a:defRPr/>
            </a:pPr>
            <a:endParaRPr lang="en-US" sz="700" kern="0" dirty="0">
              <a:latin typeface="Georgia" pitchFamily="18" charset="0"/>
            </a:endParaRPr>
          </a:p>
          <a:p>
            <a:pPr eaLnBrk="1" hangingPunct="1">
              <a:defRPr/>
            </a:pPr>
            <a:r>
              <a:rPr lang="en-US" sz="1600" kern="0" dirty="0" smtClean="0">
                <a:latin typeface="Georgia" pitchFamily="18" charset="0"/>
              </a:rPr>
              <a:t>April 20, 2018</a:t>
            </a:r>
          </a:p>
          <a:p>
            <a:pPr eaLnBrk="1" hangingPunct="1">
              <a:defRPr/>
            </a:pPr>
            <a:r>
              <a:rPr lang="en-US" sz="1600" kern="0" dirty="0">
                <a:latin typeface="Georgia" pitchFamily="18" charset="0"/>
              </a:rPr>
              <a:t>NFBPA, Track/Session:  3.10</a:t>
            </a:r>
          </a:p>
          <a:p>
            <a:pPr eaLnBrk="1" hangingPunct="1">
              <a:defRPr/>
            </a:pPr>
            <a:r>
              <a:rPr lang="en-US" sz="1600" kern="0" dirty="0">
                <a:latin typeface="Georgia" pitchFamily="18" charset="0"/>
              </a:rPr>
              <a:t>Session Title:  Building Climate Resilience in Your </a:t>
            </a:r>
            <a:r>
              <a:rPr lang="en-US" sz="1600" kern="0" dirty="0" smtClean="0">
                <a:latin typeface="Georgia" pitchFamily="18" charset="0"/>
              </a:rPr>
              <a:t>Community</a:t>
            </a:r>
          </a:p>
          <a:p>
            <a:pPr eaLnBrk="1" hangingPunct="1">
              <a:defRPr/>
            </a:pPr>
            <a:endParaRPr lang="en-US" sz="1600" kern="0" dirty="0" smtClean="0">
              <a:latin typeface="Georgia" pitchFamily="18" charset="0"/>
            </a:endParaRPr>
          </a:p>
          <a:p>
            <a:pPr eaLnBrk="1" hangingPunct="1">
              <a:defRPr/>
            </a:pPr>
            <a:r>
              <a:rPr lang="en-US" sz="1600" kern="0" dirty="0" smtClean="0">
                <a:latin typeface="Georgia" pitchFamily="18" charset="0"/>
              </a:rPr>
              <a:t>Matt Gray</a:t>
            </a:r>
          </a:p>
          <a:p>
            <a:pPr eaLnBrk="1" hangingPunct="1">
              <a:defRPr/>
            </a:pPr>
            <a:r>
              <a:rPr lang="en-US" sz="1600" kern="0" dirty="0" smtClean="0">
                <a:latin typeface="Georgia" pitchFamily="18" charset="0"/>
              </a:rPr>
              <a:t>Chief of Sustainability</a:t>
            </a:r>
          </a:p>
          <a:p>
            <a:pPr eaLnBrk="1" hangingPunct="1">
              <a:defRPr/>
            </a:pPr>
            <a:r>
              <a:rPr lang="en-US" sz="1600" kern="0" dirty="0" smtClean="0">
                <a:latin typeface="Georgia" pitchFamily="18" charset="0"/>
              </a:rPr>
              <a:t>City of Cleveland</a:t>
            </a:r>
            <a:endParaRPr lang="en-US" sz="1800" kern="0" dirty="0" smtClean="0">
              <a:latin typeface="Georgia" pitchFamily="18" charset="0"/>
            </a:endParaRPr>
          </a:p>
        </p:txBody>
      </p:sp>
      <p:pic>
        <p:nvPicPr>
          <p:cNvPr id="2053" name="Picture 4" descr="CAP Pic 2013021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217488"/>
            <a:ext cx="3622675"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3" descr="P:\City of Cleveland\J20120156.100 Climate Action Plan\Docs\Webinar_10.23.2012\Bicycle with city skylin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228600"/>
            <a:ext cx="3048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5E76DA0B-FF72-45B1-953A-3BA5B78CB77E}" type="slidenum">
              <a:rPr lang="en-US" smtClean="0"/>
              <a:pPr>
                <a:defRPr/>
              </a:pPr>
              <a:t>18</a:t>
            </a:fld>
            <a:endParaRPr lang="en-US" dirty="0"/>
          </a:p>
        </p:txBody>
      </p:sp>
    </p:spTree>
    <p:extLst>
      <p:ext uri="{BB962C8B-B14F-4D97-AF65-F5344CB8AC3E}">
        <p14:creationId xmlns:p14="http://schemas.microsoft.com/office/powerpoint/2010/main" val="2236327983"/>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a:xfrm>
            <a:off x="3048000" y="76200"/>
            <a:ext cx="2819400" cy="1146175"/>
          </a:xfrm>
        </p:spPr>
        <p:txBody>
          <a:bodyPr tIns="35268"/>
          <a:lstStyle/>
          <a:p>
            <a:pP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6000" dirty="0" smtClean="0"/>
              <a:t>1969</a:t>
            </a:r>
          </a:p>
        </p:txBody>
      </p:sp>
      <p:pic>
        <p:nvPicPr>
          <p:cNvPr id="40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325" y="1122364"/>
            <a:ext cx="7051675" cy="5513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73811608"/>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971800"/>
            <a:ext cx="7772400" cy="2590800"/>
          </a:xfrm>
          <a:noFill/>
        </p:spPr>
        <p:txBody>
          <a:bodyPr>
            <a:normAutofit fontScale="90000"/>
          </a:bodyPr>
          <a:lstStyle/>
          <a:p>
            <a:r>
              <a:rPr lang="en-US" dirty="0" smtClean="0">
                <a:solidFill>
                  <a:srgbClr val="692722"/>
                </a:solidFill>
              </a:rPr>
              <a:t>Geos </a:t>
            </a:r>
            <a:r>
              <a:rPr lang="en-US" dirty="0" smtClean="0">
                <a:solidFill>
                  <a:srgbClr val="692722"/>
                </a:solidFill>
              </a:rPr>
              <a:t>Institute:</a:t>
            </a:r>
            <a:r>
              <a:rPr lang="en-US" dirty="0" smtClean="0">
                <a:solidFill>
                  <a:srgbClr val="692722"/>
                </a:solidFill>
              </a:rPr>
              <a:t/>
            </a:r>
            <a:br>
              <a:rPr lang="en-US" dirty="0" smtClean="0">
                <a:solidFill>
                  <a:srgbClr val="692722"/>
                </a:solidFill>
              </a:rPr>
            </a:br>
            <a:r>
              <a:rPr lang="en-US" dirty="0" smtClean="0">
                <a:solidFill>
                  <a:srgbClr val="692722"/>
                </a:solidFill>
              </a:rPr>
              <a:t>Working to keep human and natural communities whole in the face of climate change</a:t>
            </a:r>
            <a:endParaRPr lang="en-US" sz="3600" dirty="0">
              <a:solidFill>
                <a:srgbClr val="692722"/>
              </a:solidFill>
            </a:endParaRPr>
          </a:p>
        </p:txBody>
      </p:sp>
      <p:grpSp>
        <p:nvGrpSpPr>
          <p:cNvPr id="14" name="Group 13"/>
          <p:cNvGrpSpPr/>
          <p:nvPr/>
        </p:nvGrpSpPr>
        <p:grpSpPr>
          <a:xfrm>
            <a:off x="0" y="5791200"/>
            <a:ext cx="9144000" cy="1066800"/>
            <a:chOff x="0" y="5791200"/>
            <a:chExt cx="9144000" cy="1066800"/>
          </a:xfrm>
        </p:grpSpPr>
        <p:sp>
          <p:nvSpPr>
            <p:cNvPr id="18" name="Rectangle 17"/>
            <p:cNvSpPr/>
            <p:nvPr/>
          </p:nvSpPr>
          <p:spPr>
            <a:xfrm>
              <a:off x="1371600" y="5791200"/>
              <a:ext cx="7772400" cy="1066800"/>
            </a:xfrm>
            <a:prstGeom prst="rect">
              <a:avLst/>
            </a:prstGeom>
            <a:gradFill flip="none" rotWithShape="1">
              <a:gsLst>
                <a:gs pos="20000">
                  <a:schemeClr val="bg1"/>
                </a:gs>
                <a:gs pos="74000">
                  <a:schemeClr val="accent2">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5791200"/>
              <a:ext cx="13716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geos_logo.JPG"/>
            <p:cNvPicPr>
              <a:picLocks noChangeAspect="1"/>
            </p:cNvPicPr>
            <p:nvPr/>
          </p:nvPicPr>
          <p:blipFill>
            <a:blip r:embed="rId3" cstate="print"/>
            <a:stretch>
              <a:fillRect/>
            </a:stretch>
          </p:blipFill>
          <p:spPr>
            <a:xfrm>
              <a:off x="76200" y="5830432"/>
              <a:ext cx="1828800" cy="941559"/>
            </a:xfrm>
            <a:prstGeom prst="rect">
              <a:avLst/>
            </a:prstGeom>
          </p:spPr>
        </p:pic>
        <p:sp>
          <p:nvSpPr>
            <p:cNvPr id="20" name="TextBox 19"/>
            <p:cNvSpPr txBox="1"/>
            <p:nvPr/>
          </p:nvSpPr>
          <p:spPr>
            <a:xfrm>
              <a:off x="6477000" y="6096000"/>
              <a:ext cx="2362200" cy="369332"/>
            </a:xfrm>
            <a:prstGeom prst="rect">
              <a:avLst/>
            </a:prstGeom>
            <a:noFill/>
            <a:ln>
              <a:noFill/>
            </a:ln>
          </p:spPr>
          <p:txBody>
            <a:bodyPr wrap="square" rtlCol="0">
              <a:spAutoFit/>
            </a:bodyPr>
            <a:lstStyle/>
            <a:p>
              <a:r>
                <a:rPr lang="en-US" dirty="0" smtClean="0">
                  <a:solidFill>
                    <a:schemeClr val="bg1"/>
                  </a:solidFill>
                </a:rPr>
                <a:t>www.geosinstitute.org</a:t>
              </a:r>
              <a:endParaRPr lang="en-US" dirty="0">
                <a:solidFill>
                  <a:schemeClr val="bg1"/>
                </a:solidFill>
              </a:endParaRPr>
            </a:p>
          </p:txBody>
        </p:sp>
      </p:grpSp>
      <p:pic>
        <p:nvPicPr>
          <p:cNvPr id="16" name="Picture 15" descr="CD5106-33_Kevin Schafer.jpg"/>
          <p:cNvPicPr>
            <a:picLocks noChangeAspect="1"/>
          </p:cNvPicPr>
          <p:nvPr/>
        </p:nvPicPr>
        <p:blipFill>
          <a:blip r:embed="rId4" cstate="print"/>
          <a:stretch>
            <a:fillRect/>
          </a:stretch>
        </p:blipFill>
        <p:spPr>
          <a:xfrm>
            <a:off x="400211" y="838200"/>
            <a:ext cx="2867916" cy="1905000"/>
          </a:xfrm>
          <a:prstGeom prst="rect">
            <a:avLst/>
          </a:prstGeom>
        </p:spPr>
      </p:pic>
      <p:pic>
        <p:nvPicPr>
          <p:cNvPr id="17" name="Picture 8" descr="african, American, female, talking, meeting, participant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63538" y="849990"/>
            <a:ext cx="2862795" cy="1907214"/>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http://www.workingwatersgeos.org/images/source-water/solutions-gold-hill-backhoe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38804" y="849313"/>
            <a:ext cx="2525183" cy="1893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0092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p:cNvSpPr>
            <a:spLocks noGrp="1" noChangeArrowheads="1"/>
          </p:cNvSpPr>
          <p:nvPr>
            <p:ph type="title"/>
          </p:nvPr>
        </p:nvSpPr>
        <p:spPr>
          <a:xfrm>
            <a:off x="457200" y="152400"/>
            <a:ext cx="8228013" cy="1166813"/>
          </a:xfrm>
        </p:spPr>
        <p:txBody>
          <a:bodyPr tIns="35268">
            <a:normAutofit fontScale="90000"/>
          </a:bodyPr>
          <a:lstStyle/>
          <a:p>
            <a:pP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dirty="0" smtClean="0">
                <a:latin typeface="Georgia" panose="02040502050405020303" pitchFamily="18" charset="0"/>
              </a:rPr>
              <a:t>2019: Surprise and Amaze with our Transformation</a:t>
            </a:r>
          </a:p>
        </p:txBody>
      </p:sp>
      <p:pic>
        <p:nvPicPr>
          <p:cNvPr id="4" name="Picture 2" descr="C:\Users\JNeugebauer\AppData\Local\Microsoft\Windows\Temporary Internet Files\Content.IE5\GIBC3KI3\dsc_004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282" b="11550"/>
          <a:stretch/>
        </p:blipFill>
        <p:spPr bwMode="auto">
          <a:xfrm>
            <a:off x="834794" y="1524001"/>
            <a:ext cx="7471006" cy="5220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17852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itle 1"/>
          <p:cNvSpPr>
            <a:spLocks noGrp="1"/>
          </p:cNvSpPr>
          <p:nvPr>
            <p:ph type="title" idx="4294967295"/>
          </p:nvPr>
        </p:nvSpPr>
        <p:spPr>
          <a:xfrm>
            <a:off x="923925" y="76200"/>
            <a:ext cx="8143875" cy="1116012"/>
          </a:xfrm>
        </p:spPr>
        <p:txBody>
          <a:bodyPr lIns="35717" tIns="35717" rIns="35717" bIns="35717"/>
          <a:lstStyle/>
          <a:p>
            <a:pPr eaLnBrk="1" hangingPunct="1"/>
            <a:r>
              <a:rPr lang="en-US" altLang="en-US" dirty="0" smtClean="0">
                <a:latin typeface="Calibri" pitchFamily="34" charset="0"/>
              </a:rPr>
              <a:t>Triple Bottom Line Thinking</a:t>
            </a:r>
          </a:p>
        </p:txBody>
      </p:sp>
      <p:pic>
        <p:nvPicPr>
          <p:cNvPr id="8196" name="Picture 4" descr="SC2019_Graphic2.GIF"/>
          <p:cNvPicPr>
            <a:picLocks noChangeAspect="1"/>
          </p:cNvPicPr>
          <p:nvPr/>
        </p:nvPicPr>
        <p:blipFill>
          <a:blip r:embed="rId3">
            <a:extLst>
              <a:ext uri="{28A0092B-C50C-407E-A947-70E740481C1C}">
                <a14:useLocalDpi xmlns:a14="http://schemas.microsoft.com/office/drawing/2010/main" val="0"/>
              </a:ext>
            </a:extLst>
          </a:blip>
          <a:srcRect l="11765" t="12137"/>
          <a:stretch>
            <a:fillRect/>
          </a:stretch>
        </p:blipFill>
        <p:spPr bwMode="auto">
          <a:xfrm>
            <a:off x="76200" y="192088"/>
            <a:ext cx="1143000"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7"/>
          <p:cNvSpPr>
            <a:spLocks noChangeArrowheads="1"/>
          </p:cNvSpPr>
          <p:nvPr/>
        </p:nvSpPr>
        <p:spPr bwMode="auto">
          <a:xfrm>
            <a:off x="990600" y="5791200"/>
            <a:ext cx="7162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dirty="0">
                <a:solidFill>
                  <a:srgbClr val="000000"/>
                </a:solidFill>
                <a:latin typeface="Calibri" pitchFamily="34" charset="0"/>
                <a:sym typeface="Gill Sans" charset="0"/>
              </a:rPr>
              <a:t>A sustainable economy integrates the goals of economic prosperity, environmental health and social vitality.</a:t>
            </a:r>
          </a:p>
        </p:txBody>
      </p:sp>
      <p:graphicFrame>
        <p:nvGraphicFramePr>
          <p:cNvPr id="10" name="Diagram 9"/>
          <p:cNvGraphicFramePr/>
          <p:nvPr>
            <p:extLst/>
          </p:nvPr>
        </p:nvGraphicFramePr>
        <p:xfrm>
          <a:off x="3124200" y="15240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Rectangle 8"/>
          <p:cNvSpPr/>
          <p:nvPr/>
        </p:nvSpPr>
        <p:spPr>
          <a:xfrm>
            <a:off x="1371600" y="1828800"/>
            <a:ext cx="1600200" cy="1676400"/>
          </a:xfrm>
          <a:prstGeom prst="rect">
            <a:avLst/>
          </a:prstGeom>
          <a:solidFill>
            <a:srgbClr val="DE225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prstClr val="white"/>
                </a:solidFill>
              </a:rPr>
              <a:t>Environment</a:t>
            </a:r>
          </a:p>
        </p:txBody>
      </p:sp>
      <p:sp>
        <p:nvSpPr>
          <p:cNvPr id="11" name="Rectangle 10"/>
          <p:cNvSpPr/>
          <p:nvPr/>
        </p:nvSpPr>
        <p:spPr>
          <a:xfrm rot="1950413">
            <a:off x="2457450" y="3744913"/>
            <a:ext cx="1357313" cy="1601787"/>
          </a:xfrm>
          <a:prstGeom prst="rect">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prstClr val="white"/>
                </a:solidFill>
              </a:rPr>
              <a:t>Economics</a:t>
            </a:r>
          </a:p>
        </p:txBody>
      </p:sp>
      <p:sp>
        <p:nvSpPr>
          <p:cNvPr id="12" name="Rectangle 11"/>
          <p:cNvSpPr/>
          <p:nvPr/>
        </p:nvSpPr>
        <p:spPr>
          <a:xfrm rot="19883843">
            <a:off x="593725" y="3705225"/>
            <a:ext cx="1227138" cy="1541463"/>
          </a:xfrm>
          <a:prstGeom prst="rect">
            <a:avLst/>
          </a:prstGeom>
          <a:solidFill>
            <a:srgbClr val="FFD41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prstClr val="white"/>
                </a:solidFill>
              </a:rPr>
              <a:t>People</a:t>
            </a:r>
          </a:p>
        </p:txBody>
      </p:sp>
      <p:sp>
        <p:nvSpPr>
          <p:cNvPr id="2" name="Slide Number Placeholder 1"/>
          <p:cNvSpPr>
            <a:spLocks noGrp="1"/>
          </p:cNvSpPr>
          <p:nvPr>
            <p:ph type="sldNum" sz="quarter" idx="12"/>
          </p:nvPr>
        </p:nvSpPr>
        <p:spPr/>
        <p:txBody>
          <a:bodyPr/>
          <a:lstStyle/>
          <a:p>
            <a:pPr>
              <a:defRPr/>
            </a:pPr>
            <a:fld id="{CD07C74C-898B-44BE-A9DE-1BA613A29EE7}" type="slidenum">
              <a:rPr lang="en-US" smtClean="0">
                <a:solidFill>
                  <a:prstClr val="black">
                    <a:tint val="75000"/>
                  </a:prstClr>
                </a:solidFill>
              </a:rPr>
              <a:pPr>
                <a:defRPr/>
              </a:pPr>
              <a:t>21</a:t>
            </a:fld>
            <a:endParaRPr lang="en-US" dirty="0">
              <a:solidFill>
                <a:prstClr val="black">
                  <a:tint val="75000"/>
                </a:prstClr>
              </a:solidFill>
            </a:endParaRPr>
          </a:p>
        </p:txBody>
      </p:sp>
    </p:spTree>
    <p:extLst>
      <p:ext uri="{BB962C8B-B14F-4D97-AF65-F5344CB8AC3E}">
        <p14:creationId xmlns:p14="http://schemas.microsoft.com/office/powerpoint/2010/main" val="1652266430"/>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R:\SC2019 icon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1198831"/>
            <a:ext cx="7772400" cy="5395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52400"/>
            <a:ext cx="8229600" cy="868362"/>
          </a:xfrm>
        </p:spPr>
        <p:txBody>
          <a:bodyPr/>
          <a:lstStyle/>
          <a:p>
            <a:r>
              <a:rPr lang="en-US" sz="4800" dirty="0" smtClean="0"/>
              <a:t>Celebration Years</a:t>
            </a:r>
            <a:endParaRPr lang="en-US" sz="4800" dirty="0"/>
          </a:p>
        </p:txBody>
      </p:sp>
      <p:sp>
        <p:nvSpPr>
          <p:cNvPr id="3" name="Slide Number Placeholder 2"/>
          <p:cNvSpPr>
            <a:spLocks noGrp="1"/>
          </p:cNvSpPr>
          <p:nvPr>
            <p:ph type="sldNum" sz="quarter" idx="12"/>
          </p:nvPr>
        </p:nvSpPr>
        <p:spPr/>
        <p:txBody>
          <a:bodyPr/>
          <a:lstStyle/>
          <a:p>
            <a:pPr>
              <a:defRPr/>
            </a:pPr>
            <a:fld id="{F099DD5B-6F95-45E6-A6A5-372B3AC98EA4}" type="slidenum">
              <a:rPr lang="en-US" smtClean="0"/>
              <a:pPr>
                <a:defRPr/>
              </a:pPr>
              <a:t>22</a:t>
            </a:fld>
            <a:endParaRPr lang="en-US" dirty="0"/>
          </a:p>
        </p:txBody>
      </p:sp>
    </p:spTree>
    <p:extLst>
      <p:ext uri="{BB962C8B-B14F-4D97-AF65-F5344CB8AC3E}">
        <p14:creationId xmlns:p14="http://schemas.microsoft.com/office/powerpoint/2010/main" val="13672112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7AE92D8-6E79-430E-B4B6-9F79415BE596}" type="slidenum">
              <a:rPr lang="en-US" smtClean="0">
                <a:solidFill>
                  <a:prstClr val="black"/>
                </a:solidFill>
              </a:rPr>
              <a:pPr eaLnBrk="1" hangingPunct="1"/>
              <a:t>23</a:t>
            </a:fld>
            <a:endParaRPr lang="en-US" smtClean="0">
              <a:solidFill>
                <a:prstClr val="black"/>
              </a:solidFill>
            </a:endParaRPr>
          </a:p>
        </p:txBody>
      </p:sp>
      <p:sp>
        <p:nvSpPr>
          <p:cNvPr id="6" name="Rectangle 2"/>
          <p:cNvSpPr txBox="1">
            <a:spLocks noChangeArrowheads="1"/>
          </p:cNvSpPr>
          <p:nvPr/>
        </p:nvSpPr>
        <p:spPr>
          <a:xfrm>
            <a:off x="152400" y="152400"/>
            <a:ext cx="8839200" cy="8382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dirty="0" smtClean="0"/>
              <a:t>SustainableCleveland.org  Performance Indicators</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770" t="11621" r="10317" b="22130"/>
          <a:stretch/>
        </p:blipFill>
        <p:spPr bwMode="auto">
          <a:xfrm>
            <a:off x="152400" y="871738"/>
            <a:ext cx="8964529" cy="5871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38333"/>
          <a:stretch/>
        </p:blipFill>
        <p:spPr>
          <a:xfrm>
            <a:off x="3124200" y="3539594"/>
            <a:ext cx="5486400" cy="2774007"/>
          </a:xfrm>
          <a:prstGeom prst="rect">
            <a:avLst/>
          </a:prstGeom>
        </p:spPr>
      </p:pic>
    </p:spTree>
    <p:extLst>
      <p:ext uri="{BB962C8B-B14F-4D97-AF65-F5344CB8AC3E}">
        <p14:creationId xmlns:p14="http://schemas.microsoft.com/office/powerpoint/2010/main" val="2692091854"/>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http://www.sustainablecleveland.org/wp-content/uploads/2012/09/CAP-cover.bmp"/>
          <p:cNvPicPr>
            <a:picLocks noChangeAspect="1" noChangeArrowheads="1"/>
          </p:cNvPicPr>
          <p:nvPr/>
        </p:nvPicPr>
        <p:blipFill>
          <a:blip r:embed="rId3">
            <a:extLst>
              <a:ext uri="{28A0092B-C50C-407E-A947-70E740481C1C}">
                <a14:useLocalDpi xmlns:a14="http://schemas.microsoft.com/office/drawing/2010/main" val="0"/>
              </a:ext>
            </a:extLst>
          </a:blip>
          <a:srcRect t="5000" b="3419"/>
          <a:stretch>
            <a:fillRect/>
          </a:stretch>
        </p:blipFill>
        <p:spPr bwMode="auto">
          <a:xfrm>
            <a:off x="1219200" y="304800"/>
            <a:ext cx="5486400" cy="296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7" name="Picture 2"/>
          <p:cNvPicPr>
            <a:picLocks noChangeAspect="1" noChangeArrowheads="1"/>
          </p:cNvPicPr>
          <p:nvPr/>
        </p:nvPicPr>
        <p:blipFill>
          <a:blip r:embed="rId4">
            <a:extLst>
              <a:ext uri="{28A0092B-C50C-407E-A947-70E740481C1C}">
                <a14:useLocalDpi xmlns:a14="http://schemas.microsoft.com/office/drawing/2010/main" val="0"/>
              </a:ext>
            </a:extLst>
          </a:blip>
          <a:srcRect l="7822" t="13004" r="6049" b="25504"/>
          <a:stretch>
            <a:fillRect/>
          </a:stretch>
        </p:blipFill>
        <p:spPr bwMode="auto">
          <a:xfrm>
            <a:off x="1143000" y="3514725"/>
            <a:ext cx="5586413" cy="319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4869" name="Content Placeholder 2"/>
          <p:cNvSpPr>
            <a:spLocks noGrp="1"/>
          </p:cNvSpPr>
          <p:nvPr>
            <p:ph idx="1"/>
          </p:nvPr>
        </p:nvSpPr>
        <p:spPr>
          <a:xfrm>
            <a:off x="7086600" y="1143000"/>
            <a:ext cx="1981200" cy="2667000"/>
          </a:xfrm>
        </p:spPr>
        <p:txBody>
          <a:bodyPr>
            <a:normAutofit fontScale="62500" lnSpcReduction="20000"/>
          </a:bodyPr>
          <a:lstStyle/>
          <a:p>
            <a:pPr marL="0" indent="0">
              <a:buFontTx/>
              <a:buNone/>
            </a:pPr>
            <a:r>
              <a:rPr lang="en-US" altLang="en-US" sz="3600" dirty="0" smtClean="0">
                <a:ea typeface="ＭＳ Ｐゴシック" pitchFamily="34" charset="-128"/>
              </a:rPr>
              <a:t>33 </a:t>
            </a:r>
          </a:p>
          <a:p>
            <a:pPr marL="0" indent="0">
              <a:buFontTx/>
              <a:buNone/>
            </a:pPr>
            <a:r>
              <a:rPr lang="en-US" altLang="en-US" sz="3600" dirty="0" smtClean="0">
                <a:ea typeface="ＭＳ Ｐゴシック" pitchFamily="34" charset="-128"/>
              </a:rPr>
              <a:t>Actions</a:t>
            </a:r>
          </a:p>
          <a:p>
            <a:pPr marL="0" indent="0">
              <a:buFontTx/>
              <a:buNone/>
            </a:pPr>
            <a:endParaRPr lang="en-US" altLang="en-US" sz="3600" dirty="0" smtClean="0">
              <a:ea typeface="ＭＳ Ｐゴシック" pitchFamily="34" charset="-128"/>
            </a:endParaRPr>
          </a:p>
          <a:p>
            <a:pPr marL="0" indent="0">
              <a:buFontTx/>
              <a:buNone/>
            </a:pPr>
            <a:endParaRPr lang="en-US" altLang="en-US" sz="3600" dirty="0" smtClean="0">
              <a:ea typeface="ＭＳ Ｐゴシック" pitchFamily="34" charset="-128"/>
            </a:endParaRPr>
          </a:p>
          <a:p>
            <a:pPr marL="0" indent="0">
              <a:buFontTx/>
              <a:buNone/>
            </a:pPr>
            <a:endParaRPr lang="en-US" altLang="en-US" sz="3600" dirty="0" smtClean="0">
              <a:ea typeface="ＭＳ Ｐゴシック" pitchFamily="34" charset="-128"/>
            </a:endParaRPr>
          </a:p>
          <a:p>
            <a:pPr marL="0" indent="0">
              <a:buFontTx/>
              <a:buNone/>
            </a:pPr>
            <a:r>
              <a:rPr lang="en-US" altLang="en-US" sz="3600" dirty="0" smtClean="0">
                <a:ea typeface="ＭＳ Ｐゴシック" pitchFamily="34" charset="-128"/>
              </a:rPr>
              <a:t>25 </a:t>
            </a:r>
          </a:p>
          <a:p>
            <a:pPr marL="0" indent="0">
              <a:buFontTx/>
              <a:buNone/>
            </a:pPr>
            <a:r>
              <a:rPr lang="en-US" altLang="en-US" sz="3600" dirty="0" smtClean="0">
                <a:ea typeface="ＭＳ Ｐゴシック" pitchFamily="34" charset="-128"/>
              </a:rPr>
              <a:t>Actions</a:t>
            </a:r>
          </a:p>
        </p:txBody>
      </p:sp>
      <p:sp>
        <p:nvSpPr>
          <p:cNvPr id="164870" name="Slide Number Placeholder 3"/>
          <p:cNvSpPr>
            <a:spLocks noGrp="1"/>
          </p:cNvSpPr>
          <p:nvPr>
            <p:ph type="sldNum" sz="quarter" idx="12"/>
          </p:nvPr>
        </p:nvSpPr>
        <p:spPr>
          <a:xfrm>
            <a:off x="60960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fld id="{2FF73593-2B9B-4781-82CE-6B5A0A56A2B6}" type="slidenum">
              <a:rPr lang="en-US" altLang="en-US" sz="1400" smtClean="0">
                <a:solidFill>
                  <a:srgbClr val="000000"/>
                </a:solidFill>
              </a:rPr>
              <a:pPr eaLnBrk="1" hangingPunct="1">
                <a:spcBef>
                  <a:spcPct val="0"/>
                </a:spcBef>
                <a:buFontTx/>
                <a:buNone/>
              </a:pPr>
              <a:t>24</a:t>
            </a:fld>
            <a:endParaRPr lang="en-US" altLang="en-US" sz="1400" smtClean="0">
              <a:solidFill>
                <a:srgbClr val="000000"/>
              </a:solidFill>
            </a:endParaRPr>
          </a:p>
        </p:txBody>
      </p:sp>
      <p:sp>
        <p:nvSpPr>
          <p:cNvPr id="3" name="5-Point Star 2"/>
          <p:cNvSpPr/>
          <p:nvPr/>
        </p:nvSpPr>
        <p:spPr>
          <a:xfrm>
            <a:off x="304800" y="1447800"/>
            <a:ext cx="609600" cy="609600"/>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33303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76200"/>
            <a:ext cx="8229600" cy="1143000"/>
          </a:xfrm>
        </p:spPr>
        <p:txBody>
          <a:bodyPr/>
          <a:lstStyle/>
          <a:p>
            <a:r>
              <a:rPr lang="en-US" altLang="en-US" dirty="0" smtClean="0">
                <a:solidFill>
                  <a:srgbClr val="00B050"/>
                </a:solidFill>
                <a:latin typeface="Arial Narrow" panose="020B0606020202030204" pitchFamily="34" charset="0"/>
              </a:rPr>
              <a:t>Cleveland Climate Action Plan Update</a:t>
            </a:r>
            <a:endParaRPr lang="en-US" altLang="en-US" dirty="0">
              <a:solidFill>
                <a:srgbClr val="00B050"/>
              </a:solidFill>
              <a:latin typeface="Arial Narrow" panose="020B0606020202030204" pitchFamily="34" charset="0"/>
            </a:endParaRPr>
          </a:p>
        </p:txBody>
      </p:sp>
      <p:sp>
        <p:nvSpPr>
          <p:cNvPr id="19459" name="Rectangle 3"/>
          <p:cNvSpPr>
            <a:spLocks noGrp="1" noChangeArrowheads="1"/>
          </p:cNvSpPr>
          <p:nvPr>
            <p:ph idx="1"/>
          </p:nvPr>
        </p:nvSpPr>
        <p:spPr>
          <a:xfrm>
            <a:off x="533400" y="1219200"/>
            <a:ext cx="7886700" cy="4351338"/>
          </a:xfrm>
        </p:spPr>
        <p:txBody>
          <a:bodyPr>
            <a:noAutofit/>
          </a:bodyPr>
          <a:lstStyle/>
          <a:p>
            <a:pPr marL="228600" lvl="0" indent="-228600" defTabSz="914400">
              <a:spcBef>
                <a:spcPts val="1000"/>
              </a:spcBef>
            </a:pPr>
            <a:r>
              <a:rPr lang="en-US" sz="2400" b="1" dirty="0" smtClean="0">
                <a:latin typeface="Arial Narrow" panose="020B0606020202030204" pitchFamily="34" charset="0"/>
              </a:rPr>
              <a:t>Title: </a:t>
            </a:r>
            <a:r>
              <a:rPr lang="en-US" sz="2400" dirty="0" smtClean="0">
                <a:latin typeface="Arial Narrow" panose="020B0606020202030204" pitchFamily="34" charset="0"/>
              </a:rPr>
              <a:t>Equitable </a:t>
            </a:r>
            <a:r>
              <a:rPr lang="en-US" sz="2400" dirty="0">
                <a:latin typeface="Arial Narrow" panose="020B0606020202030204" pitchFamily="34" charset="0"/>
              </a:rPr>
              <a:t>Climate Action in Cleveland: Building Thriving, Healthy, and Resilient </a:t>
            </a:r>
            <a:r>
              <a:rPr lang="en-US" sz="2400" dirty="0" smtClean="0">
                <a:latin typeface="Arial Narrow" panose="020B0606020202030204" pitchFamily="34" charset="0"/>
              </a:rPr>
              <a:t>Neighborhoods</a:t>
            </a:r>
            <a:endParaRPr lang="en-US" sz="2400" b="1" dirty="0">
              <a:solidFill>
                <a:prstClr val="black"/>
              </a:solidFill>
              <a:latin typeface="Arial Narrow" panose="020B0606020202030204" pitchFamily="34" charset="0"/>
            </a:endParaRPr>
          </a:p>
          <a:p>
            <a:pPr marL="228600" lvl="0" indent="-228600" defTabSz="914400">
              <a:spcBef>
                <a:spcPts val="1000"/>
              </a:spcBef>
            </a:pPr>
            <a:r>
              <a:rPr lang="en-US" sz="2400" b="1" dirty="0" smtClean="0">
                <a:latin typeface="Arial Narrow" panose="020B0606020202030204" pitchFamily="34" charset="0"/>
              </a:rPr>
              <a:t>Project Goal: </a:t>
            </a:r>
            <a:r>
              <a:rPr lang="en-US" sz="2400" dirty="0" smtClean="0">
                <a:latin typeface="Arial Narrow" panose="020B0606020202030204" pitchFamily="34" charset="0"/>
              </a:rPr>
              <a:t>Improve </a:t>
            </a:r>
            <a:r>
              <a:rPr lang="en-US" sz="2400" dirty="0">
                <a:latin typeface="Arial Narrow" panose="020B0606020202030204" pitchFamily="34" charset="0"/>
              </a:rPr>
              <a:t>outcomes in health, access to green jobs, resiliency, and engagement through equitable climate </a:t>
            </a:r>
            <a:r>
              <a:rPr lang="en-US" sz="2400" dirty="0" smtClean="0">
                <a:latin typeface="Arial Narrow" panose="020B0606020202030204" pitchFamily="34" charset="0"/>
              </a:rPr>
              <a:t>action</a:t>
            </a:r>
            <a:r>
              <a:rPr lang="en-US" sz="2400" dirty="0" smtClean="0">
                <a:solidFill>
                  <a:srgbClr val="70AD47"/>
                </a:solidFill>
                <a:latin typeface="Arial Narrow" panose="020B0606020202030204" pitchFamily="34" charset="0"/>
              </a:rPr>
              <a:t>.</a:t>
            </a:r>
          </a:p>
          <a:p>
            <a:pPr marL="228600" lvl="0" indent="-228600" defTabSz="914400">
              <a:spcBef>
                <a:spcPts val="1000"/>
              </a:spcBef>
            </a:pPr>
            <a:r>
              <a:rPr lang="en-US" altLang="en-US" sz="2400" b="1" dirty="0" smtClean="0">
                <a:latin typeface="Arial Narrow" panose="020B0606020202030204" pitchFamily="34" charset="0"/>
              </a:rPr>
              <a:t>Context</a:t>
            </a:r>
            <a:r>
              <a:rPr lang="en-US" altLang="en-US" sz="2400" dirty="0" smtClean="0">
                <a:latin typeface="Arial Narrow" panose="020B0606020202030204" pitchFamily="34" charset="0"/>
              </a:rPr>
              <a:t>: Paris Agreement, Growing Inequality, Local Progress &amp; Challenges</a:t>
            </a:r>
          </a:p>
          <a:p>
            <a:pPr marL="228600" lvl="0" indent="-228600" defTabSz="914400">
              <a:spcBef>
                <a:spcPts val="1000"/>
              </a:spcBef>
            </a:pPr>
            <a:r>
              <a:rPr lang="en-US" altLang="en-US" sz="2400" b="1" dirty="0" smtClean="0">
                <a:latin typeface="Arial Narrow" panose="020B0606020202030204" pitchFamily="34" charset="0"/>
              </a:rPr>
              <a:t>Cross-Cutting Priorities</a:t>
            </a:r>
            <a:r>
              <a:rPr lang="en-US" altLang="en-US" sz="2400" dirty="0" smtClean="0">
                <a:latin typeface="Arial Narrow" panose="020B0606020202030204" pitchFamily="34" charset="0"/>
              </a:rPr>
              <a:t>:</a:t>
            </a:r>
          </a:p>
          <a:p>
            <a:pPr marL="628650" lvl="1" indent="-228600">
              <a:spcBef>
                <a:spcPts val="1000"/>
              </a:spcBef>
            </a:pPr>
            <a:r>
              <a:rPr lang="en-US" altLang="en-US" sz="2000" dirty="0" smtClean="0">
                <a:latin typeface="Arial Narrow" panose="020B0606020202030204" pitchFamily="34" charset="0"/>
              </a:rPr>
              <a:t>Equity and Neighborhood </a:t>
            </a:r>
            <a:r>
              <a:rPr lang="en-US" altLang="en-US" sz="2000" dirty="0">
                <a:latin typeface="Arial Narrow" panose="020B0606020202030204" pitchFamily="34" charset="0"/>
              </a:rPr>
              <a:t>Engagement</a:t>
            </a:r>
          </a:p>
          <a:p>
            <a:pPr marL="628650" lvl="1" indent="-228600">
              <a:spcBef>
                <a:spcPts val="1000"/>
              </a:spcBef>
            </a:pPr>
            <a:r>
              <a:rPr lang="en-US" altLang="en-US" sz="2000" dirty="0">
                <a:latin typeface="Arial Narrow" panose="020B0606020202030204" pitchFamily="34" charset="0"/>
              </a:rPr>
              <a:t>Climate &amp; Social Vulnerability </a:t>
            </a:r>
          </a:p>
          <a:p>
            <a:pPr marL="628650" lvl="1" indent="-228600">
              <a:spcBef>
                <a:spcPts val="1000"/>
              </a:spcBef>
            </a:pPr>
            <a:r>
              <a:rPr lang="en-US" altLang="en-US" sz="2000" dirty="0">
                <a:latin typeface="Arial Narrow" panose="020B0606020202030204" pitchFamily="34" charset="0"/>
              </a:rPr>
              <a:t>Green Jobs and Workforce Development</a:t>
            </a:r>
          </a:p>
          <a:p>
            <a:pPr marL="628650" lvl="1" indent="-228600">
              <a:spcBef>
                <a:spcPts val="1000"/>
              </a:spcBef>
            </a:pPr>
            <a:r>
              <a:rPr lang="en-US" altLang="en-US" sz="2000" dirty="0" smtClean="0">
                <a:latin typeface="Arial Narrow" panose="020B0606020202030204" pitchFamily="34" charset="0"/>
              </a:rPr>
              <a:t>Corporate </a:t>
            </a:r>
            <a:r>
              <a:rPr lang="en-US" altLang="en-US" sz="2000" dirty="0">
                <a:latin typeface="Arial Narrow" panose="020B0606020202030204" pitchFamily="34" charset="0"/>
              </a:rPr>
              <a:t>Environmental and Social Governance </a:t>
            </a:r>
          </a:p>
          <a:p>
            <a:pPr marL="628650" lvl="1" indent="-228600">
              <a:spcBef>
                <a:spcPts val="1000"/>
              </a:spcBef>
            </a:pPr>
            <a:r>
              <a:rPr lang="en-US" altLang="en-US" sz="2000" dirty="0" smtClean="0">
                <a:latin typeface="Arial Narrow" panose="020B0606020202030204" pitchFamily="34" charset="0"/>
              </a:rPr>
              <a:t>Data </a:t>
            </a:r>
            <a:r>
              <a:rPr lang="en-US" altLang="en-US" sz="2000" dirty="0">
                <a:latin typeface="Arial Narrow" panose="020B0606020202030204" pitchFamily="34" charset="0"/>
              </a:rPr>
              <a:t>&amp; Indicators</a:t>
            </a:r>
          </a:p>
          <a:p>
            <a:pPr marL="628650" lvl="1" indent="-228600">
              <a:spcBef>
                <a:spcPts val="1000"/>
              </a:spcBef>
            </a:pPr>
            <a:endParaRPr lang="en-US" altLang="en-US" sz="2000" dirty="0" smtClean="0">
              <a:latin typeface="Arial Narrow" panose="020B060602020203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7628" y="4533823"/>
            <a:ext cx="984744" cy="1319784"/>
          </a:xfrm>
          <a:prstGeom prst="rect">
            <a:avLst/>
          </a:prstGeom>
        </p:spPr>
      </p:pic>
      <p:sp>
        <p:nvSpPr>
          <p:cNvPr id="2" name="Slide Number Placeholder 1"/>
          <p:cNvSpPr>
            <a:spLocks noGrp="1"/>
          </p:cNvSpPr>
          <p:nvPr>
            <p:ph type="sldNum" sz="quarter" idx="12"/>
          </p:nvPr>
        </p:nvSpPr>
        <p:spPr/>
        <p:txBody>
          <a:bodyPr/>
          <a:lstStyle/>
          <a:p>
            <a:pPr defTabSz="342900" eaLnBrk="1" fontAlgn="auto" hangingPunct="1">
              <a:spcBef>
                <a:spcPts val="0"/>
              </a:spcBef>
              <a:spcAft>
                <a:spcPts val="0"/>
              </a:spcAft>
            </a:pPr>
            <a:fld id="{BA5607D3-7027-44C3-9D32-26B95307CF8F}" type="slidenum">
              <a:rPr lang="en-US" smtClean="0">
                <a:solidFill>
                  <a:prstClr val="black">
                    <a:tint val="75000"/>
                  </a:prstClr>
                </a:solidFill>
                <a:latin typeface="Calibri" panose="020F0502020204030204"/>
              </a:rPr>
              <a:pPr defTabSz="342900" eaLnBrk="1" fontAlgn="auto" hangingPunct="1">
                <a:spcBef>
                  <a:spcPts val="0"/>
                </a:spcBef>
                <a:spcAft>
                  <a:spcPts val="0"/>
                </a:spcAft>
              </a:pPr>
              <a:t>25</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623732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title"/>
          </p:nvPr>
        </p:nvSpPr>
        <p:spPr>
          <a:xfrm>
            <a:off x="304080" y="305188"/>
            <a:ext cx="5182320" cy="837815"/>
          </a:xfrm>
        </p:spPr>
        <p:txBody>
          <a:bodyPr>
            <a:normAutofit fontScale="90000"/>
          </a:bodyPr>
          <a:lstStyle/>
          <a:p>
            <a:pPr algn="l" eaLnBrk="1">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5000" b="1" dirty="0" smtClean="0"/>
              <a:t>28 CAP Objectives</a:t>
            </a:r>
            <a:endParaRPr lang="en-US" sz="5000" b="1" dirty="0"/>
          </a:p>
        </p:txBody>
      </p:sp>
      <p:graphicFrame>
        <p:nvGraphicFramePr>
          <p:cNvPr id="7" name="Table 6"/>
          <p:cNvGraphicFramePr>
            <a:graphicFrameLocks noGrp="1"/>
          </p:cNvGraphicFramePr>
          <p:nvPr>
            <p:extLst/>
          </p:nvPr>
        </p:nvGraphicFramePr>
        <p:xfrm>
          <a:off x="381000" y="1600201"/>
          <a:ext cx="8458200" cy="4800603"/>
        </p:xfrm>
        <a:graphic>
          <a:graphicData uri="http://schemas.openxmlformats.org/drawingml/2006/table">
            <a:tbl>
              <a:tblPr firstRow="1" bandRow="1"/>
              <a:tblGrid>
                <a:gridCol w="64008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tblGrid>
              <a:tr h="59928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800" dirty="0" smtClean="0">
                          <a:solidFill>
                            <a:schemeClr val="tx1"/>
                          </a:solidFill>
                        </a:rPr>
                        <a:t>Focus Area</a:t>
                      </a:r>
                      <a:endParaRPr lang="en-US" sz="2800" dirty="0">
                        <a:solidFill>
                          <a:schemeClr val="tx1"/>
                        </a:solidFill>
                      </a:endParaRPr>
                    </a:p>
                  </a:txBody>
                  <a:tcPr marL="82944" marR="82944" marT="41472" marB="41472"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800" dirty="0" smtClean="0">
                          <a:solidFill>
                            <a:schemeClr val="tx1"/>
                          </a:solidFill>
                        </a:rPr>
                        <a:t># of Obj.</a:t>
                      </a:r>
                      <a:endParaRPr lang="en-US" sz="2800" dirty="0">
                        <a:solidFill>
                          <a:schemeClr val="tx1"/>
                        </a:solidFill>
                      </a:endParaRPr>
                    </a:p>
                  </a:txBody>
                  <a:tcPr marL="82944" marR="82944" marT="41472" marB="41472"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r h="77683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800" dirty="0" smtClean="0"/>
                        <a:t>Energy Efficiency &amp; Green Building</a:t>
                      </a:r>
                      <a:endParaRPr lang="en-US" sz="2800" dirty="0"/>
                    </a:p>
                  </a:txBody>
                  <a:tcPr marL="82944" marR="82944" marT="41472" marB="41472"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800" dirty="0" smtClean="0">
                          <a:solidFill>
                            <a:schemeClr val="tx1"/>
                          </a:solidFill>
                        </a:rPr>
                        <a:t>4</a:t>
                      </a:r>
                      <a:endParaRPr lang="en-US" sz="2800" dirty="0">
                        <a:solidFill>
                          <a:schemeClr val="tx1"/>
                        </a:solidFill>
                      </a:endParaRPr>
                    </a:p>
                  </a:txBody>
                  <a:tcPr marL="82944" marR="82944" marT="41472" marB="41472" anchor="ctr" anchorCtr="1">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1"/>
                  </a:ext>
                </a:extLst>
              </a:tr>
              <a:tr h="647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800" dirty="0" smtClean="0"/>
                        <a:t>Advanced &amp; Renewable Energy</a:t>
                      </a:r>
                      <a:endParaRPr lang="en-US" sz="2800" dirty="0"/>
                    </a:p>
                  </a:txBody>
                  <a:tcPr marL="82944" marR="82944" marT="41472" marB="4147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800" dirty="0" smtClean="0">
                          <a:solidFill>
                            <a:schemeClr val="tx1"/>
                          </a:solidFill>
                        </a:rPr>
                        <a:t>6</a:t>
                      </a:r>
                      <a:endParaRPr lang="en-US" sz="2800" dirty="0">
                        <a:solidFill>
                          <a:schemeClr val="tx1"/>
                        </a:solidFill>
                      </a:endParaRPr>
                    </a:p>
                  </a:txBody>
                  <a:tcPr marL="82944" marR="82944" marT="41472" marB="41472" anchor="ctr" anchorCtr="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2"/>
                  </a:ext>
                </a:extLst>
              </a:tr>
              <a:tr h="647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800" dirty="0" smtClean="0"/>
                        <a:t>Sustainable Mobility</a:t>
                      </a:r>
                      <a:endParaRPr lang="en-US" sz="2800" dirty="0"/>
                    </a:p>
                  </a:txBody>
                  <a:tcPr marL="82944" marR="82944" marT="41472" marB="4147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800" dirty="0" smtClean="0">
                          <a:solidFill>
                            <a:schemeClr val="tx1"/>
                          </a:solidFill>
                        </a:rPr>
                        <a:t>5</a:t>
                      </a:r>
                      <a:endParaRPr lang="en-US" sz="2800" dirty="0">
                        <a:solidFill>
                          <a:schemeClr val="tx1"/>
                        </a:solidFill>
                      </a:endParaRPr>
                    </a:p>
                  </a:txBody>
                  <a:tcPr marL="82944" marR="82944" marT="41472" marB="41472" anchor="ctr" anchorCtr="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0003"/>
                  </a:ext>
                </a:extLst>
              </a:tr>
              <a:tr h="76019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800" dirty="0" smtClean="0"/>
                        <a:t>More Local Food, Less Waste</a:t>
                      </a:r>
                      <a:endParaRPr lang="en-US" sz="2800" dirty="0"/>
                    </a:p>
                  </a:txBody>
                  <a:tcPr marL="82944" marR="82944" marT="41472" marB="4147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800" dirty="0" smtClean="0">
                          <a:solidFill>
                            <a:schemeClr val="tx1"/>
                          </a:solidFill>
                        </a:rPr>
                        <a:t>3</a:t>
                      </a:r>
                      <a:endParaRPr lang="en-US" sz="2800" dirty="0">
                        <a:solidFill>
                          <a:schemeClr val="tx1"/>
                        </a:solidFill>
                      </a:endParaRPr>
                    </a:p>
                  </a:txBody>
                  <a:tcPr marL="82944" marR="82944" marT="41472" marB="41472" anchor="ctr" anchorCtr="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4"/>
                  </a:ext>
                </a:extLst>
              </a:tr>
              <a:tr h="647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800" dirty="0" smtClean="0"/>
                        <a:t>Green Space &amp; Clean Water</a:t>
                      </a:r>
                      <a:endParaRPr lang="en-US" sz="2800" dirty="0"/>
                    </a:p>
                  </a:txBody>
                  <a:tcPr marL="82944" marR="82944" marT="41472" marB="4147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800" dirty="0" smtClean="0">
                          <a:solidFill>
                            <a:schemeClr val="tx1"/>
                          </a:solidFill>
                        </a:rPr>
                        <a:t>6</a:t>
                      </a:r>
                      <a:endParaRPr lang="en-US" sz="2800" dirty="0">
                        <a:solidFill>
                          <a:schemeClr val="tx1"/>
                        </a:solidFill>
                      </a:endParaRPr>
                    </a:p>
                  </a:txBody>
                  <a:tcPr marL="82944" marR="82944" marT="41472" marB="41472" anchor="ctr" anchorCtr="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0005"/>
                  </a:ext>
                </a:extLst>
              </a:tr>
              <a:tr h="7225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800" dirty="0" smtClean="0"/>
                        <a:t>Cross-Cutting Objectives</a:t>
                      </a:r>
                      <a:endParaRPr lang="en-US" sz="2800" dirty="0"/>
                    </a:p>
                  </a:txBody>
                  <a:tcPr marL="82944" marR="82944" marT="41472" marB="4147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616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800" dirty="0" smtClean="0">
                          <a:solidFill>
                            <a:schemeClr val="tx1"/>
                          </a:solidFill>
                        </a:rPr>
                        <a:t>4</a:t>
                      </a:r>
                      <a:endParaRPr lang="en-US" sz="2800" dirty="0">
                        <a:solidFill>
                          <a:schemeClr val="tx1"/>
                        </a:solidFill>
                      </a:endParaRPr>
                    </a:p>
                  </a:txBody>
                  <a:tcPr marL="82944" marR="82944" marT="41472" marB="41472" anchor="ctr" anchorCtr="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6161"/>
                    </a:solidFill>
                  </a:tcPr>
                </a:tc>
                <a:extLst>
                  <a:ext uri="{0D108BD9-81ED-4DB2-BD59-A6C34878D82A}">
                    <a16:rowId xmlns:a16="http://schemas.microsoft.com/office/drawing/2014/main" val="10006"/>
                  </a:ext>
                </a:extLst>
              </a:tr>
            </a:tbl>
          </a:graphicData>
        </a:graphic>
      </p:graphicFrame>
      <p:pic>
        <p:nvPicPr>
          <p:cNvPr id="6"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196" r="21861"/>
          <a:stretch/>
        </p:blipFill>
        <p:spPr bwMode="auto">
          <a:xfrm>
            <a:off x="5642344" y="152400"/>
            <a:ext cx="882502" cy="110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618" r="20611"/>
          <a:stretch/>
        </p:blipFill>
        <p:spPr bwMode="auto">
          <a:xfrm>
            <a:off x="6517776" y="152411"/>
            <a:ext cx="946297" cy="1106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651" r="7787"/>
          <a:stretch/>
        </p:blipFill>
        <p:spPr bwMode="auto">
          <a:xfrm>
            <a:off x="7446334" y="152410"/>
            <a:ext cx="1392866" cy="1106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92899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p:cNvSpPr>
            <a:spLocks noGrp="1"/>
          </p:cNvSpPr>
          <p:nvPr>
            <p:ph type="title"/>
          </p:nvPr>
        </p:nvSpPr>
        <p:spPr>
          <a:xfrm>
            <a:off x="361865" y="314461"/>
            <a:ext cx="8610600" cy="639763"/>
          </a:xfrm>
        </p:spPr>
        <p:txBody>
          <a:bodyPr>
            <a:normAutofit fontScale="90000"/>
          </a:bodyPr>
          <a:lstStyle/>
          <a:p>
            <a:pPr eaLnBrk="1" hangingPunct="1"/>
            <a:r>
              <a:rPr lang="en-US" altLang="en-US" sz="3600" dirty="0">
                <a:solidFill>
                  <a:srgbClr val="00B050"/>
                </a:solidFill>
                <a:latin typeface="Arial Narrow" panose="020B0606020202030204" pitchFamily="34" charset="0"/>
              </a:rPr>
              <a:t>CLIMATE ACTION </a:t>
            </a:r>
            <a:br>
              <a:rPr lang="en-US" altLang="en-US" sz="3600" dirty="0">
                <a:solidFill>
                  <a:srgbClr val="00B050"/>
                </a:solidFill>
                <a:latin typeface="Arial Narrow" panose="020B0606020202030204" pitchFamily="34" charset="0"/>
              </a:rPr>
            </a:br>
            <a:r>
              <a:rPr lang="en-US" altLang="en-US" sz="3600" dirty="0">
                <a:solidFill>
                  <a:srgbClr val="00B050"/>
                </a:solidFill>
                <a:latin typeface="Arial Narrow" panose="020B0606020202030204" pitchFamily="34" charset="0"/>
              </a:rPr>
              <a:t>ADVISORY COMMITTEE</a:t>
            </a:r>
          </a:p>
        </p:txBody>
      </p:sp>
      <p:sp>
        <p:nvSpPr>
          <p:cNvPr id="5" name="Slide Number Placeholder 4"/>
          <p:cNvSpPr>
            <a:spLocks noGrp="1"/>
          </p:cNvSpPr>
          <p:nvPr>
            <p:ph type="sldNum" sz="quarter" idx="12"/>
          </p:nvPr>
        </p:nvSpPr>
        <p:spPr>
          <a:xfrm>
            <a:off x="12455462" y="12267488"/>
            <a:ext cx="1090838" cy="170009"/>
          </a:xfrm>
        </p:spPr>
        <p:txBody>
          <a:bodyPr/>
          <a:lstStyle/>
          <a:p>
            <a:pPr>
              <a:defRPr/>
            </a:pPr>
            <a:fld id="{0C11B067-99F1-4E44-9591-AC691ED89377}" type="slidenum">
              <a:rPr lang="en-US" smtClean="0">
                <a:solidFill>
                  <a:prstClr val="black">
                    <a:tint val="75000"/>
                  </a:prstClr>
                </a:solidFill>
              </a:rPr>
              <a:pPr>
                <a:defRPr/>
              </a:pPr>
              <a:t>27</a:t>
            </a:fld>
            <a:endParaRPr lang="en-US" dirty="0">
              <a:solidFill>
                <a:prstClr val="black">
                  <a:tint val="75000"/>
                </a:prstClr>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2978" y="208581"/>
            <a:ext cx="984744" cy="1319784"/>
          </a:xfrm>
          <a:prstGeom prst="rect">
            <a:avLst/>
          </a:prstGeom>
        </p:spPr>
      </p:pic>
      <p:pic>
        <p:nvPicPr>
          <p:cNvPr id="1028" name="Picture 4" descr="Image result for case western reserve univers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5873" y="1297911"/>
            <a:ext cx="908841" cy="90884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ALTENE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4555" y="1974359"/>
            <a:ext cx="888406" cy="88840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bike clevelan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20773" y="1011456"/>
            <a:ext cx="963181" cy="109032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cleveland 2030 distric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85356" y="1711353"/>
            <a:ext cx="830318" cy="47974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cleveland botanical gardens 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71255" y="1500434"/>
            <a:ext cx="1105360" cy="50708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cleveland clinic"/>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78657" y="1406391"/>
            <a:ext cx="758825" cy="71125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cleveland foundati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01431" y="5220449"/>
            <a:ext cx="1100836" cy="73424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cleveland metropark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4126" y="2243605"/>
            <a:ext cx="860429" cy="860429"/>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cleveland metropolitan housing authorit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53666" y="5526371"/>
            <a:ext cx="1471122" cy="871776"/>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Image result for cleveland metropolitan school distric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42516" y="2148720"/>
            <a:ext cx="1189355" cy="861093"/>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 result for cleveland neighborhood progres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516503" y="2536370"/>
            <a:ext cx="888411" cy="402006"/>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Image result for cleveland state university"/>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46038" y="2255153"/>
            <a:ext cx="824529" cy="838504"/>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Image result for cleveland thermal"/>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442547" y="2418562"/>
            <a:ext cx="788802" cy="350031"/>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Image result for cleveland thermal"/>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442547" y="2767308"/>
            <a:ext cx="2368150" cy="337046"/>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Image result for cudc cleveland"/>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008308" y="2359010"/>
            <a:ext cx="847502" cy="847502"/>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Image result for corporate sustainability network"/>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45261" y="3260598"/>
            <a:ext cx="1063625" cy="670084"/>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Image result for COSE GCP"/>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b="21633"/>
          <a:stretch/>
        </p:blipFill>
        <p:spPr bwMode="auto">
          <a:xfrm>
            <a:off x="1335231" y="3053604"/>
            <a:ext cx="1196959" cy="1162129"/>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Image result for cuyahoga community colleg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27524" y="3331161"/>
            <a:ext cx="718646" cy="759070"/>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Image result for cuyahoga county"/>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798642" y="3318294"/>
            <a:ext cx="747396" cy="747396"/>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Image result for EATON"/>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596284" y="3166278"/>
            <a:ext cx="1474515" cy="625269"/>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Image result for EMERALD CITIES CLEVELAND"/>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937669" y="3104034"/>
            <a:ext cx="1292225" cy="374878"/>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Image result for environmental health watch"/>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325913" y="3432311"/>
            <a:ext cx="823138" cy="519361"/>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Image result for federal reserve bank of cleveland"/>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8325229" y="3505398"/>
            <a:ext cx="676139" cy="676139"/>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Image result for forest city enterprises cleveland ohio"/>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776991" y="6182187"/>
            <a:ext cx="1401633" cy="371822"/>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descr="Image result for key bank"/>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891559" y="3765325"/>
            <a:ext cx="816586" cy="404306"/>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descr="Image result for naacp cleveland"/>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224393" y="4473249"/>
            <a:ext cx="1901825" cy="718036"/>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descr="Image result for noaca"/>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090123" y="3829612"/>
            <a:ext cx="1072999" cy="991183"/>
          </a:xfrm>
          <a:prstGeom prst="rect">
            <a:avLst/>
          </a:prstGeom>
          <a:noFill/>
          <a:extLst>
            <a:ext uri="{909E8E84-426E-40DD-AFC4-6F175D3DCCD1}">
              <a14:hiddenFill xmlns:a14="http://schemas.microsoft.com/office/drawing/2010/main">
                <a:solidFill>
                  <a:srgbClr val="FFFFFF"/>
                </a:solidFill>
              </a14:hiddenFill>
            </a:ext>
          </a:extLst>
        </p:spPr>
      </p:pic>
      <p:pic>
        <p:nvPicPr>
          <p:cNvPr id="1098" name="Picture 74" descr="Image result for neorsd"/>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79751" y="4268474"/>
            <a:ext cx="1716088" cy="394700"/>
          </a:xfrm>
          <a:prstGeom prst="rect">
            <a:avLst/>
          </a:prstGeom>
          <a:noFill/>
          <a:extLst>
            <a:ext uri="{909E8E84-426E-40DD-AFC4-6F175D3DCCD1}">
              <a14:hiddenFill xmlns:a14="http://schemas.microsoft.com/office/drawing/2010/main">
                <a:solidFill>
                  <a:srgbClr val="FFFFFF"/>
                </a:solidFill>
              </a14:hiddenFill>
            </a:ext>
          </a:extLst>
        </p:spPr>
      </p:pic>
      <p:pic>
        <p:nvPicPr>
          <p:cNvPr id="1100" name="Picture 76" descr="Image result for ohio interfaith power and light"/>
          <p:cNvPicPr>
            <a:picLocks noChangeAspect="1" noChangeArrowheads="1"/>
          </p:cNvPicPr>
          <p:nvPr/>
        </p:nvPicPr>
        <p:blipFill rotWithShape="1">
          <a:blip r:embed="rId32">
            <a:extLst>
              <a:ext uri="{28A0092B-C50C-407E-A947-70E740481C1C}">
                <a14:useLocalDpi xmlns:a14="http://schemas.microsoft.com/office/drawing/2010/main" val="0"/>
              </a:ext>
            </a:extLst>
          </a:blip>
          <a:srcRect l="15434" r="19726" b="3140"/>
          <a:stretch/>
        </p:blipFill>
        <p:spPr bwMode="auto">
          <a:xfrm>
            <a:off x="1920773" y="4213204"/>
            <a:ext cx="2018983" cy="739551"/>
          </a:xfrm>
          <a:prstGeom prst="rect">
            <a:avLst/>
          </a:prstGeom>
          <a:noFill/>
          <a:extLst>
            <a:ext uri="{909E8E84-426E-40DD-AFC4-6F175D3DCCD1}">
              <a14:hiddenFill xmlns:a14="http://schemas.microsoft.com/office/drawing/2010/main">
                <a:solidFill>
                  <a:srgbClr val="FFFFFF"/>
                </a:solidFill>
              </a14:hiddenFill>
            </a:ext>
          </a:extLst>
        </p:spPr>
      </p:pic>
      <p:pic>
        <p:nvPicPr>
          <p:cNvPr id="1102" name="Picture 78" descr="Image result for rta"/>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4139649" y="4251966"/>
            <a:ext cx="573177" cy="573177"/>
          </a:xfrm>
          <a:prstGeom prst="rect">
            <a:avLst/>
          </a:prstGeom>
          <a:noFill/>
          <a:extLst>
            <a:ext uri="{909E8E84-426E-40DD-AFC4-6F175D3DCCD1}">
              <a14:hiddenFill xmlns:a14="http://schemas.microsoft.com/office/drawing/2010/main">
                <a:solidFill>
                  <a:srgbClr val="FFFFFF"/>
                </a:solidFill>
              </a14:hiddenFill>
            </a:ext>
          </a:extLst>
        </p:spPr>
      </p:pic>
      <p:pic>
        <p:nvPicPr>
          <p:cNvPr id="1104" name="Picture 80" descr="Image result for sierra club northeast ohio"/>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4759859" y="4169068"/>
            <a:ext cx="1035639" cy="1035639"/>
          </a:xfrm>
          <a:prstGeom prst="rect">
            <a:avLst/>
          </a:prstGeom>
          <a:noFill/>
          <a:extLst>
            <a:ext uri="{909E8E84-426E-40DD-AFC4-6F175D3DCCD1}">
              <a14:hiddenFill xmlns:a14="http://schemas.microsoft.com/office/drawing/2010/main">
                <a:solidFill>
                  <a:srgbClr val="FFFFFF"/>
                </a:solidFill>
              </a14:hiddenFill>
            </a:ext>
          </a:extLst>
        </p:spPr>
      </p:pic>
      <p:pic>
        <p:nvPicPr>
          <p:cNvPr id="1106" name="Picture 82" descr="Image result for trust for public land"/>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134126" y="5054280"/>
            <a:ext cx="691405" cy="1066585"/>
          </a:xfrm>
          <a:prstGeom prst="rect">
            <a:avLst/>
          </a:prstGeom>
          <a:noFill/>
          <a:extLst>
            <a:ext uri="{909E8E84-426E-40DD-AFC4-6F175D3DCCD1}">
              <a14:hiddenFill xmlns:a14="http://schemas.microsoft.com/office/drawing/2010/main">
                <a:solidFill>
                  <a:srgbClr val="FFFFFF"/>
                </a:solidFill>
              </a14:hiddenFill>
            </a:ext>
          </a:extLst>
        </p:spPr>
      </p:pic>
      <p:pic>
        <p:nvPicPr>
          <p:cNvPr id="1108" name="Picture 84" descr="Image result for university hospitals"/>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831190" y="4975274"/>
            <a:ext cx="911225" cy="911225"/>
          </a:xfrm>
          <a:prstGeom prst="rect">
            <a:avLst/>
          </a:prstGeom>
          <a:noFill/>
          <a:extLst>
            <a:ext uri="{909E8E84-426E-40DD-AFC4-6F175D3DCCD1}">
              <a14:hiddenFill xmlns:a14="http://schemas.microsoft.com/office/drawing/2010/main">
                <a:solidFill>
                  <a:srgbClr val="FFFFFF"/>
                </a:solidFill>
              </a14:hiddenFill>
            </a:ext>
          </a:extLst>
        </p:spPr>
      </p:pic>
      <p:pic>
        <p:nvPicPr>
          <p:cNvPr id="1110" name="Picture 86" descr="Image result for university of buffalo"/>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5968609" y="4959646"/>
            <a:ext cx="1357304" cy="829035"/>
          </a:xfrm>
          <a:prstGeom prst="rect">
            <a:avLst/>
          </a:prstGeom>
          <a:noFill/>
          <a:extLst>
            <a:ext uri="{909E8E84-426E-40DD-AFC4-6F175D3DCCD1}">
              <a14:hiddenFill xmlns:a14="http://schemas.microsoft.com/office/drawing/2010/main">
                <a:solidFill>
                  <a:srgbClr val="FFFFFF"/>
                </a:solidFill>
              </a14:hiddenFill>
            </a:ext>
          </a:extLst>
        </p:spPr>
      </p:pic>
      <p:pic>
        <p:nvPicPr>
          <p:cNvPr id="1112" name="Picture 88" descr="Image result for ohio sea grant"/>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1609283" y="4924843"/>
            <a:ext cx="852822" cy="531056"/>
          </a:xfrm>
          <a:prstGeom prst="rect">
            <a:avLst/>
          </a:prstGeom>
          <a:noFill/>
          <a:extLst>
            <a:ext uri="{909E8E84-426E-40DD-AFC4-6F175D3DCCD1}">
              <a14:hiddenFill xmlns:a14="http://schemas.microsoft.com/office/drawing/2010/main">
                <a:solidFill>
                  <a:srgbClr val="FFFFFF"/>
                </a:solidFill>
              </a14:hiddenFill>
            </a:ext>
          </a:extLst>
        </p:spPr>
      </p:pic>
      <p:pic>
        <p:nvPicPr>
          <p:cNvPr id="1114" name="Picture 90" descr="Image result for burten bell car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2492740" y="4982913"/>
            <a:ext cx="1447098" cy="376523"/>
          </a:xfrm>
          <a:prstGeom prst="rect">
            <a:avLst/>
          </a:prstGeom>
          <a:noFill/>
          <a:extLst>
            <a:ext uri="{909E8E84-426E-40DD-AFC4-6F175D3DCCD1}">
              <a14:hiddenFill xmlns:a14="http://schemas.microsoft.com/office/drawing/2010/main">
                <a:solidFill>
                  <a:srgbClr val="FFFFFF"/>
                </a:solidFill>
              </a14:hiddenFill>
            </a:ext>
          </a:extLst>
        </p:spPr>
      </p:pic>
      <p:pic>
        <p:nvPicPr>
          <p:cNvPr id="1116" name="Picture 92" descr="Image result for famicos foundation"/>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4094128" y="4949856"/>
            <a:ext cx="721546" cy="481031"/>
          </a:xfrm>
          <a:prstGeom prst="rect">
            <a:avLst/>
          </a:prstGeom>
          <a:noFill/>
          <a:extLst>
            <a:ext uri="{909E8E84-426E-40DD-AFC4-6F175D3DCCD1}">
              <a14:hiddenFill xmlns:a14="http://schemas.microsoft.com/office/drawing/2010/main">
                <a:solidFill>
                  <a:srgbClr val="FFFFFF"/>
                </a:solidFill>
              </a14:hiddenFill>
            </a:ext>
          </a:extLst>
        </p:spPr>
      </p:pic>
      <p:pic>
        <p:nvPicPr>
          <p:cNvPr id="1118" name="Picture 94" descr="Image result for detroit shoreway"/>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3119879" y="5545368"/>
            <a:ext cx="987425" cy="54602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9" descr="Image result for ioby"/>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105931" y="4714961"/>
            <a:ext cx="750796" cy="41976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4497484" y="5535139"/>
            <a:ext cx="1376965" cy="614911"/>
          </a:xfrm>
          <a:prstGeom prst="rect">
            <a:avLst/>
          </a:prstGeom>
        </p:spPr>
      </p:pic>
      <p:pic>
        <p:nvPicPr>
          <p:cNvPr id="54" name="Picture 7" descr="Image result for brown flynn"/>
          <p:cNvPicPr>
            <a:picLocks noChangeAspect="1" noChangeArrowheads="1"/>
          </p:cNvPicPr>
          <p:nvPr/>
        </p:nvPicPr>
        <p:blipFill rotWithShape="1">
          <a:blip r:embed="rId44" cstate="print">
            <a:extLst>
              <a:ext uri="{28A0092B-C50C-407E-A947-70E740481C1C}">
                <a14:useLocalDpi xmlns:a14="http://schemas.microsoft.com/office/drawing/2010/main" val="0"/>
              </a:ext>
            </a:extLst>
          </a:blip>
          <a:srcRect t="27554" b="26728"/>
          <a:stretch/>
        </p:blipFill>
        <p:spPr bwMode="auto">
          <a:xfrm>
            <a:off x="7841115" y="1771399"/>
            <a:ext cx="1131350" cy="587611"/>
          </a:xfrm>
          <a:prstGeom prst="rect">
            <a:avLst/>
          </a:prstGeom>
          <a:noFill/>
          <a:extLst>
            <a:ext uri="{909E8E84-426E-40DD-AFC4-6F175D3DCCD1}">
              <a14:hiddenFill xmlns:a14="http://schemas.microsoft.com/office/drawing/2010/main">
                <a:solidFill>
                  <a:srgbClr val="FFFFFF"/>
                </a:solidFill>
              </a14:hiddenFill>
            </a:ext>
          </a:extLst>
        </p:spPr>
      </p:pic>
      <p:pic>
        <p:nvPicPr>
          <p:cNvPr id="1120" name="Picture 96" descr="Image result for slavic village community development corporation"/>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6303076" y="5741969"/>
            <a:ext cx="1010035" cy="101003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p:cNvPicPr/>
          <p:nvPr/>
        </p:nvPicPr>
        <p:blipFill rotWithShape="1">
          <a:blip r:embed="rId46"/>
          <a:srcRect l="61581" t="15297" r="24114" b="78256"/>
          <a:stretch/>
        </p:blipFill>
        <p:spPr bwMode="auto">
          <a:xfrm>
            <a:off x="4477014" y="6254303"/>
            <a:ext cx="1713054" cy="281547"/>
          </a:xfrm>
          <a:prstGeom prst="rect">
            <a:avLst/>
          </a:prstGeom>
          <a:ln>
            <a:noFill/>
          </a:ln>
          <a:extLst>
            <a:ext uri="{53640926-AAD7-44D8-BBD7-CCE9431645EC}">
              <a14:shadowObscured xmlns:a14="http://schemas.microsoft.com/office/drawing/2010/main"/>
            </a:ext>
          </a:extLst>
        </p:spPr>
      </p:pic>
      <p:pic>
        <p:nvPicPr>
          <p:cNvPr id="2" name="Picture 1"/>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5104012" y="337705"/>
            <a:ext cx="929629" cy="800459"/>
          </a:xfrm>
          <a:prstGeom prst="rect">
            <a:avLst/>
          </a:prstGeom>
        </p:spPr>
      </p:pic>
      <p:pic>
        <p:nvPicPr>
          <p:cNvPr id="3" name="Picture 2"/>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6454588" y="422912"/>
            <a:ext cx="1156772" cy="637192"/>
          </a:xfrm>
          <a:prstGeom prst="rect">
            <a:avLst/>
          </a:prstGeom>
        </p:spPr>
      </p:pic>
      <p:pic>
        <p:nvPicPr>
          <p:cNvPr id="2050" name="Picture 2" descr="Image result for catholic diocese of cleveland"/>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7377572" y="6146740"/>
            <a:ext cx="1453708" cy="47487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united church of christ environmental ministries"/>
          <p:cNvPicPr>
            <a:picLocks noChangeAspect="1" noChangeArrowheads="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710588" y="6155271"/>
            <a:ext cx="645625" cy="6456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united church of christ environmental ministries"/>
          <p:cNvPicPr>
            <a:picLocks noChangeAspect="1" noChangeArrowheads="1"/>
          </p:cNvPicPr>
          <p:nvPr/>
        </p:nvPicPr>
        <p:blipFill>
          <a:blip r:embed="rId51" cstate="print">
            <a:extLst>
              <a:ext uri="{28A0092B-C50C-407E-A947-70E740481C1C}">
                <a14:useLocalDpi xmlns:a14="http://schemas.microsoft.com/office/drawing/2010/main" val="0"/>
              </a:ext>
            </a:extLst>
          </a:blip>
          <a:srcRect/>
          <a:stretch>
            <a:fillRect/>
          </a:stretch>
        </p:blipFill>
        <p:spPr bwMode="auto">
          <a:xfrm>
            <a:off x="1352099" y="6369351"/>
            <a:ext cx="1110006" cy="32012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united way of greater cleveland"/>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448301" y="1292016"/>
            <a:ext cx="987425" cy="6479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cleveland water"/>
          <p:cNvPicPr>
            <a:picLocks noChangeAspect="1" noChangeArrowheads="1"/>
          </p:cNvPicPr>
          <p:nvPr/>
        </p:nvPicPr>
        <p:blipFill>
          <a:blip r:embed="rId53" cstate="print">
            <a:extLst>
              <a:ext uri="{28A0092B-C50C-407E-A947-70E740481C1C}">
                <a14:useLocalDpi xmlns:a14="http://schemas.microsoft.com/office/drawing/2010/main" val="0"/>
              </a:ext>
            </a:extLst>
          </a:blip>
          <a:srcRect/>
          <a:stretch>
            <a:fillRect/>
          </a:stretch>
        </p:blipFill>
        <p:spPr bwMode="auto">
          <a:xfrm>
            <a:off x="5034294" y="1348171"/>
            <a:ext cx="609972" cy="6099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4" cstate="print">
            <a:extLst>
              <a:ext uri="{BEBA8EAE-BF5A-486C-A8C5-ECC9F3942E4B}">
                <a14:imgProps xmlns:a14="http://schemas.microsoft.com/office/drawing/2010/main">
                  <a14:imgLayer r:embed="rId5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493344" y="4883335"/>
            <a:ext cx="687208" cy="499788"/>
          </a:xfrm>
          <a:prstGeom prst="rect">
            <a:avLst/>
          </a:prstGeom>
        </p:spPr>
      </p:pic>
      <p:pic>
        <p:nvPicPr>
          <p:cNvPr id="7" name="Picture 2" descr="Image result for cleveland museum of natural history logo"/>
          <p:cNvPicPr>
            <a:picLocks noChangeAspect="1" noChangeArrowheads="1"/>
          </p:cNvPicPr>
          <p:nvPr/>
        </p:nvPicPr>
        <p:blipFill>
          <a:blip r:embed="rId56" cstate="print">
            <a:extLst>
              <a:ext uri="{28A0092B-C50C-407E-A947-70E740481C1C}">
                <a14:useLocalDpi xmlns:a14="http://schemas.microsoft.com/office/drawing/2010/main" val="0"/>
              </a:ext>
            </a:extLst>
          </a:blip>
          <a:srcRect/>
          <a:stretch>
            <a:fillRect/>
          </a:stretch>
        </p:blipFill>
        <p:spPr bwMode="auto">
          <a:xfrm>
            <a:off x="6339959" y="2146369"/>
            <a:ext cx="884434" cy="6641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7" cstate="print">
            <a:extLst>
              <a:ext uri="{28A0092B-C50C-407E-A947-70E740481C1C}">
                <a14:useLocalDpi xmlns:a14="http://schemas.microsoft.com/office/drawing/2010/main" val="0"/>
              </a:ext>
            </a:extLst>
          </a:blip>
          <a:stretch>
            <a:fillRect/>
          </a:stretch>
        </p:blipFill>
        <p:spPr>
          <a:xfrm>
            <a:off x="4006379" y="985108"/>
            <a:ext cx="797069" cy="485433"/>
          </a:xfrm>
          <a:prstGeom prst="rect">
            <a:avLst/>
          </a:prstGeom>
        </p:spPr>
      </p:pic>
    </p:spTree>
    <p:extLst>
      <p:ext uri="{BB962C8B-B14F-4D97-AF65-F5344CB8AC3E}">
        <p14:creationId xmlns:p14="http://schemas.microsoft.com/office/powerpoint/2010/main" val="30800223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
          <p:cNvSpPr txBox="1">
            <a:spLocks/>
          </p:cNvSpPr>
          <p:nvPr/>
        </p:nvSpPr>
        <p:spPr>
          <a:xfrm>
            <a:off x="1143000" y="6400800"/>
            <a:ext cx="1314450" cy="365125"/>
          </a:xfrm>
          <a:prstGeom prst="rect">
            <a:avLst/>
          </a:prstGeom>
        </p:spPr>
        <p:txBody>
          <a:bodyPr vert="horz" wrap="square" lIns="68580" tIns="34290" rIns="68580" bIns="34290" numCol="1" anchor="ctr" anchorCtr="0" compatLnSpc="1">
            <a:prstTxWarp prst="textNoShape">
              <a:avLst/>
            </a:prstTxWarp>
          </a:bodyPr>
          <a:lstStyle>
            <a:defPPr>
              <a:defRPr lang="en-US"/>
            </a:defPPr>
            <a:lvl1pPr algn="r" rtl="0" fontAlgn="base">
              <a:spcBef>
                <a:spcPct val="0"/>
              </a:spcBef>
              <a:spcAft>
                <a:spcPct val="0"/>
              </a:spcAft>
              <a:defRPr sz="1200" kern="1200" baseline="0">
                <a:solidFill>
                  <a:srgbClr val="898989"/>
                </a:solidFill>
                <a:latin typeface="Calibri" pitchFamily="-105" charset="0"/>
                <a:ea typeface="ＭＳ Ｐゴシック" pitchFamily="-105" charset="-128"/>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r>
              <a:rPr lang="en-US" sz="900" dirty="0">
                <a:solidFill>
                  <a:srgbClr val="FFFFFF"/>
                </a:solidFill>
                <a:latin typeface="Century Gothic" panose="020B0502020202020204" pitchFamily="34" charset="0"/>
                <a:sym typeface="Arial"/>
              </a:rPr>
              <a:t>13</a:t>
            </a:r>
          </a:p>
        </p:txBody>
      </p:sp>
      <p:sp>
        <p:nvSpPr>
          <p:cNvPr id="2" name="Slide Number Placeholder 1"/>
          <p:cNvSpPr>
            <a:spLocks noGrp="1"/>
          </p:cNvSpPr>
          <p:nvPr>
            <p:ph type="sldNum" sz="quarter" idx="12"/>
          </p:nvPr>
        </p:nvSpPr>
        <p:spPr/>
        <p:txBody>
          <a:bodyPr/>
          <a:lstStyle/>
          <a:p>
            <a:pPr>
              <a:defRPr/>
            </a:pPr>
            <a:fld id="{F099DD5B-6F95-45E6-A6A5-372B3AC98EA4}" type="slidenum">
              <a:rPr lang="en-US" smtClean="0">
                <a:solidFill>
                  <a:prstClr val="black">
                    <a:tint val="75000"/>
                  </a:prstClr>
                </a:solidFill>
              </a:rPr>
              <a:pPr>
                <a:defRPr/>
              </a:pPr>
              <a:t>28</a:t>
            </a:fld>
            <a:endParaRPr lang="en-US" dirty="0">
              <a:solidFill>
                <a:prstClr val="black">
                  <a:tint val="75000"/>
                </a:prstClr>
              </a:solidFill>
            </a:endParaRPr>
          </a:p>
        </p:txBody>
      </p:sp>
      <p:sp>
        <p:nvSpPr>
          <p:cNvPr id="10" name="Title 1"/>
          <p:cNvSpPr>
            <a:spLocks noGrp="1"/>
          </p:cNvSpPr>
          <p:nvPr>
            <p:ph type="title"/>
          </p:nvPr>
        </p:nvSpPr>
        <p:spPr>
          <a:xfrm>
            <a:off x="304800" y="76200"/>
            <a:ext cx="8686800" cy="838200"/>
          </a:xfrm>
        </p:spPr>
        <p:txBody>
          <a:bodyPr/>
          <a:lstStyle/>
          <a:p>
            <a:r>
              <a:rPr lang="en-US" dirty="0"/>
              <a:t>O</a:t>
            </a:r>
            <a:r>
              <a:rPr lang="en-US" dirty="0" smtClean="0"/>
              <a:t>bserved </a:t>
            </a:r>
            <a:r>
              <a:rPr lang="en-US" dirty="0"/>
              <a:t>changes in </a:t>
            </a:r>
            <a:r>
              <a:rPr lang="en-US" dirty="0" smtClean="0"/>
              <a:t>Northeast Ohio</a:t>
            </a:r>
            <a:endParaRPr lang="en-US" dirty="0"/>
          </a:p>
        </p:txBody>
      </p:sp>
      <p:sp>
        <p:nvSpPr>
          <p:cNvPr id="11" name="Content Placeholder 2"/>
          <p:cNvSpPr>
            <a:spLocks noGrp="1"/>
          </p:cNvSpPr>
          <p:nvPr>
            <p:ph idx="1"/>
          </p:nvPr>
        </p:nvSpPr>
        <p:spPr>
          <a:xfrm>
            <a:off x="838200" y="1115221"/>
            <a:ext cx="4572000" cy="1551779"/>
          </a:xfrm>
        </p:spPr>
        <p:txBody>
          <a:bodyPr>
            <a:noAutofit/>
          </a:bodyPr>
          <a:lstStyle/>
          <a:p>
            <a:pPr marL="0" indent="0">
              <a:spcBef>
                <a:spcPts val="0"/>
              </a:spcBef>
              <a:spcAft>
                <a:spcPts val="1800"/>
              </a:spcAft>
              <a:buNone/>
            </a:pPr>
            <a:r>
              <a:rPr lang="en-US" dirty="0" smtClean="0"/>
              <a:t>Rising </a:t>
            </a:r>
            <a:r>
              <a:rPr lang="en-US" dirty="0"/>
              <a:t>a</a:t>
            </a:r>
            <a:r>
              <a:rPr lang="en-US" dirty="0" smtClean="0"/>
              <a:t>verage </a:t>
            </a:r>
            <a:r>
              <a:rPr lang="en-US" dirty="0"/>
              <a:t>t</a:t>
            </a:r>
            <a:r>
              <a:rPr lang="en-US" dirty="0" smtClean="0"/>
              <a:t>emps </a:t>
            </a:r>
          </a:p>
          <a:p>
            <a:pPr marL="0" indent="0">
              <a:spcBef>
                <a:spcPts val="0"/>
              </a:spcBef>
              <a:spcAft>
                <a:spcPts val="1800"/>
              </a:spcAft>
              <a:buNone/>
            </a:pPr>
            <a:r>
              <a:rPr lang="en-US" dirty="0" smtClean="0"/>
              <a:t>Longer </a:t>
            </a:r>
            <a:r>
              <a:rPr lang="en-US" dirty="0"/>
              <a:t>freeze-free </a:t>
            </a:r>
            <a:r>
              <a:rPr lang="en-US" dirty="0" smtClean="0"/>
              <a:t>season</a:t>
            </a:r>
            <a:endParaRPr lang="en-US" dirty="0"/>
          </a:p>
        </p:txBody>
      </p:sp>
      <p:sp>
        <p:nvSpPr>
          <p:cNvPr id="12" name="Octagon 11"/>
          <p:cNvSpPr/>
          <p:nvPr/>
        </p:nvSpPr>
        <p:spPr>
          <a:xfrm>
            <a:off x="177681" y="1126728"/>
            <a:ext cx="609600" cy="609600"/>
          </a:xfrm>
          <a:prstGeom prst="oc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152400" y="1169919"/>
            <a:ext cx="685800" cy="523220"/>
          </a:xfrm>
          <a:prstGeom prst="rect">
            <a:avLst/>
          </a:prstGeom>
          <a:noFill/>
        </p:spPr>
        <p:txBody>
          <a:bodyPr wrap="square" rtlCol="0">
            <a:spAutoFit/>
          </a:bodyPr>
          <a:lstStyle/>
          <a:p>
            <a:pPr algn="ctr"/>
            <a:r>
              <a:rPr lang="en-US" sz="2800" b="1" dirty="0" smtClean="0">
                <a:solidFill>
                  <a:prstClr val="white"/>
                </a:solidFill>
                <a:ea typeface="ＭＳ Ｐゴシック" pitchFamily="34" charset="-128"/>
              </a:rPr>
              <a:t>2.4</a:t>
            </a:r>
            <a:endParaRPr lang="en-US" b="1" dirty="0">
              <a:solidFill>
                <a:prstClr val="white"/>
              </a:solidFill>
              <a:ea typeface="ＭＳ Ｐゴシック" pitchFamily="34" charset="-128"/>
            </a:endParaRPr>
          </a:p>
        </p:txBody>
      </p:sp>
      <p:sp>
        <p:nvSpPr>
          <p:cNvPr id="14" name="Octagon 13"/>
          <p:cNvSpPr/>
          <p:nvPr/>
        </p:nvSpPr>
        <p:spPr>
          <a:xfrm>
            <a:off x="190500" y="1812528"/>
            <a:ext cx="609600" cy="609600"/>
          </a:xfrm>
          <a:prstGeom prst="oc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TextBox 15"/>
          <p:cNvSpPr txBox="1"/>
          <p:nvPr/>
        </p:nvSpPr>
        <p:spPr>
          <a:xfrm>
            <a:off x="142786" y="1855719"/>
            <a:ext cx="685800" cy="523220"/>
          </a:xfrm>
          <a:prstGeom prst="rect">
            <a:avLst/>
          </a:prstGeom>
          <a:noFill/>
        </p:spPr>
        <p:txBody>
          <a:bodyPr wrap="square" rtlCol="0">
            <a:spAutoFit/>
          </a:bodyPr>
          <a:lstStyle/>
          <a:p>
            <a:pPr algn="ctr"/>
            <a:r>
              <a:rPr lang="en-US" sz="2800" b="1" dirty="0" smtClean="0">
                <a:solidFill>
                  <a:prstClr val="white"/>
                </a:solidFill>
                <a:ea typeface="ＭＳ Ｐゴシック" pitchFamily="34" charset="-128"/>
              </a:rPr>
              <a:t>20</a:t>
            </a:r>
            <a:endParaRPr lang="en-US" b="1" dirty="0">
              <a:solidFill>
                <a:prstClr val="white"/>
              </a:solidFill>
              <a:ea typeface="ＭＳ Ｐゴシック" pitchFamily="34" charset="-128"/>
            </a:endParaRPr>
          </a:p>
        </p:txBody>
      </p:sp>
      <p:sp>
        <p:nvSpPr>
          <p:cNvPr id="17" name="Octagon 16"/>
          <p:cNvSpPr/>
          <p:nvPr/>
        </p:nvSpPr>
        <p:spPr>
          <a:xfrm>
            <a:off x="5610314" y="1115221"/>
            <a:ext cx="609600" cy="609600"/>
          </a:xfrm>
          <a:prstGeom prst="oc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TextBox 17"/>
          <p:cNvSpPr txBox="1"/>
          <p:nvPr/>
        </p:nvSpPr>
        <p:spPr>
          <a:xfrm>
            <a:off x="5562600" y="1171157"/>
            <a:ext cx="685800" cy="523220"/>
          </a:xfrm>
          <a:prstGeom prst="rect">
            <a:avLst/>
          </a:prstGeom>
          <a:noFill/>
        </p:spPr>
        <p:txBody>
          <a:bodyPr wrap="square" rtlCol="0">
            <a:spAutoFit/>
          </a:bodyPr>
          <a:lstStyle/>
          <a:p>
            <a:pPr algn="ctr"/>
            <a:r>
              <a:rPr lang="en-US" sz="2800" b="1" dirty="0" smtClean="0">
                <a:solidFill>
                  <a:prstClr val="white"/>
                </a:solidFill>
                <a:ea typeface="ＭＳ Ｐゴシック" pitchFamily="34" charset="-128"/>
              </a:rPr>
              <a:t>26</a:t>
            </a:r>
            <a:endParaRPr lang="en-US" b="1" dirty="0">
              <a:solidFill>
                <a:prstClr val="white"/>
              </a:solidFill>
              <a:ea typeface="ＭＳ Ｐゴシック" pitchFamily="34" charset="-128"/>
            </a:endParaRPr>
          </a:p>
        </p:txBody>
      </p:sp>
      <p:sp>
        <p:nvSpPr>
          <p:cNvPr id="19" name="Octagon 18"/>
          <p:cNvSpPr/>
          <p:nvPr/>
        </p:nvSpPr>
        <p:spPr>
          <a:xfrm>
            <a:off x="5610314" y="1801021"/>
            <a:ext cx="609600" cy="609600"/>
          </a:xfrm>
          <a:prstGeom prst="oc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TextBox 19"/>
          <p:cNvSpPr txBox="1"/>
          <p:nvPr/>
        </p:nvSpPr>
        <p:spPr>
          <a:xfrm>
            <a:off x="5572214" y="1851648"/>
            <a:ext cx="685800" cy="523220"/>
          </a:xfrm>
          <a:prstGeom prst="rect">
            <a:avLst/>
          </a:prstGeom>
          <a:noFill/>
        </p:spPr>
        <p:txBody>
          <a:bodyPr wrap="square" rtlCol="0">
            <a:spAutoFit/>
          </a:bodyPr>
          <a:lstStyle/>
          <a:p>
            <a:pPr algn="ctr"/>
            <a:r>
              <a:rPr lang="en-US" sz="2800" b="1" dirty="0" smtClean="0">
                <a:solidFill>
                  <a:prstClr val="white"/>
                </a:solidFill>
                <a:ea typeface="ＭＳ Ｐゴシック" pitchFamily="34" charset="-128"/>
              </a:rPr>
              <a:t>22</a:t>
            </a:r>
            <a:endParaRPr lang="en-US" b="1" dirty="0">
              <a:solidFill>
                <a:prstClr val="white"/>
              </a:solidFill>
              <a:ea typeface="ＭＳ Ｐゴシック" pitchFamily="34" charset="-128"/>
            </a:endParaRPr>
          </a:p>
        </p:txBody>
      </p:sp>
      <p:sp>
        <p:nvSpPr>
          <p:cNvPr id="21" name="Content Placeholder 2"/>
          <p:cNvSpPr txBox="1">
            <a:spLocks/>
          </p:cNvSpPr>
          <p:nvPr/>
        </p:nvSpPr>
        <p:spPr bwMode="auto">
          <a:xfrm>
            <a:off x="6249909" y="1115221"/>
            <a:ext cx="2894101" cy="144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800"/>
              </a:spcAft>
              <a:buFont typeface="Arial" charset="0"/>
              <a:buNone/>
            </a:pPr>
            <a:r>
              <a:rPr lang="en-US" dirty="0" smtClean="0">
                <a:solidFill>
                  <a:prstClr val="black"/>
                </a:solidFill>
              </a:rPr>
              <a:t>More rain</a:t>
            </a:r>
          </a:p>
          <a:p>
            <a:pPr marL="0" indent="0">
              <a:spcBef>
                <a:spcPts val="0"/>
              </a:spcBef>
              <a:spcAft>
                <a:spcPts val="1800"/>
              </a:spcAft>
              <a:buFont typeface="Arial" charset="0"/>
              <a:buNone/>
            </a:pPr>
            <a:r>
              <a:rPr lang="en-US" dirty="0" smtClean="0">
                <a:solidFill>
                  <a:prstClr val="black"/>
                </a:solidFill>
              </a:rPr>
              <a:t>More heavy rain</a:t>
            </a:r>
            <a:endParaRPr lang="en-US" dirty="0">
              <a:solidFill>
                <a:prstClr val="black"/>
              </a:solidFill>
            </a:endParaRPr>
          </a:p>
        </p:txBody>
      </p:sp>
      <p:pic>
        <p:nvPicPr>
          <p:cNvPr id="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838" t="12903" r="20370" b="10254"/>
          <a:stretch/>
        </p:blipFill>
        <p:spPr bwMode="auto">
          <a:xfrm>
            <a:off x="152400" y="2721115"/>
            <a:ext cx="4636212" cy="3862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2" descr="Picture 2.png"/>
          <p:cNvPicPr>
            <a:picLocks noChangeAspect="1"/>
          </p:cNvPicPr>
          <p:nvPr/>
        </p:nvPicPr>
        <p:blipFill rotWithShape="1">
          <a:blip r:embed="rId4"/>
          <a:srcRect r="25883"/>
          <a:stretch/>
        </p:blipFill>
        <p:spPr>
          <a:xfrm>
            <a:off x="4724400" y="2960484"/>
            <a:ext cx="4343400" cy="3516516"/>
          </a:xfrm>
          <a:prstGeom prst="rect">
            <a:avLst/>
          </a:prstGeom>
        </p:spPr>
      </p:pic>
    </p:spTree>
    <p:extLst>
      <p:ext uri="{BB962C8B-B14F-4D97-AF65-F5344CB8AC3E}">
        <p14:creationId xmlns:p14="http://schemas.microsoft.com/office/powerpoint/2010/main" val="36872682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C5EB3FB-1BE3-4B67-BFAB-5ADB612C5057}" type="slidenum">
              <a:rPr lang="en-US" smtClean="0">
                <a:solidFill>
                  <a:srgbClr val="000000"/>
                </a:solidFill>
              </a:rPr>
              <a:pPr>
                <a:defRPr/>
              </a:pPr>
              <a:t>29</a:t>
            </a:fld>
            <a:endParaRPr lang="en-US">
              <a:solidFill>
                <a:srgbClr val="000000"/>
              </a:solidFill>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281" t="10179" b="7302"/>
          <a:stretch/>
        </p:blipFill>
        <p:spPr bwMode="auto">
          <a:xfrm>
            <a:off x="304800" y="25295"/>
            <a:ext cx="8458200" cy="6832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2"/>
          <p:cNvSpPr txBox="1">
            <a:spLocks noChangeArrowheads="1"/>
          </p:cNvSpPr>
          <p:nvPr/>
        </p:nvSpPr>
        <p:spPr>
          <a:xfrm>
            <a:off x="533401" y="304800"/>
            <a:ext cx="5029200" cy="9144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en-US" altLang="en-US" dirty="0" smtClean="0">
                <a:solidFill>
                  <a:schemeClr val="bg1"/>
                </a:solidFill>
                <a:latin typeface="Calibri" panose="020F0502020204030204" pitchFamily="34" charset="0"/>
                <a:ea typeface="ＭＳ Ｐゴシック" pitchFamily="34" charset="-128"/>
              </a:rPr>
              <a:t>Cleveland Tree Canopy = 19%</a:t>
            </a:r>
          </a:p>
        </p:txBody>
      </p:sp>
    </p:spTree>
    <p:extLst>
      <p:ext uri="{BB962C8B-B14F-4D97-AF65-F5344CB8AC3E}">
        <p14:creationId xmlns:p14="http://schemas.microsoft.com/office/powerpoint/2010/main" val="13456885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8229600" cy="1143000"/>
          </a:xfrm>
          <a:noFill/>
        </p:spPr>
        <p:txBody>
          <a:bodyPr>
            <a:normAutofit/>
          </a:bodyPr>
          <a:lstStyle/>
          <a:p>
            <a:pPr algn="l"/>
            <a:r>
              <a:rPr lang="en-US" dirty="0" smtClean="0">
                <a:solidFill>
                  <a:srgbClr val="692722"/>
                </a:solidFill>
              </a:rPr>
              <a:t>What have you noticed? </a:t>
            </a:r>
            <a:endParaRPr lang="en-US" dirty="0">
              <a:solidFill>
                <a:srgbClr val="692722"/>
              </a:solidFill>
            </a:endParaRPr>
          </a:p>
        </p:txBody>
      </p:sp>
      <p:grpSp>
        <p:nvGrpSpPr>
          <p:cNvPr id="4" name="Group 8"/>
          <p:cNvGrpSpPr/>
          <p:nvPr/>
        </p:nvGrpSpPr>
        <p:grpSpPr>
          <a:xfrm>
            <a:off x="0" y="5791200"/>
            <a:ext cx="9144000" cy="1066800"/>
            <a:chOff x="0" y="5791200"/>
            <a:chExt cx="9144000" cy="1066800"/>
          </a:xfrm>
        </p:grpSpPr>
        <p:sp>
          <p:nvSpPr>
            <p:cNvPr id="10" name="Rectangle 9"/>
            <p:cNvSpPr/>
            <p:nvPr/>
          </p:nvSpPr>
          <p:spPr>
            <a:xfrm>
              <a:off x="1371600" y="5791200"/>
              <a:ext cx="7772400" cy="1066800"/>
            </a:xfrm>
            <a:prstGeom prst="rect">
              <a:avLst/>
            </a:prstGeom>
            <a:gradFill flip="none" rotWithShape="1">
              <a:gsLst>
                <a:gs pos="20000">
                  <a:schemeClr val="bg1"/>
                </a:gs>
                <a:gs pos="74000">
                  <a:schemeClr val="accent2">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5791200"/>
              <a:ext cx="13716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eos_logo.JPG"/>
            <p:cNvPicPr>
              <a:picLocks noChangeAspect="1"/>
            </p:cNvPicPr>
            <p:nvPr/>
          </p:nvPicPr>
          <p:blipFill>
            <a:blip r:embed="rId3" cstate="print"/>
            <a:stretch>
              <a:fillRect/>
            </a:stretch>
          </p:blipFill>
          <p:spPr>
            <a:xfrm>
              <a:off x="76200" y="5830432"/>
              <a:ext cx="1828800" cy="941559"/>
            </a:xfrm>
            <a:prstGeom prst="rect">
              <a:avLst/>
            </a:prstGeom>
          </p:spPr>
        </p:pic>
        <p:sp>
          <p:nvSpPr>
            <p:cNvPr id="13" name="TextBox 12"/>
            <p:cNvSpPr txBox="1"/>
            <p:nvPr/>
          </p:nvSpPr>
          <p:spPr>
            <a:xfrm>
              <a:off x="6477000" y="6096000"/>
              <a:ext cx="2362200" cy="369332"/>
            </a:xfrm>
            <a:prstGeom prst="rect">
              <a:avLst/>
            </a:prstGeom>
            <a:noFill/>
            <a:ln>
              <a:noFill/>
            </a:ln>
          </p:spPr>
          <p:txBody>
            <a:bodyPr wrap="square" rtlCol="0">
              <a:spAutoFit/>
            </a:bodyPr>
            <a:lstStyle/>
            <a:p>
              <a:r>
                <a:rPr lang="en-US" dirty="0" smtClean="0">
                  <a:solidFill>
                    <a:schemeClr val="bg1"/>
                  </a:solidFill>
                </a:rPr>
                <a:t>www.geosinstitute.org</a:t>
              </a:r>
              <a:endParaRPr lang="en-US" dirty="0">
                <a:solidFill>
                  <a:schemeClr val="bg1"/>
                </a:solidFill>
              </a:endParaRPr>
            </a:p>
          </p:txBody>
        </p:sp>
      </p:gr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285" y="1789883"/>
            <a:ext cx="3121152" cy="2340864"/>
          </a:xfrm>
          <a:prstGeom prst="rect">
            <a:avLst/>
          </a:prstGeom>
        </p:spPr>
      </p:pic>
      <p:pic>
        <p:nvPicPr>
          <p:cNvPr id="1026" name="Picture 2" descr="Image result for images of grap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6421" y="1780716"/>
            <a:ext cx="2526746" cy="18494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heat wave imag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30417" y="4025660"/>
            <a:ext cx="2926419"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vegetable garden image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8837" y="3712958"/>
            <a:ext cx="2770108" cy="207758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rainstorm ima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62723" y="1779908"/>
            <a:ext cx="2929984" cy="1953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28549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 y="0"/>
            <a:ext cx="8762999" cy="1008811"/>
          </a:xfrm>
        </p:spPr>
        <p:txBody>
          <a:bodyPr/>
          <a:lstStyle/>
          <a:p>
            <a:r>
              <a:rPr lang="en-US" sz="4500" dirty="0" smtClean="0">
                <a:solidFill>
                  <a:srgbClr val="000000"/>
                </a:solidFill>
                <a:latin typeface="Helvetica" pitchFamily="34" charset="0"/>
              </a:rPr>
              <a:t>Planting with a Purpose</a:t>
            </a:r>
            <a:endParaRPr lang="en-US" sz="4500" dirty="0">
              <a:solidFill>
                <a:srgbClr val="000000"/>
              </a:solidFill>
              <a:latin typeface="Helvetica" pitchFamily="34" charset="0"/>
            </a:endParaRPr>
          </a:p>
        </p:txBody>
      </p:sp>
      <p:sp>
        <p:nvSpPr>
          <p:cNvPr id="3" name="Subtitle 2"/>
          <p:cNvSpPr>
            <a:spLocks noGrp="1"/>
          </p:cNvSpPr>
          <p:nvPr>
            <p:ph type="subTitle" idx="1"/>
          </p:nvPr>
        </p:nvSpPr>
        <p:spPr>
          <a:xfrm>
            <a:off x="135078" y="953714"/>
            <a:ext cx="3758742" cy="460091"/>
          </a:xfrm>
        </p:spPr>
        <p:txBody>
          <a:bodyPr>
            <a:noAutofit/>
          </a:bodyPr>
          <a:lstStyle/>
          <a:p>
            <a:r>
              <a:rPr lang="en-US" sz="2800" dirty="0" smtClean="0">
                <a:solidFill>
                  <a:schemeClr val="bg1"/>
                </a:solidFill>
              </a:rPr>
              <a:t>The Way Forward: </a:t>
            </a:r>
            <a:r>
              <a:rPr lang="en-US" sz="2800" b="1" dirty="0" smtClean="0">
                <a:solidFill>
                  <a:schemeClr val="bg1"/>
                </a:solidFill>
              </a:rPr>
              <a:t>Action Steps</a:t>
            </a:r>
            <a:endParaRPr lang="en-US" sz="2800" b="1" dirty="0">
              <a:solidFill>
                <a:schemeClr val="bg1"/>
              </a:solidFill>
            </a:endParaRPr>
          </a:p>
        </p:txBody>
      </p:sp>
      <p:sp>
        <p:nvSpPr>
          <p:cNvPr id="6" name="Rectangle 5"/>
          <p:cNvSpPr/>
          <p:nvPr/>
        </p:nvSpPr>
        <p:spPr>
          <a:xfrm>
            <a:off x="135078" y="1413805"/>
            <a:ext cx="2981502" cy="1938992"/>
          </a:xfrm>
          <a:prstGeom prst="rect">
            <a:avLst/>
          </a:prstGeom>
        </p:spPr>
        <p:txBody>
          <a:bodyPr wrap="square">
            <a:spAutoFit/>
          </a:bodyPr>
          <a:lstStyle/>
          <a:p>
            <a:pPr marL="342900" indent="-342900">
              <a:buFont typeface="Wingdings" panose="05000000000000000000" pitchFamily="2" charset="2"/>
              <a:buChar char="v"/>
            </a:pPr>
            <a:r>
              <a:rPr lang="en-US" sz="2400" dirty="0">
                <a:solidFill>
                  <a:srgbClr val="FFFFFF"/>
                </a:solidFill>
                <a:latin typeface="Times New Roman" panose="02020603050405020304" pitchFamily="18" charset="0"/>
                <a:ea typeface="ＭＳ Ｐゴシック" pitchFamily="34" charset="-128"/>
              </a:rPr>
              <a:t>Action #9: Plant with a purpose: trees for neighborhood equity </a:t>
            </a:r>
          </a:p>
        </p:txBody>
      </p:sp>
      <p:pic>
        <p:nvPicPr>
          <p:cNvPr id="8" name="Picture 7"/>
          <p:cNvPicPr>
            <a:picLocks noChangeAspect="1"/>
          </p:cNvPicPr>
          <p:nvPr/>
        </p:nvPicPr>
        <p:blipFill rotWithShape="1">
          <a:blip r:embed="rId3"/>
          <a:srcRect l="611" t="3947"/>
          <a:stretch/>
        </p:blipFill>
        <p:spPr>
          <a:xfrm>
            <a:off x="533400" y="1066803"/>
            <a:ext cx="7924800" cy="5562601"/>
          </a:xfrm>
          <a:prstGeom prst="rect">
            <a:avLst/>
          </a:prstGeom>
        </p:spPr>
      </p:pic>
      <p:sp>
        <p:nvSpPr>
          <p:cNvPr id="4" name="Slide Number Placeholder 3"/>
          <p:cNvSpPr>
            <a:spLocks noGrp="1"/>
          </p:cNvSpPr>
          <p:nvPr>
            <p:ph type="sldNum" sz="quarter" idx="12"/>
          </p:nvPr>
        </p:nvSpPr>
        <p:spPr/>
        <p:txBody>
          <a:bodyPr/>
          <a:lstStyle/>
          <a:p>
            <a:pPr>
              <a:defRPr/>
            </a:pPr>
            <a:fld id="{9044E7C2-620C-4114-8A65-129D50A17916}" type="slidenum">
              <a:rPr lang="en-US" smtClean="0">
                <a:solidFill>
                  <a:srgbClr val="000000"/>
                </a:solidFill>
              </a:rPr>
              <a:pPr>
                <a:defRPr/>
              </a:pPr>
              <a:t>30</a:t>
            </a:fld>
            <a:endParaRPr lang="en-US" dirty="0">
              <a:solidFill>
                <a:srgbClr val="000000"/>
              </a:solidFill>
            </a:endParaRPr>
          </a:p>
        </p:txBody>
      </p:sp>
    </p:spTree>
    <p:extLst>
      <p:ext uri="{BB962C8B-B14F-4D97-AF65-F5344CB8AC3E}">
        <p14:creationId xmlns:p14="http://schemas.microsoft.com/office/powerpoint/2010/main" val="24895497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itle 1"/>
          <p:cNvSpPr>
            <a:spLocks noGrp="1"/>
          </p:cNvSpPr>
          <p:nvPr>
            <p:ph type="title"/>
          </p:nvPr>
        </p:nvSpPr>
        <p:spPr>
          <a:xfrm>
            <a:off x="228600" y="76200"/>
            <a:ext cx="8686800" cy="838200"/>
          </a:xfrm>
        </p:spPr>
        <p:txBody>
          <a:bodyPr/>
          <a:lstStyle/>
          <a:p>
            <a:pPr eaLnBrk="1" hangingPunct="1"/>
            <a:r>
              <a:rPr lang="en-US" altLang="en-US" sz="4000" dirty="0" smtClean="0">
                <a:latin typeface="Calibri" panose="020F0502020204030204" pitchFamily="34" charset="0"/>
              </a:rPr>
              <a:t>Some Next Steps on Climate and Equity</a:t>
            </a:r>
          </a:p>
        </p:txBody>
      </p:sp>
      <p:sp>
        <p:nvSpPr>
          <p:cNvPr id="199683" name="Content Placeholder 2"/>
          <p:cNvSpPr>
            <a:spLocks noGrp="1"/>
          </p:cNvSpPr>
          <p:nvPr>
            <p:ph idx="1"/>
          </p:nvPr>
        </p:nvSpPr>
        <p:spPr>
          <a:xfrm>
            <a:off x="152400" y="1143000"/>
            <a:ext cx="5105400" cy="5181600"/>
          </a:xfrm>
        </p:spPr>
        <p:txBody>
          <a:bodyPr/>
          <a:lstStyle/>
          <a:p>
            <a:pPr eaLnBrk="1" hangingPunct="1">
              <a:spcBef>
                <a:spcPts val="1200"/>
              </a:spcBef>
            </a:pPr>
            <a:r>
              <a:rPr lang="en-US" altLang="en-US" sz="2400" dirty="0" smtClean="0">
                <a:latin typeface="Calibri"/>
                <a:cs typeface="Calibri"/>
              </a:rPr>
              <a:t>Make bike share more equitable</a:t>
            </a:r>
          </a:p>
          <a:p>
            <a:pPr eaLnBrk="1" hangingPunct="1">
              <a:spcBef>
                <a:spcPts val="1200"/>
              </a:spcBef>
            </a:pPr>
            <a:r>
              <a:rPr lang="en-US" altLang="en-US" sz="2400" dirty="0" smtClean="0">
                <a:latin typeface="Calibri"/>
                <a:cs typeface="Calibri"/>
              </a:rPr>
              <a:t>DOE Better </a:t>
            </a:r>
            <a:r>
              <a:rPr lang="en-US" altLang="en-US" sz="2400" dirty="0">
                <a:latin typeface="Calibri"/>
                <a:cs typeface="Calibri"/>
              </a:rPr>
              <a:t>Buildings </a:t>
            </a:r>
            <a:r>
              <a:rPr lang="en-US" altLang="en-US" sz="2400" dirty="0" smtClean="0">
                <a:latin typeface="Calibri"/>
                <a:cs typeface="Calibri"/>
              </a:rPr>
              <a:t>- Clean </a:t>
            </a:r>
            <a:r>
              <a:rPr lang="en-US" altLang="en-US" sz="2400" dirty="0">
                <a:latin typeface="Calibri"/>
                <a:cs typeface="Calibri"/>
              </a:rPr>
              <a:t>Energy in Low Income Communities </a:t>
            </a:r>
            <a:r>
              <a:rPr lang="en-US" altLang="en-US" sz="2400" dirty="0" smtClean="0">
                <a:latin typeface="Calibri"/>
                <a:cs typeface="Calibri"/>
              </a:rPr>
              <a:t>Accelerator; 100% for 100%</a:t>
            </a:r>
          </a:p>
          <a:p>
            <a:pPr eaLnBrk="1" hangingPunct="1">
              <a:spcBef>
                <a:spcPts val="1200"/>
              </a:spcBef>
            </a:pPr>
            <a:r>
              <a:rPr lang="en-US" altLang="en-US" sz="2400" dirty="0" smtClean="0">
                <a:latin typeface="Calibri"/>
                <a:cs typeface="Calibri"/>
              </a:rPr>
              <a:t>Complete update of Cleveland Climate Action Plan in 2017; begin implementation</a:t>
            </a:r>
          </a:p>
          <a:p>
            <a:pPr lvl="1" eaLnBrk="1" hangingPunct="1">
              <a:spcBef>
                <a:spcPts val="1200"/>
              </a:spcBef>
            </a:pPr>
            <a:r>
              <a:rPr lang="en-US" altLang="en-US" sz="2000" dirty="0" smtClean="0">
                <a:latin typeface="Calibri"/>
                <a:cs typeface="Calibri"/>
              </a:rPr>
              <a:t>Racial Equity tool</a:t>
            </a:r>
          </a:p>
          <a:p>
            <a:pPr lvl="1" eaLnBrk="1" hangingPunct="1">
              <a:spcBef>
                <a:spcPts val="1200"/>
              </a:spcBef>
            </a:pPr>
            <a:r>
              <a:rPr lang="en-US" altLang="en-US" sz="2000" dirty="0" smtClean="0">
                <a:latin typeface="Calibri"/>
                <a:cs typeface="Calibri"/>
              </a:rPr>
              <a:t>Workforce development</a:t>
            </a:r>
          </a:p>
          <a:p>
            <a:pPr eaLnBrk="1" hangingPunct="1">
              <a:spcBef>
                <a:spcPts val="1200"/>
              </a:spcBef>
            </a:pPr>
            <a:r>
              <a:rPr lang="en-US" altLang="en-US" sz="2400" dirty="0">
                <a:latin typeface="Calibri"/>
                <a:cs typeface="Calibri"/>
              </a:rPr>
              <a:t>Implement Climate Resilience and Urban Opportunity Plan (2016-2018), determine path </a:t>
            </a:r>
            <a:r>
              <a:rPr lang="en-US" altLang="en-US" sz="2400" dirty="0" smtClean="0">
                <a:latin typeface="Calibri"/>
                <a:cs typeface="Calibri"/>
              </a:rPr>
              <a:t>forward</a:t>
            </a:r>
            <a:endParaRPr lang="en-US" altLang="en-US" sz="2400" dirty="0">
              <a:latin typeface="Calibri"/>
              <a:cs typeface="Calibri"/>
            </a:endParaRPr>
          </a:p>
        </p:txBody>
      </p:sp>
      <p:sp>
        <p:nvSpPr>
          <p:cNvPr id="8" name="Slide Number Placeholder 7"/>
          <p:cNvSpPr>
            <a:spLocks noGrp="1"/>
          </p:cNvSpPr>
          <p:nvPr>
            <p:ph type="sldNum" sz="quarter" idx="12"/>
          </p:nvPr>
        </p:nvSpPr>
        <p:spPr/>
        <p:txBody>
          <a:bodyPr/>
          <a:lstStyle/>
          <a:p>
            <a:pPr>
              <a:defRPr/>
            </a:pPr>
            <a:fld id="{C7C03979-8784-4EC7-B893-B42BDE4A7F13}" type="slidenum">
              <a:rPr lang="en-US" smtClean="0">
                <a:solidFill>
                  <a:srgbClr val="000000"/>
                </a:solidFill>
              </a:rPr>
              <a:pPr>
                <a:defRPr/>
              </a:pPr>
              <a:t>31</a:t>
            </a:fld>
            <a:endParaRPr lang="en-US" dirty="0">
              <a:solidFill>
                <a:srgbClr val="000000"/>
              </a:solidFill>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039" t="15723" r="29003" b="8887"/>
          <a:stretch/>
        </p:blipFill>
        <p:spPr bwMode="auto">
          <a:xfrm>
            <a:off x="5381625" y="1219200"/>
            <a:ext cx="3609975"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51411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67267"/>
            <a:ext cx="4572000" cy="804333"/>
          </a:xfrm>
        </p:spPr>
        <p:txBody>
          <a:bodyPr>
            <a:normAutofit fontScale="90000"/>
          </a:bodyPr>
          <a:lstStyle/>
          <a:p>
            <a:pPr algn="l"/>
            <a:r>
              <a:rPr lang="en-US" sz="4800" dirty="0" smtClean="0"/>
              <a:t>Thank You!</a:t>
            </a:r>
            <a:endParaRPr lang="en-US" sz="4800" dirty="0"/>
          </a:p>
        </p:txBody>
      </p:sp>
      <p:sp>
        <p:nvSpPr>
          <p:cNvPr id="11" name="Content Placeholder 2"/>
          <p:cNvSpPr>
            <a:spLocks noGrp="1"/>
          </p:cNvSpPr>
          <p:nvPr>
            <p:ph idx="1"/>
          </p:nvPr>
        </p:nvSpPr>
        <p:spPr>
          <a:xfrm>
            <a:off x="152401" y="1752600"/>
            <a:ext cx="5638799" cy="1981200"/>
          </a:xfrm>
        </p:spPr>
        <p:txBody>
          <a:bodyPr>
            <a:noAutofit/>
          </a:bodyPr>
          <a:lstStyle/>
          <a:p>
            <a:pPr marL="0" indent="0">
              <a:spcBef>
                <a:spcPts val="0"/>
              </a:spcBef>
              <a:buNone/>
            </a:pPr>
            <a:r>
              <a:rPr lang="en-US" sz="2800" dirty="0" smtClean="0"/>
              <a:t>Matt Gray</a:t>
            </a:r>
            <a:endParaRPr lang="en-US" sz="2800" dirty="0"/>
          </a:p>
          <a:p>
            <a:pPr marL="0" indent="0">
              <a:spcBef>
                <a:spcPts val="0"/>
              </a:spcBef>
              <a:buNone/>
            </a:pPr>
            <a:r>
              <a:rPr lang="en-US" sz="2800" dirty="0" smtClean="0"/>
              <a:t>Chief of Sustainability</a:t>
            </a:r>
          </a:p>
          <a:p>
            <a:pPr marL="0" indent="0">
              <a:spcBef>
                <a:spcPts val="0"/>
              </a:spcBef>
              <a:buNone/>
            </a:pPr>
            <a:r>
              <a:rPr lang="en-US" sz="2800" dirty="0" smtClean="0"/>
              <a:t>City of Cleveland</a:t>
            </a:r>
          </a:p>
          <a:p>
            <a:pPr marL="0" indent="0">
              <a:spcBef>
                <a:spcPts val="0"/>
              </a:spcBef>
              <a:buNone/>
            </a:pPr>
            <a:r>
              <a:rPr lang="en-US" sz="2800" dirty="0" smtClean="0">
                <a:hlinkClick r:id="rId3"/>
              </a:rPr>
              <a:t>mgray@city.cleveland.oh.us</a:t>
            </a:r>
            <a:r>
              <a:rPr lang="en-US" sz="2800" dirty="0" smtClean="0"/>
              <a:t> </a:t>
            </a:r>
          </a:p>
          <a:p>
            <a:pPr marL="0" indent="0">
              <a:spcBef>
                <a:spcPts val="0"/>
              </a:spcBef>
              <a:buNone/>
            </a:pPr>
            <a:endParaRPr lang="en-US" sz="2400" dirty="0" smtClean="0"/>
          </a:p>
          <a:p>
            <a:pPr marL="0" indent="0">
              <a:spcBef>
                <a:spcPts val="0"/>
              </a:spcBef>
              <a:buNone/>
            </a:pPr>
            <a:endParaRPr lang="en-US" sz="2400" dirty="0" smtClean="0"/>
          </a:p>
          <a:p>
            <a:pPr marL="0" indent="0">
              <a:spcBef>
                <a:spcPts val="0"/>
              </a:spcBef>
              <a:buNone/>
            </a:pPr>
            <a:r>
              <a:rPr lang="en-US" sz="2800" dirty="0" smtClean="0"/>
              <a:t>Join </a:t>
            </a:r>
            <a:r>
              <a:rPr lang="en-US" sz="2800" dirty="0"/>
              <a:t>us at :</a:t>
            </a:r>
          </a:p>
          <a:p>
            <a:pPr marL="0" indent="0">
              <a:spcBef>
                <a:spcPts val="0"/>
              </a:spcBef>
              <a:buNone/>
            </a:pPr>
            <a:r>
              <a:rPr lang="en-US" sz="2800" b="1" dirty="0">
                <a:solidFill>
                  <a:srgbClr val="336600"/>
                </a:solidFill>
              </a:rPr>
              <a:t>www.SustainableCleveland.org</a:t>
            </a:r>
          </a:p>
          <a:p>
            <a:pPr marL="0" indent="0">
              <a:spcBef>
                <a:spcPts val="0"/>
              </a:spcBef>
              <a:buNone/>
            </a:pPr>
            <a:endParaRPr lang="en-US" sz="2400" dirty="0"/>
          </a:p>
          <a:p>
            <a:pPr marL="0" indent="0">
              <a:spcBef>
                <a:spcPts val="0"/>
              </a:spcBef>
              <a:buNone/>
            </a:pPr>
            <a:endParaRPr lang="en-US" sz="2800" dirty="0" smtClean="0"/>
          </a:p>
          <a:p>
            <a:pPr marL="0" indent="0">
              <a:spcBef>
                <a:spcPts val="0"/>
              </a:spcBef>
              <a:buNone/>
            </a:pPr>
            <a:endParaRPr lang="en-US" sz="2800" dirty="0" smtClean="0"/>
          </a:p>
          <a:p>
            <a:pPr marL="0" indent="0">
              <a:spcBef>
                <a:spcPts val="0"/>
              </a:spcBef>
              <a:buNone/>
            </a:pPr>
            <a:endParaRPr lang="en-US" sz="2800" dirty="0"/>
          </a:p>
          <a:p>
            <a:pPr marL="0" indent="0">
              <a:spcBef>
                <a:spcPts val="0"/>
              </a:spcBef>
              <a:buNone/>
            </a:pPr>
            <a:endParaRPr lang="en-US" sz="2800" dirty="0" smtClean="0"/>
          </a:p>
          <a:p>
            <a:pPr marL="0" indent="0">
              <a:spcBef>
                <a:spcPts val="0"/>
              </a:spcBef>
              <a:buNone/>
            </a:pPr>
            <a:endParaRPr lang="en-US" sz="2800" dirty="0"/>
          </a:p>
          <a:p>
            <a:pPr marL="0" indent="0">
              <a:spcBef>
                <a:spcPts val="0"/>
              </a:spcBef>
              <a:buNone/>
            </a:pPr>
            <a:endParaRPr lang="en-US" sz="2800" dirty="0" smtClean="0"/>
          </a:p>
        </p:txBody>
      </p:sp>
      <p:sp>
        <p:nvSpPr>
          <p:cNvPr id="3" name="Slide Number Placeholder 2"/>
          <p:cNvSpPr>
            <a:spLocks noGrp="1"/>
          </p:cNvSpPr>
          <p:nvPr>
            <p:ph type="sldNum" sz="quarter" idx="12"/>
          </p:nvPr>
        </p:nvSpPr>
        <p:spPr/>
        <p:txBody>
          <a:bodyPr/>
          <a:lstStyle/>
          <a:p>
            <a:pPr>
              <a:defRPr/>
            </a:pPr>
            <a:fld id="{F099DD5B-6F95-45E6-A6A5-372B3AC98EA4}" type="slidenum">
              <a:rPr lang="en-US" smtClean="0"/>
              <a:pPr>
                <a:defRPr/>
              </a:pPr>
              <a:t>32</a:t>
            </a:fld>
            <a:endParaRPr lang="en-US" dirty="0"/>
          </a:p>
        </p:txBody>
      </p:sp>
      <p:pic>
        <p:nvPicPr>
          <p:cNvPr id="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423316"/>
            <a:ext cx="3657600" cy="5977484"/>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51414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9"/>
          <p:cNvSpPr>
            <a:spLocks noChangeArrowheads="1"/>
          </p:cNvSpPr>
          <p:nvPr/>
        </p:nvSpPr>
        <p:spPr bwMode="auto">
          <a:xfrm>
            <a:off x="293773" y="1143926"/>
            <a:ext cx="11995376" cy="65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8" name="TextBox 7"/>
          <p:cNvSpPr txBox="1"/>
          <p:nvPr/>
        </p:nvSpPr>
        <p:spPr>
          <a:xfrm>
            <a:off x="0" y="0"/>
            <a:ext cx="9144000" cy="6858000"/>
          </a:xfrm>
          <a:prstGeom prst="rect">
            <a:avLst/>
          </a:prstGeom>
          <a:solidFill>
            <a:schemeClr val="tx1"/>
          </a:solidFill>
        </p:spPr>
        <p:txBody>
          <a:bodyPr wrap="square" rtlCol="0">
            <a:spAutoFit/>
          </a:bodyPr>
          <a:lstStyle/>
          <a:p>
            <a:endParaRPr lang="en-US" dirty="0"/>
          </a:p>
        </p:txBody>
      </p:sp>
    </p:spTree>
    <p:extLst>
      <p:ext uri="{BB962C8B-B14F-4D97-AF65-F5344CB8AC3E}">
        <p14:creationId xmlns:p14="http://schemas.microsoft.com/office/powerpoint/2010/main" val="6205484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692722"/>
                </a:solidFill>
              </a:rPr>
              <a:t>Climate Ready Communities</a:t>
            </a:r>
            <a:endParaRPr lang="en-US" b="1" dirty="0"/>
          </a:p>
        </p:txBody>
      </p:sp>
      <p:grpSp>
        <p:nvGrpSpPr>
          <p:cNvPr id="5" name="Group 8"/>
          <p:cNvGrpSpPr/>
          <p:nvPr/>
        </p:nvGrpSpPr>
        <p:grpSpPr>
          <a:xfrm>
            <a:off x="0" y="5791200"/>
            <a:ext cx="9144000" cy="1066800"/>
            <a:chOff x="0" y="5791200"/>
            <a:chExt cx="9144000" cy="1066800"/>
          </a:xfrm>
        </p:grpSpPr>
        <p:sp>
          <p:nvSpPr>
            <p:cNvPr id="6" name="Rectangle 5"/>
            <p:cNvSpPr/>
            <p:nvPr/>
          </p:nvSpPr>
          <p:spPr>
            <a:xfrm>
              <a:off x="1371600" y="5791200"/>
              <a:ext cx="7772400" cy="1066800"/>
            </a:xfrm>
            <a:prstGeom prst="rect">
              <a:avLst/>
            </a:prstGeom>
            <a:gradFill flip="none" rotWithShape="1">
              <a:gsLst>
                <a:gs pos="20000">
                  <a:schemeClr val="bg1"/>
                </a:gs>
                <a:gs pos="74000">
                  <a:schemeClr val="accent2">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5791200"/>
              <a:ext cx="13716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geos_logo.JPG"/>
            <p:cNvPicPr>
              <a:picLocks noChangeAspect="1"/>
            </p:cNvPicPr>
            <p:nvPr/>
          </p:nvPicPr>
          <p:blipFill>
            <a:blip r:embed="rId3" cstate="print"/>
            <a:stretch>
              <a:fillRect/>
            </a:stretch>
          </p:blipFill>
          <p:spPr>
            <a:xfrm>
              <a:off x="76200" y="5830432"/>
              <a:ext cx="1828800" cy="941559"/>
            </a:xfrm>
            <a:prstGeom prst="rect">
              <a:avLst/>
            </a:prstGeom>
          </p:spPr>
        </p:pic>
        <p:sp>
          <p:nvSpPr>
            <p:cNvPr id="9" name="TextBox 8"/>
            <p:cNvSpPr txBox="1"/>
            <p:nvPr/>
          </p:nvSpPr>
          <p:spPr>
            <a:xfrm>
              <a:off x="6477000" y="6096000"/>
              <a:ext cx="2362200" cy="369332"/>
            </a:xfrm>
            <a:prstGeom prst="rect">
              <a:avLst/>
            </a:prstGeom>
            <a:noFill/>
            <a:ln>
              <a:noFill/>
            </a:ln>
          </p:spPr>
          <p:txBody>
            <a:bodyPr wrap="square" rtlCol="0">
              <a:spAutoFit/>
            </a:bodyPr>
            <a:lstStyle/>
            <a:p>
              <a:r>
                <a:rPr lang="en-US" dirty="0" smtClean="0">
                  <a:solidFill>
                    <a:schemeClr val="bg1"/>
                  </a:solidFill>
                </a:rPr>
                <a:t>www.geosinstitute.org</a:t>
              </a:r>
              <a:endParaRPr lang="en-US" dirty="0">
                <a:solidFill>
                  <a:schemeClr val="bg1"/>
                </a:solidFill>
              </a:endParaRPr>
            </a:p>
          </p:txBody>
        </p:sp>
      </p:grpSp>
      <p:sp>
        <p:nvSpPr>
          <p:cNvPr id="10" name="TextBox 9"/>
          <p:cNvSpPr txBox="1"/>
          <p:nvPr/>
        </p:nvSpPr>
        <p:spPr>
          <a:xfrm>
            <a:off x="838200" y="1909562"/>
            <a:ext cx="3398065" cy="2246769"/>
          </a:xfrm>
          <a:prstGeom prst="rect">
            <a:avLst/>
          </a:prstGeom>
          <a:noFill/>
        </p:spPr>
        <p:txBody>
          <a:bodyPr wrap="square" rtlCol="0">
            <a:spAutoFit/>
          </a:bodyPr>
          <a:lstStyle/>
          <a:p>
            <a:r>
              <a:rPr lang="en-US" sz="2800" b="1" dirty="0"/>
              <a:t>T</a:t>
            </a:r>
            <a:r>
              <a:rPr lang="en-US" sz="2800" b="1" dirty="0" smtClean="0"/>
              <a:t>echnical </a:t>
            </a:r>
            <a:r>
              <a:rPr lang="en-US" sz="2800" b="1" dirty="0"/>
              <a:t>services </a:t>
            </a:r>
            <a:r>
              <a:rPr lang="en-US" sz="2800" b="1" dirty="0" smtClean="0"/>
              <a:t>for </a:t>
            </a:r>
            <a:r>
              <a:rPr lang="en-US" sz="2800" b="1" dirty="0" smtClean="0"/>
              <a:t>small to mid-sized </a:t>
            </a:r>
            <a:r>
              <a:rPr lang="en-US" sz="2800" b="1" dirty="0" smtClean="0"/>
              <a:t>communities and those with few resources</a:t>
            </a:r>
            <a:endParaRPr lang="en-US" sz="2800" b="1" dirty="0"/>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2832" y="1600202"/>
            <a:ext cx="4686368" cy="3122386"/>
          </a:xfrm>
          <a:prstGeom prst="rect">
            <a:avLst/>
          </a:prstGeom>
        </p:spPr>
      </p:pic>
    </p:spTree>
    <p:extLst>
      <p:ext uri="{BB962C8B-B14F-4D97-AF65-F5344CB8AC3E}">
        <p14:creationId xmlns:p14="http://schemas.microsoft.com/office/powerpoint/2010/main" val="19570256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692722"/>
                </a:solidFill>
              </a:rPr>
              <a:t>Climate Ready Communities</a:t>
            </a:r>
            <a:endParaRPr lang="en-US" b="1" dirty="0"/>
          </a:p>
        </p:txBody>
      </p:sp>
      <p:grpSp>
        <p:nvGrpSpPr>
          <p:cNvPr id="5" name="Group 8"/>
          <p:cNvGrpSpPr/>
          <p:nvPr/>
        </p:nvGrpSpPr>
        <p:grpSpPr>
          <a:xfrm>
            <a:off x="0" y="5791200"/>
            <a:ext cx="9144000" cy="1066800"/>
            <a:chOff x="0" y="5791200"/>
            <a:chExt cx="9144000" cy="1066800"/>
          </a:xfrm>
        </p:grpSpPr>
        <p:sp>
          <p:nvSpPr>
            <p:cNvPr id="6" name="Rectangle 5"/>
            <p:cNvSpPr/>
            <p:nvPr/>
          </p:nvSpPr>
          <p:spPr>
            <a:xfrm>
              <a:off x="1371600" y="5791200"/>
              <a:ext cx="7772400" cy="1066800"/>
            </a:xfrm>
            <a:prstGeom prst="rect">
              <a:avLst/>
            </a:prstGeom>
            <a:gradFill flip="none" rotWithShape="1">
              <a:gsLst>
                <a:gs pos="20000">
                  <a:schemeClr val="bg1"/>
                </a:gs>
                <a:gs pos="74000">
                  <a:schemeClr val="accent2">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5791200"/>
              <a:ext cx="13716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geos_logo.JPG"/>
            <p:cNvPicPr>
              <a:picLocks noChangeAspect="1"/>
            </p:cNvPicPr>
            <p:nvPr/>
          </p:nvPicPr>
          <p:blipFill>
            <a:blip r:embed="rId3" cstate="print"/>
            <a:stretch>
              <a:fillRect/>
            </a:stretch>
          </p:blipFill>
          <p:spPr>
            <a:xfrm>
              <a:off x="76200" y="5830432"/>
              <a:ext cx="1828800" cy="941559"/>
            </a:xfrm>
            <a:prstGeom prst="rect">
              <a:avLst/>
            </a:prstGeom>
          </p:spPr>
        </p:pic>
        <p:sp>
          <p:nvSpPr>
            <p:cNvPr id="9" name="TextBox 8"/>
            <p:cNvSpPr txBox="1"/>
            <p:nvPr/>
          </p:nvSpPr>
          <p:spPr>
            <a:xfrm>
              <a:off x="6477000" y="6096000"/>
              <a:ext cx="2362200" cy="369332"/>
            </a:xfrm>
            <a:prstGeom prst="rect">
              <a:avLst/>
            </a:prstGeom>
            <a:noFill/>
            <a:ln>
              <a:noFill/>
            </a:ln>
          </p:spPr>
          <p:txBody>
            <a:bodyPr wrap="square" rtlCol="0">
              <a:spAutoFit/>
            </a:bodyPr>
            <a:lstStyle/>
            <a:p>
              <a:r>
                <a:rPr lang="en-US" dirty="0" smtClean="0">
                  <a:solidFill>
                    <a:schemeClr val="bg1"/>
                  </a:solidFill>
                </a:rPr>
                <a:t>www.geosinstitute.org</a:t>
              </a:r>
              <a:endParaRPr lang="en-US" dirty="0">
                <a:solidFill>
                  <a:schemeClr val="bg1"/>
                </a:solidFill>
              </a:endParaRPr>
            </a:p>
          </p:txBody>
        </p:sp>
      </p:grpSp>
      <p:sp>
        <p:nvSpPr>
          <p:cNvPr id="12" name="TextBox 11"/>
          <p:cNvSpPr txBox="1"/>
          <p:nvPr/>
        </p:nvSpPr>
        <p:spPr>
          <a:xfrm>
            <a:off x="304800" y="1792800"/>
            <a:ext cx="3744463" cy="2862322"/>
          </a:xfrm>
          <a:prstGeom prst="rect">
            <a:avLst/>
          </a:prstGeom>
          <a:noFill/>
        </p:spPr>
        <p:txBody>
          <a:bodyPr wrap="square" rtlCol="0">
            <a:spAutoFit/>
          </a:bodyPr>
          <a:lstStyle/>
          <a:p>
            <a:r>
              <a:rPr lang="en-US" b="1" dirty="0" smtClean="0"/>
              <a:t>Free, downloadable </a:t>
            </a:r>
            <a:r>
              <a:rPr lang="en-US" b="1" dirty="0" smtClean="0"/>
              <a:t>guide</a:t>
            </a:r>
          </a:p>
          <a:p>
            <a:endParaRPr lang="en-US" b="1" dirty="0"/>
          </a:p>
          <a:p>
            <a:r>
              <a:rPr lang="en-US" b="1" dirty="0" smtClean="0"/>
              <a:t>Subscription Service</a:t>
            </a:r>
          </a:p>
          <a:p>
            <a:pPr marL="742950" lvl="1" indent="-285750">
              <a:buFont typeface="Arial" panose="020B0604020202020204" pitchFamily="34" charset="0"/>
              <a:buChar char="•"/>
            </a:pPr>
            <a:r>
              <a:rPr lang="en-US" i="1" dirty="0" smtClean="0"/>
              <a:t>Tutorials and templates</a:t>
            </a:r>
          </a:p>
          <a:p>
            <a:pPr marL="742950" lvl="1" indent="-285750">
              <a:buFont typeface="Arial" panose="020B0604020202020204" pitchFamily="34" charset="0"/>
              <a:buChar char="•"/>
            </a:pPr>
            <a:r>
              <a:rPr lang="en-US" i="1" dirty="0" smtClean="0"/>
              <a:t>One-on-one consulting hours</a:t>
            </a:r>
          </a:p>
          <a:p>
            <a:pPr marL="742950" lvl="1" indent="-285750">
              <a:buFont typeface="Arial" panose="020B0604020202020204" pitchFamily="34" charset="0"/>
              <a:buChar char="•"/>
            </a:pPr>
            <a:r>
              <a:rPr lang="en-US" i="1" dirty="0" smtClean="0"/>
              <a:t>Monthly, live, call-in forum</a:t>
            </a:r>
          </a:p>
          <a:p>
            <a:pPr marL="742950" lvl="1" indent="-285750">
              <a:buFont typeface="Arial" panose="020B0604020202020204" pitchFamily="34" charset="0"/>
              <a:buChar char="•"/>
            </a:pPr>
            <a:r>
              <a:rPr lang="en-US" i="1" dirty="0"/>
              <a:t>O</a:t>
            </a:r>
            <a:r>
              <a:rPr lang="en-US" i="1" dirty="0" smtClean="0"/>
              <a:t>n-line forum</a:t>
            </a:r>
          </a:p>
          <a:p>
            <a:pPr marL="742950" lvl="1" indent="-285750">
              <a:buFont typeface="Arial" panose="020B0604020202020204" pitchFamily="34" charset="0"/>
              <a:buChar char="•"/>
            </a:pPr>
            <a:r>
              <a:rPr lang="en-US" i="1" dirty="0" smtClean="0"/>
              <a:t>Technical support</a:t>
            </a:r>
          </a:p>
          <a:p>
            <a:pPr marL="742950" lvl="1" indent="-285750">
              <a:buFont typeface="Arial" panose="020B0604020202020204" pitchFamily="34" charset="0"/>
              <a:buChar char="•"/>
            </a:pPr>
            <a:r>
              <a:rPr lang="en-US" i="1" dirty="0" smtClean="0"/>
              <a:t>Subscriber portal</a:t>
            </a:r>
          </a:p>
          <a:p>
            <a:pPr marL="742950" lvl="1" indent="-285750">
              <a:buFont typeface="Arial" panose="020B0604020202020204" pitchFamily="34" charset="0"/>
              <a:buChar char="•"/>
            </a:pPr>
            <a:r>
              <a:rPr lang="en-US" i="1" dirty="0" smtClean="0"/>
              <a:t>Annual cost: $2,499/$1,499 </a:t>
            </a:r>
          </a:p>
        </p:txBody>
      </p:sp>
      <p:pic>
        <p:nvPicPr>
          <p:cNvPr id="10" name="Picture 2" descr="https://lh6.googleusercontent.com/vbBkr598m14gmGUIUHqhWA0CWbT1zkuctWTxh-rBvfc044IZ2No7atLTUpo7hq52QKzCXkBfsmCML1harRZ05OXOhMNxF5cdEAqFr5iMA55Zpl5uYYdN2DIgX9uTWNf6cdt1lRE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1599948"/>
            <a:ext cx="2514600" cy="3248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24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fade">
                                      <p:cBhvr>
                                        <p:cTn id="17" dur="500"/>
                                        <p:tgtEl>
                                          <p:spTgt spid="1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4" end="4"/>
                                            </p:txEl>
                                          </p:spTgt>
                                        </p:tgtEl>
                                        <p:attrNameLst>
                                          <p:attrName>style.visibility</p:attrName>
                                        </p:attrNameLst>
                                      </p:cBhvr>
                                      <p:to>
                                        <p:strVal val="visible"/>
                                      </p:to>
                                    </p:set>
                                    <p:animEffect transition="in" filter="fade">
                                      <p:cBhvr>
                                        <p:cTn id="22" dur="500"/>
                                        <p:tgtEl>
                                          <p:spTgt spid="1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Effect transition="in" filter="fade">
                                      <p:cBhvr>
                                        <p:cTn id="27" dur="500"/>
                                        <p:tgtEl>
                                          <p:spTgt spid="1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xEl>
                                              <p:pRg st="6" end="6"/>
                                            </p:txEl>
                                          </p:spTgt>
                                        </p:tgtEl>
                                        <p:attrNameLst>
                                          <p:attrName>style.visibility</p:attrName>
                                        </p:attrNameLst>
                                      </p:cBhvr>
                                      <p:to>
                                        <p:strVal val="visible"/>
                                      </p:to>
                                    </p:set>
                                    <p:animEffect transition="in" filter="fade">
                                      <p:cBhvr>
                                        <p:cTn id="32" dur="500"/>
                                        <p:tgtEl>
                                          <p:spTgt spid="1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xEl>
                                              <p:pRg st="7" end="7"/>
                                            </p:txEl>
                                          </p:spTgt>
                                        </p:tgtEl>
                                        <p:attrNameLst>
                                          <p:attrName>style.visibility</p:attrName>
                                        </p:attrNameLst>
                                      </p:cBhvr>
                                      <p:to>
                                        <p:strVal val="visible"/>
                                      </p:to>
                                    </p:set>
                                    <p:animEffect transition="in" filter="fade">
                                      <p:cBhvr>
                                        <p:cTn id="37" dur="500"/>
                                        <p:tgtEl>
                                          <p:spTgt spid="1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xEl>
                                              <p:pRg st="8" end="8"/>
                                            </p:txEl>
                                          </p:spTgt>
                                        </p:tgtEl>
                                        <p:attrNameLst>
                                          <p:attrName>style.visibility</p:attrName>
                                        </p:attrNameLst>
                                      </p:cBhvr>
                                      <p:to>
                                        <p:strVal val="visible"/>
                                      </p:to>
                                    </p:set>
                                    <p:animEffect transition="in" filter="fade">
                                      <p:cBhvr>
                                        <p:cTn id="42" dur="500"/>
                                        <p:tgtEl>
                                          <p:spTgt spid="12">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xEl>
                                              <p:pRg st="9" end="9"/>
                                            </p:txEl>
                                          </p:spTgt>
                                        </p:tgtEl>
                                        <p:attrNameLst>
                                          <p:attrName>style.visibility</p:attrName>
                                        </p:attrNameLst>
                                      </p:cBhvr>
                                      <p:to>
                                        <p:strVal val="visible"/>
                                      </p:to>
                                    </p:set>
                                    <p:animEffect transition="in" filter="fade">
                                      <p:cBhvr>
                                        <p:cTn id="47" dur="500"/>
                                        <p:tgtEl>
                                          <p:spTgt spid="1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692722"/>
                </a:solidFill>
              </a:rPr>
              <a:t>Climate Ready Communities</a:t>
            </a:r>
            <a:endParaRPr lang="en-US" b="1" dirty="0"/>
          </a:p>
        </p:txBody>
      </p:sp>
      <p:grpSp>
        <p:nvGrpSpPr>
          <p:cNvPr id="5" name="Group 8"/>
          <p:cNvGrpSpPr/>
          <p:nvPr/>
        </p:nvGrpSpPr>
        <p:grpSpPr>
          <a:xfrm>
            <a:off x="0" y="5791200"/>
            <a:ext cx="9144000" cy="1066800"/>
            <a:chOff x="0" y="5791200"/>
            <a:chExt cx="9144000" cy="1066800"/>
          </a:xfrm>
        </p:grpSpPr>
        <p:sp>
          <p:nvSpPr>
            <p:cNvPr id="6" name="Rectangle 5"/>
            <p:cNvSpPr/>
            <p:nvPr/>
          </p:nvSpPr>
          <p:spPr>
            <a:xfrm>
              <a:off x="1371600" y="5791200"/>
              <a:ext cx="7772400" cy="1066800"/>
            </a:xfrm>
            <a:prstGeom prst="rect">
              <a:avLst/>
            </a:prstGeom>
            <a:gradFill flip="none" rotWithShape="1">
              <a:gsLst>
                <a:gs pos="20000">
                  <a:schemeClr val="bg1"/>
                </a:gs>
                <a:gs pos="74000">
                  <a:schemeClr val="accent2">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5791200"/>
              <a:ext cx="13716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geos_logo.JPG"/>
            <p:cNvPicPr>
              <a:picLocks noChangeAspect="1"/>
            </p:cNvPicPr>
            <p:nvPr/>
          </p:nvPicPr>
          <p:blipFill>
            <a:blip r:embed="rId2" cstate="print"/>
            <a:stretch>
              <a:fillRect/>
            </a:stretch>
          </p:blipFill>
          <p:spPr>
            <a:xfrm>
              <a:off x="76200" y="5830432"/>
              <a:ext cx="1828800" cy="941559"/>
            </a:xfrm>
            <a:prstGeom prst="rect">
              <a:avLst/>
            </a:prstGeom>
          </p:spPr>
        </p:pic>
        <p:sp>
          <p:nvSpPr>
            <p:cNvPr id="9" name="TextBox 8"/>
            <p:cNvSpPr txBox="1"/>
            <p:nvPr/>
          </p:nvSpPr>
          <p:spPr>
            <a:xfrm>
              <a:off x="6477000" y="6096000"/>
              <a:ext cx="2362200" cy="369332"/>
            </a:xfrm>
            <a:prstGeom prst="rect">
              <a:avLst/>
            </a:prstGeom>
            <a:noFill/>
            <a:ln>
              <a:noFill/>
            </a:ln>
          </p:spPr>
          <p:txBody>
            <a:bodyPr wrap="square" rtlCol="0">
              <a:spAutoFit/>
            </a:bodyPr>
            <a:lstStyle/>
            <a:p>
              <a:r>
                <a:rPr lang="en-US" dirty="0" smtClean="0">
                  <a:solidFill>
                    <a:schemeClr val="bg1"/>
                  </a:solidFill>
                </a:rPr>
                <a:t>www.geosinstitute.org</a:t>
              </a:r>
              <a:endParaRPr lang="en-US" dirty="0">
                <a:solidFill>
                  <a:schemeClr val="bg1"/>
                </a:solidFill>
              </a:endParaRPr>
            </a:p>
          </p:txBody>
        </p:sp>
      </p:grpSp>
      <p:sp>
        <p:nvSpPr>
          <p:cNvPr id="12" name="TextBox 11"/>
          <p:cNvSpPr txBox="1"/>
          <p:nvPr/>
        </p:nvSpPr>
        <p:spPr>
          <a:xfrm>
            <a:off x="304800" y="1792800"/>
            <a:ext cx="3744463" cy="2585323"/>
          </a:xfrm>
          <a:prstGeom prst="rect">
            <a:avLst/>
          </a:prstGeom>
          <a:noFill/>
        </p:spPr>
        <p:txBody>
          <a:bodyPr wrap="square" rtlCol="0">
            <a:spAutoFit/>
          </a:bodyPr>
          <a:lstStyle/>
          <a:p>
            <a:r>
              <a:rPr lang="en-US" b="1" dirty="0" smtClean="0"/>
              <a:t>Additional Services</a:t>
            </a:r>
          </a:p>
          <a:p>
            <a:pPr marL="742950" lvl="1" indent="-285750">
              <a:buFont typeface="Arial" panose="020B0604020202020204" pitchFamily="34" charset="0"/>
              <a:buChar char="•"/>
            </a:pPr>
            <a:r>
              <a:rPr lang="en-US" i="1" dirty="0" smtClean="0"/>
              <a:t>Blocks of additional consulting time</a:t>
            </a:r>
          </a:p>
          <a:p>
            <a:pPr marL="742950" lvl="1" indent="-285750">
              <a:buFont typeface="Arial" panose="020B0604020202020204" pitchFamily="34" charset="0"/>
              <a:buChar char="•"/>
            </a:pPr>
            <a:r>
              <a:rPr lang="en-US" i="1" dirty="0" smtClean="0"/>
              <a:t>Local climate change projections</a:t>
            </a:r>
          </a:p>
          <a:p>
            <a:pPr marL="742950" lvl="1" indent="-285750">
              <a:buFont typeface="Arial" panose="020B0604020202020204" pitchFamily="34" charset="0"/>
              <a:buChar char="•"/>
            </a:pPr>
            <a:r>
              <a:rPr lang="en-US" i="1" dirty="0" smtClean="0"/>
              <a:t>Workshop facilitation</a:t>
            </a:r>
          </a:p>
          <a:p>
            <a:pPr marL="742950" lvl="1" indent="-285750">
              <a:buFont typeface="Arial" panose="020B0604020202020204" pitchFamily="34" charset="0"/>
              <a:buChar char="•"/>
            </a:pPr>
            <a:r>
              <a:rPr lang="en-US" i="1" dirty="0" smtClean="0"/>
              <a:t>Final report writing</a:t>
            </a:r>
          </a:p>
          <a:p>
            <a:pPr marL="742950" lvl="1" indent="-285750">
              <a:buFont typeface="Arial" panose="020B0604020202020204" pitchFamily="34" charset="0"/>
              <a:buChar char="•"/>
            </a:pPr>
            <a:r>
              <a:rPr lang="en-US" i="1" dirty="0" smtClean="0"/>
              <a:t>Webinars on resilience-related topics</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3124567"/>
            <a:ext cx="3429000" cy="257175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8235" y="1353055"/>
            <a:ext cx="2913529" cy="2251363"/>
          </a:xfrm>
          <a:prstGeom prst="rect">
            <a:avLst/>
          </a:prstGeom>
        </p:spPr>
      </p:pic>
    </p:spTree>
    <p:extLst>
      <p:ext uri="{BB962C8B-B14F-4D97-AF65-F5344CB8AC3E}">
        <p14:creationId xmlns:p14="http://schemas.microsoft.com/office/powerpoint/2010/main" val="285285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500"/>
                                        <p:tgtEl>
                                          <p:spTgt spid="12">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xEl>
                                              <p:pRg st="4" end="4"/>
                                            </p:txEl>
                                          </p:spTgt>
                                        </p:tgtEl>
                                        <p:attrNameLst>
                                          <p:attrName>style.visibility</p:attrName>
                                        </p:attrNameLst>
                                      </p:cBhvr>
                                      <p:to>
                                        <p:strVal val="visible"/>
                                      </p:to>
                                    </p:set>
                                    <p:animEffect transition="in" filter="fade">
                                      <p:cBhvr>
                                        <p:cTn id="25" dur="500"/>
                                        <p:tgtEl>
                                          <p:spTgt spid="1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xEl>
                                              <p:pRg st="5" end="5"/>
                                            </p:txEl>
                                          </p:spTgt>
                                        </p:tgtEl>
                                        <p:attrNameLst>
                                          <p:attrName>style.visibility</p:attrName>
                                        </p:attrNameLst>
                                      </p:cBhvr>
                                      <p:to>
                                        <p:strVal val="visible"/>
                                      </p:to>
                                    </p:set>
                                    <p:animEffect transition="in" filter="fade">
                                      <p:cBhvr>
                                        <p:cTn id="30"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130"/>
            <a:ext cx="8229600" cy="1143000"/>
          </a:xfrm>
        </p:spPr>
        <p:txBody>
          <a:bodyPr/>
          <a:lstStyle/>
          <a:p>
            <a:r>
              <a:rPr lang="en-US" b="1" dirty="0">
                <a:solidFill>
                  <a:srgbClr val="692722"/>
                </a:solidFill>
              </a:rPr>
              <a:t>Climate Ready Communities</a:t>
            </a:r>
            <a:endParaRPr lang="en-US" b="1" dirty="0"/>
          </a:p>
        </p:txBody>
      </p:sp>
      <p:grpSp>
        <p:nvGrpSpPr>
          <p:cNvPr id="5" name="Group 8"/>
          <p:cNvGrpSpPr/>
          <p:nvPr/>
        </p:nvGrpSpPr>
        <p:grpSpPr>
          <a:xfrm>
            <a:off x="0" y="5791200"/>
            <a:ext cx="9144000" cy="1066800"/>
            <a:chOff x="0" y="5791200"/>
            <a:chExt cx="9144000" cy="1066800"/>
          </a:xfrm>
        </p:grpSpPr>
        <p:sp>
          <p:nvSpPr>
            <p:cNvPr id="6" name="Rectangle 5"/>
            <p:cNvSpPr/>
            <p:nvPr/>
          </p:nvSpPr>
          <p:spPr>
            <a:xfrm>
              <a:off x="1371600" y="5791200"/>
              <a:ext cx="7772400" cy="1066800"/>
            </a:xfrm>
            <a:prstGeom prst="rect">
              <a:avLst/>
            </a:prstGeom>
            <a:gradFill flip="none" rotWithShape="1">
              <a:gsLst>
                <a:gs pos="20000">
                  <a:schemeClr val="bg1"/>
                </a:gs>
                <a:gs pos="74000">
                  <a:schemeClr val="accent2">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5791200"/>
              <a:ext cx="13716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geos_logo.JPG"/>
            <p:cNvPicPr>
              <a:picLocks noChangeAspect="1"/>
            </p:cNvPicPr>
            <p:nvPr/>
          </p:nvPicPr>
          <p:blipFill>
            <a:blip r:embed="rId2" cstate="print"/>
            <a:stretch>
              <a:fillRect/>
            </a:stretch>
          </p:blipFill>
          <p:spPr>
            <a:xfrm>
              <a:off x="76200" y="5830432"/>
              <a:ext cx="1828800" cy="941559"/>
            </a:xfrm>
            <a:prstGeom prst="rect">
              <a:avLst/>
            </a:prstGeom>
          </p:spPr>
        </p:pic>
        <p:sp>
          <p:nvSpPr>
            <p:cNvPr id="9" name="TextBox 8"/>
            <p:cNvSpPr txBox="1"/>
            <p:nvPr/>
          </p:nvSpPr>
          <p:spPr>
            <a:xfrm>
              <a:off x="6477000" y="6096000"/>
              <a:ext cx="2362200" cy="369332"/>
            </a:xfrm>
            <a:prstGeom prst="rect">
              <a:avLst/>
            </a:prstGeom>
            <a:noFill/>
            <a:ln>
              <a:noFill/>
            </a:ln>
          </p:spPr>
          <p:txBody>
            <a:bodyPr wrap="square" rtlCol="0">
              <a:spAutoFit/>
            </a:bodyPr>
            <a:lstStyle/>
            <a:p>
              <a:r>
                <a:rPr lang="en-US" dirty="0" smtClean="0">
                  <a:solidFill>
                    <a:schemeClr val="bg1"/>
                  </a:solidFill>
                </a:rPr>
                <a:t>www.geosinstitute.org</a:t>
              </a:r>
              <a:endParaRPr lang="en-US" dirty="0">
                <a:solidFill>
                  <a:schemeClr val="bg1"/>
                </a:solidFill>
              </a:endParaRPr>
            </a:p>
          </p:txBody>
        </p:sp>
      </p:grpSp>
      <p:sp>
        <p:nvSpPr>
          <p:cNvPr id="59" name="TextBox 58"/>
          <p:cNvSpPr txBox="1"/>
          <p:nvPr/>
        </p:nvSpPr>
        <p:spPr>
          <a:xfrm>
            <a:off x="264543" y="2219710"/>
            <a:ext cx="3962400" cy="1200329"/>
          </a:xfrm>
          <a:prstGeom prst="rect">
            <a:avLst/>
          </a:prstGeom>
          <a:noFill/>
        </p:spPr>
        <p:txBody>
          <a:bodyPr wrap="square" rtlCol="0">
            <a:spAutoFit/>
          </a:bodyPr>
          <a:lstStyle/>
          <a:p>
            <a:r>
              <a:rPr lang="en-US" b="1" dirty="0" smtClean="0"/>
              <a:t>Subscription Service Pilot Program</a:t>
            </a:r>
            <a:endParaRPr lang="en-US" b="1" dirty="0" smtClean="0"/>
          </a:p>
          <a:p>
            <a:pPr marL="574675" lvl="1" indent="-228600">
              <a:buFont typeface="Arial" panose="020B0604020202020204" pitchFamily="34" charset="0"/>
              <a:buChar char="•"/>
            </a:pPr>
            <a:r>
              <a:rPr lang="en-US" dirty="0" smtClean="0"/>
              <a:t>Final pilot slots are being filled</a:t>
            </a:r>
          </a:p>
          <a:p>
            <a:pPr marL="574675" lvl="1" indent="-228600">
              <a:buFont typeface="Arial" panose="020B0604020202020204" pitchFamily="34" charset="0"/>
              <a:buChar char="•"/>
            </a:pPr>
            <a:r>
              <a:rPr lang="en-US" dirty="0" smtClean="0"/>
              <a:t>Pilot begins May, 2018</a:t>
            </a:r>
          </a:p>
          <a:p>
            <a:pPr marL="574675" lvl="1" indent="-228600">
              <a:buFont typeface="Arial" panose="020B0604020202020204" pitchFamily="34" charset="0"/>
              <a:buChar char="•"/>
            </a:pPr>
            <a:r>
              <a:rPr lang="en-US" dirty="0" smtClean="0"/>
              <a:t>Full release fall, 2018</a:t>
            </a:r>
            <a:endParaRPr lang="en-US" dirty="0" smtClean="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6709" y="1267216"/>
            <a:ext cx="3048000" cy="2030205"/>
          </a:xfrm>
          <a:prstGeom prst="rect">
            <a:avLst/>
          </a:prstGeom>
        </p:spPr>
      </p:pic>
      <p:pic>
        <p:nvPicPr>
          <p:cNvPr id="11" name="Picture 10" descr="C:\Users\Tonya\Downloads\0413171525.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8600" y="3542208"/>
            <a:ext cx="3429000" cy="1981200"/>
          </a:xfrm>
          <a:prstGeom prst="rect">
            <a:avLst/>
          </a:prstGeom>
          <a:noFill/>
          <a:ln>
            <a:noFill/>
          </a:ln>
        </p:spPr>
      </p:pic>
    </p:spTree>
    <p:extLst>
      <p:ext uri="{BB962C8B-B14F-4D97-AF65-F5344CB8AC3E}">
        <p14:creationId xmlns:p14="http://schemas.microsoft.com/office/powerpoint/2010/main" val="35790147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b="1" dirty="0">
                <a:solidFill>
                  <a:srgbClr val="692722"/>
                </a:solidFill>
              </a:rPr>
              <a:t>Climate Ready Communities</a:t>
            </a:r>
            <a:endParaRPr lang="en-US" b="1" dirty="0"/>
          </a:p>
        </p:txBody>
      </p:sp>
      <p:sp>
        <p:nvSpPr>
          <p:cNvPr id="3" name="Content Placeholder 2"/>
          <p:cNvSpPr>
            <a:spLocks noGrp="1"/>
          </p:cNvSpPr>
          <p:nvPr>
            <p:ph idx="1"/>
          </p:nvPr>
        </p:nvSpPr>
        <p:spPr>
          <a:xfrm>
            <a:off x="0" y="1981200"/>
            <a:ext cx="9144000" cy="1676399"/>
          </a:xfrm>
        </p:spPr>
        <p:txBody>
          <a:bodyPr>
            <a:normAutofit/>
          </a:bodyPr>
          <a:lstStyle/>
          <a:p>
            <a:pPr marL="0" indent="0" algn="ctr">
              <a:buNone/>
            </a:pPr>
            <a:r>
              <a:rPr lang="en-US" b="1" dirty="0" smtClean="0"/>
              <a:t>Tonya </a:t>
            </a:r>
            <a:r>
              <a:rPr lang="en-US" b="1" dirty="0" smtClean="0"/>
              <a:t>Graham: </a:t>
            </a:r>
            <a:r>
              <a:rPr lang="en-US" b="1" dirty="0" smtClean="0"/>
              <a:t>tonya@geosinstitute.org </a:t>
            </a:r>
            <a:r>
              <a:rPr lang="en-US" b="1" dirty="0" smtClean="0"/>
              <a:t>541.482.4459 </a:t>
            </a:r>
            <a:r>
              <a:rPr lang="en-US" b="1" dirty="0"/>
              <a:t>x301</a:t>
            </a:r>
          </a:p>
          <a:p>
            <a:pPr marL="0" indent="0" algn="ctr">
              <a:buNone/>
            </a:pPr>
            <a:endParaRPr lang="en-US" sz="4400" dirty="0" smtClean="0"/>
          </a:p>
        </p:txBody>
      </p:sp>
      <p:sp>
        <p:nvSpPr>
          <p:cNvPr id="4" name="TextBox 3"/>
          <p:cNvSpPr txBox="1"/>
          <p:nvPr/>
        </p:nvSpPr>
        <p:spPr>
          <a:xfrm>
            <a:off x="0" y="4484639"/>
            <a:ext cx="9144000" cy="769441"/>
          </a:xfrm>
          <a:prstGeom prst="rect">
            <a:avLst/>
          </a:prstGeom>
          <a:noFill/>
        </p:spPr>
        <p:txBody>
          <a:bodyPr wrap="square" rtlCol="0">
            <a:spAutoFit/>
          </a:bodyPr>
          <a:lstStyle/>
          <a:p>
            <a:pPr algn="ctr"/>
            <a:r>
              <a:rPr lang="en-US" sz="4400" b="1" dirty="0" smtClean="0"/>
              <a:t>Thank You</a:t>
            </a:r>
            <a:endParaRPr lang="en-US" sz="4400" b="1" dirty="0"/>
          </a:p>
        </p:txBody>
      </p:sp>
      <p:grpSp>
        <p:nvGrpSpPr>
          <p:cNvPr id="5" name="Group 8"/>
          <p:cNvGrpSpPr/>
          <p:nvPr/>
        </p:nvGrpSpPr>
        <p:grpSpPr>
          <a:xfrm>
            <a:off x="0" y="5791200"/>
            <a:ext cx="9144000" cy="1066800"/>
            <a:chOff x="0" y="5791200"/>
            <a:chExt cx="9144000" cy="1066800"/>
          </a:xfrm>
        </p:grpSpPr>
        <p:sp>
          <p:nvSpPr>
            <p:cNvPr id="6" name="Rectangle 5"/>
            <p:cNvSpPr/>
            <p:nvPr/>
          </p:nvSpPr>
          <p:spPr>
            <a:xfrm>
              <a:off x="1371600" y="5791200"/>
              <a:ext cx="7772400" cy="1066800"/>
            </a:xfrm>
            <a:prstGeom prst="rect">
              <a:avLst/>
            </a:prstGeom>
            <a:gradFill flip="none" rotWithShape="1">
              <a:gsLst>
                <a:gs pos="20000">
                  <a:schemeClr val="bg1"/>
                </a:gs>
                <a:gs pos="74000">
                  <a:schemeClr val="accent2">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5791200"/>
              <a:ext cx="13716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geos_logo.JPG"/>
            <p:cNvPicPr>
              <a:picLocks noChangeAspect="1"/>
            </p:cNvPicPr>
            <p:nvPr/>
          </p:nvPicPr>
          <p:blipFill>
            <a:blip r:embed="rId2" cstate="print"/>
            <a:stretch>
              <a:fillRect/>
            </a:stretch>
          </p:blipFill>
          <p:spPr>
            <a:xfrm>
              <a:off x="76200" y="5830432"/>
              <a:ext cx="1828800" cy="941559"/>
            </a:xfrm>
            <a:prstGeom prst="rect">
              <a:avLst/>
            </a:prstGeom>
          </p:spPr>
        </p:pic>
        <p:sp>
          <p:nvSpPr>
            <p:cNvPr id="9" name="TextBox 8"/>
            <p:cNvSpPr txBox="1"/>
            <p:nvPr/>
          </p:nvSpPr>
          <p:spPr>
            <a:xfrm>
              <a:off x="6477000" y="6096000"/>
              <a:ext cx="2362200" cy="369332"/>
            </a:xfrm>
            <a:prstGeom prst="rect">
              <a:avLst/>
            </a:prstGeom>
            <a:noFill/>
            <a:ln>
              <a:noFill/>
            </a:ln>
          </p:spPr>
          <p:txBody>
            <a:bodyPr wrap="square" rtlCol="0">
              <a:spAutoFit/>
            </a:bodyPr>
            <a:lstStyle/>
            <a:p>
              <a:r>
                <a:rPr lang="en-US" dirty="0" smtClean="0">
                  <a:solidFill>
                    <a:schemeClr val="bg1"/>
                  </a:solidFill>
                </a:rPr>
                <a:t>www.geosinstitute.org</a:t>
              </a:r>
              <a:endParaRPr lang="en-US" dirty="0">
                <a:solidFill>
                  <a:schemeClr val="bg1"/>
                </a:solidFill>
              </a:endParaRPr>
            </a:p>
          </p:txBody>
        </p:sp>
      </p:grpSp>
    </p:spTree>
    <p:extLst>
      <p:ext uri="{BB962C8B-B14F-4D97-AF65-F5344CB8AC3E}">
        <p14:creationId xmlns:p14="http://schemas.microsoft.com/office/powerpoint/2010/main" val="26439627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8229600" cy="1143000"/>
          </a:xfrm>
          <a:noFill/>
        </p:spPr>
        <p:txBody>
          <a:bodyPr>
            <a:normAutofit/>
          </a:bodyPr>
          <a:lstStyle/>
          <a:p>
            <a:pPr algn="l"/>
            <a:r>
              <a:rPr lang="en-US" dirty="0" smtClean="0">
                <a:solidFill>
                  <a:srgbClr val="692722"/>
                </a:solidFill>
              </a:rPr>
              <a:t>Weather and Climate </a:t>
            </a:r>
            <a:endParaRPr lang="en-US" dirty="0">
              <a:solidFill>
                <a:srgbClr val="692722"/>
              </a:solidFill>
            </a:endParaRPr>
          </a:p>
        </p:txBody>
      </p:sp>
      <p:grpSp>
        <p:nvGrpSpPr>
          <p:cNvPr id="4" name="Group 8"/>
          <p:cNvGrpSpPr/>
          <p:nvPr/>
        </p:nvGrpSpPr>
        <p:grpSpPr>
          <a:xfrm>
            <a:off x="0" y="5791200"/>
            <a:ext cx="9144000" cy="1066800"/>
            <a:chOff x="0" y="5791200"/>
            <a:chExt cx="9144000" cy="1066800"/>
          </a:xfrm>
        </p:grpSpPr>
        <p:sp>
          <p:nvSpPr>
            <p:cNvPr id="10" name="Rectangle 9"/>
            <p:cNvSpPr/>
            <p:nvPr/>
          </p:nvSpPr>
          <p:spPr>
            <a:xfrm>
              <a:off x="1371600" y="5791200"/>
              <a:ext cx="7772400" cy="1066800"/>
            </a:xfrm>
            <a:prstGeom prst="rect">
              <a:avLst/>
            </a:prstGeom>
            <a:gradFill flip="none" rotWithShape="1">
              <a:gsLst>
                <a:gs pos="20000">
                  <a:schemeClr val="bg1"/>
                </a:gs>
                <a:gs pos="74000">
                  <a:schemeClr val="accent2">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5791200"/>
              <a:ext cx="13716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eos_logo.JPG"/>
            <p:cNvPicPr>
              <a:picLocks noChangeAspect="1"/>
            </p:cNvPicPr>
            <p:nvPr/>
          </p:nvPicPr>
          <p:blipFill>
            <a:blip r:embed="rId3" cstate="print"/>
            <a:stretch>
              <a:fillRect/>
            </a:stretch>
          </p:blipFill>
          <p:spPr>
            <a:xfrm>
              <a:off x="76200" y="5830432"/>
              <a:ext cx="1828800" cy="941559"/>
            </a:xfrm>
            <a:prstGeom prst="rect">
              <a:avLst/>
            </a:prstGeom>
          </p:spPr>
        </p:pic>
        <p:sp>
          <p:nvSpPr>
            <p:cNvPr id="13" name="TextBox 12"/>
            <p:cNvSpPr txBox="1"/>
            <p:nvPr/>
          </p:nvSpPr>
          <p:spPr>
            <a:xfrm>
              <a:off x="6477000" y="6096000"/>
              <a:ext cx="2362200" cy="369332"/>
            </a:xfrm>
            <a:prstGeom prst="rect">
              <a:avLst/>
            </a:prstGeom>
            <a:noFill/>
            <a:ln>
              <a:noFill/>
            </a:ln>
          </p:spPr>
          <p:txBody>
            <a:bodyPr wrap="square" rtlCol="0">
              <a:spAutoFit/>
            </a:bodyPr>
            <a:lstStyle/>
            <a:p>
              <a:r>
                <a:rPr lang="en-US" dirty="0" smtClean="0">
                  <a:solidFill>
                    <a:schemeClr val="bg1"/>
                  </a:solidFill>
                </a:rPr>
                <a:t>www.geosinstitute.org</a:t>
              </a:r>
              <a:endParaRPr lang="en-US" dirty="0">
                <a:solidFill>
                  <a:schemeClr val="bg1"/>
                </a:solidFill>
              </a:endParaRPr>
            </a:p>
          </p:txBody>
        </p:sp>
      </p:grpSp>
      <p:pic>
        <p:nvPicPr>
          <p:cNvPr id="9" name="Picture 8"/>
          <p:cNvPicPr>
            <a:picLocks noChangeAspect="1"/>
          </p:cNvPicPr>
          <p:nvPr/>
        </p:nvPicPr>
        <p:blipFill>
          <a:blip r:embed="rId4"/>
          <a:stretch>
            <a:fillRect/>
          </a:stretch>
        </p:blipFill>
        <p:spPr>
          <a:xfrm>
            <a:off x="228600" y="1865562"/>
            <a:ext cx="8610600" cy="3555047"/>
          </a:xfrm>
          <a:prstGeom prst="rect">
            <a:avLst/>
          </a:prstGeom>
        </p:spPr>
      </p:pic>
    </p:spTree>
    <p:extLst>
      <p:ext uri="{BB962C8B-B14F-4D97-AF65-F5344CB8AC3E}">
        <p14:creationId xmlns:p14="http://schemas.microsoft.com/office/powerpoint/2010/main" val="10167703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8229600" cy="1905000"/>
          </a:xfrm>
          <a:noFill/>
        </p:spPr>
        <p:txBody>
          <a:bodyPr>
            <a:normAutofit fontScale="90000"/>
          </a:bodyPr>
          <a:lstStyle/>
          <a:p>
            <a:pPr algn="l"/>
            <a:r>
              <a:rPr lang="en-US" dirty="0" smtClean="0">
                <a:solidFill>
                  <a:srgbClr val="692722"/>
                </a:solidFill>
              </a:rPr>
              <a:t>Trivia Question: </a:t>
            </a:r>
            <a:r>
              <a:rPr lang="en-US" dirty="0" smtClean="0"/>
              <a:t>16 </a:t>
            </a:r>
            <a:r>
              <a:rPr lang="en-US" dirty="0"/>
              <a:t>of the 17 warmest years on record </a:t>
            </a:r>
            <a:r>
              <a:rPr lang="en-US" dirty="0" smtClean="0"/>
              <a:t>have occurred </a:t>
            </a:r>
            <a:r>
              <a:rPr lang="en-US" dirty="0"/>
              <a:t>since </a:t>
            </a:r>
            <a:r>
              <a:rPr lang="en-US" dirty="0" smtClean="0"/>
              <a:t>what year?</a:t>
            </a:r>
            <a:endParaRPr lang="en-US" dirty="0">
              <a:solidFill>
                <a:srgbClr val="692722"/>
              </a:solidFill>
            </a:endParaRPr>
          </a:p>
        </p:txBody>
      </p:sp>
      <p:grpSp>
        <p:nvGrpSpPr>
          <p:cNvPr id="4" name="Group 8"/>
          <p:cNvGrpSpPr/>
          <p:nvPr/>
        </p:nvGrpSpPr>
        <p:grpSpPr>
          <a:xfrm>
            <a:off x="0" y="5791200"/>
            <a:ext cx="9144000" cy="1066800"/>
            <a:chOff x="0" y="5791200"/>
            <a:chExt cx="9144000" cy="1066800"/>
          </a:xfrm>
        </p:grpSpPr>
        <p:sp>
          <p:nvSpPr>
            <p:cNvPr id="10" name="Rectangle 9"/>
            <p:cNvSpPr/>
            <p:nvPr/>
          </p:nvSpPr>
          <p:spPr>
            <a:xfrm>
              <a:off x="1371600" y="5791200"/>
              <a:ext cx="7772400" cy="1066800"/>
            </a:xfrm>
            <a:prstGeom prst="rect">
              <a:avLst/>
            </a:prstGeom>
            <a:gradFill flip="none" rotWithShape="1">
              <a:gsLst>
                <a:gs pos="20000">
                  <a:schemeClr val="bg1"/>
                </a:gs>
                <a:gs pos="74000">
                  <a:schemeClr val="accent2">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5791200"/>
              <a:ext cx="13716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eos_logo.JPG"/>
            <p:cNvPicPr>
              <a:picLocks noChangeAspect="1"/>
            </p:cNvPicPr>
            <p:nvPr/>
          </p:nvPicPr>
          <p:blipFill>
            <a:blip r:embed="rId3" cstate="print"/>
            <a:stretch>
              <a:fillRect/>
            </a:stretch>
          </p:blipFill>
          <p:spPr>
            <a:xfrm>
              <a:off x="76200" y="5830432"/>
              <a:ext cx="1828800" cy="941559"/>
            </a:xfrm>
            <a:prstGeom prst="rect">
              <a:avLst/>
            </a:prstGeom>
          </p:spPr>
        </p:pic>
        <p:sp>
          <p:nvSpPr>
            <p:cNvPr id="13" name="TextBox 12"/>
            <p:cNvSpPr txBox="1"/>
            <p:nvPr/>
          </p:nvSpPr>
          <p:spPr>
            <a:xfrm>
              <a:off x="6477000" y="6096000"/>
              <a:ext cx="2362200" cy="369332"/>
            </a:xfrm>
            <a:prstGeom prst="rect">
              <a:avLst/>
            </a:prstGeom>
            <a:noFill/>
            <a:ln>
              <a:noFill/>
            </a:ln>
          </p:spPr>
          <p:txBody>
            <a:bodyPr wrap="square" rtlCol="0">
              <a:spAutoFit/>
            </a:bodyPr>
            <a:lstStyle/>
            <a:p>
              <a:r>
                <a:rPr lang="en-US" dirty="0" smtClean="0">
                  <a:solidFill>
                    <a:schemeClr val="bg1"/>
                  </a:solidFill>
                </a:rPr>
                <a:t>www.geosinstitute.org</a:t>
              </a:r>
              <a:endParaRPr lang="en-US" dirty="0">
                <a:solidFill>
                  <a:schemeClr val="bg1"/>
                </a:solidFill>
              </a:endParaRPr>
            </a:p>
          </p:txBody>
        </p:sp>
      </p:grpSp>
      <p:sp>
        <p:nvSpPr>
          <p:cNvPr id="8" name="Title 1"/>
          <p:cNvSpPr txBox="1">
            <a:spLocks/>
          </p:cNvSpPr>
          <p:nvPr/>
        </p:nvSpPr>
        <p:spPr>
          <a:xfrm>
            <a:off x="381000" y="2996485"/>
            <a:ext cx="8229600" cy="1905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t>Answer: 2001</a:t>
            </a:r>
            <a:endParaRPr lang="en-US" dirty="0"/>
          </a:p>
        </p:txBody>
      </p:sp>
    </p:spTree>
    <p:extLst>
      <p:ext uri="{BB962C8B-B14F-4D97-AF65-F5344CB8AC3E}">
        <p14:creationId xmlns:p14="http://schemas.microsoft.com/office/powerpoint/2010/main" val="179819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3124200" cy="2743200"/>
          </a:xfrm>
          <a:noFill/>
        </p:spPr>
        <p:txBody>
          <a:bodyPr>
            <a:normAutofit fontScale="90000"/>
          </a:bodyPr>
          <a:lstStyle/>
          <a:p>
            <a:pPr algn="l"/>
            <a:r>
              <a:rPr lang="en-US" dirty="0" smtClean="0">
                <a:solidFill>
                  <a:srgbClr val="692722"/>
                </a:solidFill>
              </a:rPr>
              <a:t>Greenhouse gases - why we love them</a:t>
            </a:r>
            <a:endParaRPr lang="en-US" dirty="0">
              <a:solidFill>
                <a:srgbClr val="692722"/>
              </a:solidFill>
            </a:endParaRPr>
          </a:p>
        </p:txBody>
      </p:sp>
      <p:grpSp>
        <p:nvGrpSpPr>
          <p:cNvPr id="4" name="Group 8"/>
          <p:cNvGrpSpPr/>
          <p:nvPr/>
        </p:nvGrpSpPr>
        <p:grpSpPr>
          <a:xfrm>
            <a:off x="0" y="5791200"/>
            <a:ext cx="9144000" cy="1066800"/>
            <a:chOff x="0" y="5791200"/>
            <a:chExt cx="9144000" cy="1066800"/>
          </a:xfrm>
        </p:grpSpPr>
        <p:sp>
          <p:nvSpPr>
            <p:cNvPr id="10" name="Rectangle 9"/>
            <p:cNvSpPr/>
            <p:nvPr/>
          </p:nvSpPr>
          <p:spPr>
            <a:xfrm>
              <a:off x="1371600" y="5791200"/>
              <a:ext cx="7772400" cy="1066800"/>
            </a:xfrm>
            <a:prstGeom prst="rect">
              <a:avLst/>
            </a:prstGeom>
            <a:gradFill flip="none" rotWithShape="1">
              <a:gsLst>
                <a:gs pos="20000">
                  <a:schemeClr val="bg1"/>
                </a:gs>
                <a:gs pos="74000">
                  <a:schemeClr val="accent2">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5791200"/>
              <a:ext cx="13716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eos_logo.JPG"/>
            <p:cNvPicPr>
              <a:picLocks noChangeAspect="1"/>
            </p:cNvPicPr>
            <p:nvPr/>
          </p:nvPicPr>
          <p:blipFill>
            <a:blip r:embed="rId3" cstate="print"/>
            <a:stretch>
              <a:fillRect/>
            </a:stretch>
          </p:blipFill>
          <p:spPr>
            <a:xfrm>
              <a:off x="76200" y="5830432"/>
              <a:ext cx="1828800" cy="941559"/>
            </a:xfrm>
            <a:prstGeom prst="rect">
              <a:avLst/>
            </a:prstGeom>
          </p:spPr>
        </p:pic>
        <p:sp>
          <p:nvSpPr>
            <p:cNvPr id="13" name="TextBox 12"/>
            <p:cNvSpPr txBox="1"/>
            <p:nvPr/>
          </p:nvSpPr>
          <p:spPr>
            <a:xfrm>
              <a:off x="6477000" y="6096000"/>
              <a:ext cx="2362200" cy="369332"/>
            </a:xfrm>
            <a:prstGeom prst="rect">
              <a:avLst/>
            </a:prstGeom>
            <a:noFill/>
            <a:ln>
              <a:noFill/>
            </a:ln>
          </p:spPr>
          <p:txBody>
            <a:bodyPr wrap="square" rtlCol="0">
              <a:spAutoFit/>
            </a:bodyPr>
            <a:lstStyle/>
            <a:p>
              <a:r>
                <a:rPr lang="en-US" dirty="0" smtClean="0">
                  <a:solidFill>
                    <a:schemeClr val="bg1"/>
                  </a:solidFill>
                </a:rPr>
                <a:t>www.geosinstitute.org</a:t>
              </a:r>
              <a:endParaRPr lang="en-US" dirty="0">
                <a:solidFill>
                  <a:schemeClr val="bg1"/>
                </a:solidFill>
              </a:endParaRPr>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9456" y="201907"/>
            <a:ext cx="5181600" cy="5181600"/>
          </a:xfrm>
          <a:prstGeom prst="rect">
            <a:avLst/>
          </a:prstGeom>
        </p:spPr>
      </p:pic>
      <p:sp>
        <p:nvSpPr>
          <p:cNvPr id="5" name="TextBox 4"/>
          <p:cNvSpPr txBox="1"/>
          <p:nvPr/>
        </p:nvSpPr>
        <p:spPr>
          <a:xfrm>
            <a:off x="3699456" y="5383507"/>
            <a:ext cx="5181600" cy="246221"/>
          </a:xfrm>
          <a:prstGeom prst="rect">
            <a:avLst/>
          </a:prstGeom>
          <a:noFill/>
        </p:spPr>
        <p:txBody>
          <a:bodyPr wrap="square" rtlCol="0">
            <a:spAutoFit/>
          </a:bodyPr>
          <a:lstStyle/>
          <a:p>
            <a:pPr algn="r"/>
            <a:r>
              <a:rPr lang="en-US" sz="1000" dirty="0" smtClean="0"/>
              <a:t>University Corporation for Atmospheric Research</a:t>
            </a:r>
            <a:endParaRPr lang="en-US" sz="1000" dirty="0"/>
          </a:p>
        </p:txBody>
      </p:sp>
    </p:spTree>
    <p:extLst>
      <p:ext uri="{BB962C8B-B14F-4D97-AF65-F5344CB8AC3E}">
        <p14:creationId xmlns:p14="http://schemas.microsoft.com/office/powerpoint/2010/main" val="17181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8229600" cy="2971800"/>
          </a:xfrm>
          <a:noFill/>
        </p:spPr>
        <p:txBody>
          <a:bodyPr>
            <a:normAutofit fontScale="90000"/>
          </a:bodyPr>
          <a:lstStyle/>
          <a:p>
            <a:pPr algn="l"/>
            <a:r>
              <a:rPr lang="en-US" dirty="0">
                <a:solidFill>
                  <a:srgbClr val="692722"/>
                </a:solidFill>
              </a:rPr>
              <a:t>Trivia Question: How many parts per </a:t>
            </a:r>
            <a:r>
              <a:rPr lang="en-US" dirty="0" smtClean="0">
                <a:solidFill>
                  <a:srgbClr val="692722"/>
                </a:solidFill>
              </a:rPr>
              <a:t>million </a:t>
            </a:r>
            <a:r>
              <a:rPr lang="en-US" dirty="0">
                <a:solidFill>
                  <a:srgbClr val="692722"/>
                </a:solidFill>
              </a:rPr>
              <a:t>of carbon dioxide did we have </a:t>
            </a:r>
            <a:r>
              <a:rPr lang="en-US" dirty="0" smtClean="0">
                <a:solidFill>
                  <a:srgbClr val="692722"/>
                </a:solidFill>
              </a:rPr>
              <a:t>on average in </a:t>
            </a:r>
            <a:r>
              <a:rPr lang="en-US" dirty="0">
                <a:solidFill>
                  <a:srgbClr val="692722"/>
                </a:solidFill>
              </a:rPr>
              <a:t>the atmosphere for </a:t>
            </a:r>
            <a:r>
              <a:rPr lang="en-US" dirty="0" smtClean="0">
                <a:solidFill>
                  <a:srgbClr val="692722"/>
                </a:solidFill>
              </a:rPr>
              <a:t>the last 2,000 years? </a:t>
            </a:r>
            <a:endParaRPr lang="en-US" dirty="0">
              <a:solidFill>
                <a:srgbClr val="692722"/>
              </a:solidFill>
            </a:endParaRPr>
          </a:p>
        </p:txBody>
      </p:sp>
      <p:grpSp>
        <p:nvGrpSpPr>
          <p:cNvPr id="4" name="Group 8"/>
          <p:cNvGrpSpPr/>
          <p:nvPr/>
        </p:nvGrpSpPr>
        <p:grpSpPr>
          <a:xfrm>
            <a:off x="0" y="5791200"/>
            <a:ext cx="9144000" cy="1066800"/>
            <a:chOff x="0" y="5791200"/>
            <a:chExt cx="9144000" cy="1066800"/>
          </a:xfrm>
        </p:grpSpPr>
        <p:sp>
          <p:nvSpPr>
            <p:cNvPr id="10" name="Rectangle 9"/>
            <p:cNvSpPr/>
            <p:nvPr/>
          </p:nvSpPr>
          <p:spPr>
            <a:xfrm>
              <a:off x="1371600" y="5791200"/>
              <a:ext cx="7772400" cy="1066800"/>
            </a:xfrm>
            <a:prstGeom prst="rect">
              <a:avLst/>
            </a:prstGeom>
            <a:gradFill flip="none" rotWithShape="1">
              <a:gsLst>
                <a:gs pos="20000">
                  <a:schemeClr val="bg1"/>
                </a:gs>
                <a:gs pos="74000">
                  <a:schemeClr val="accent2">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5791200"/>
              <a:ext cx="13716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eos_logo.JPG"/>
            <p:cNvPicPr>
              <a:picLocks noChangeAspect="1"/>
            </p:cNvPicPr>
            <p:nvPr/>
          </p:nvPicPr>
          <p:blipFill>
            <a:blip r:embed="rId3" cstate="print"/>
            <a:stretch>
              <a:fillRect/>
            </a:stretch>
          </p:blipFill>
          <p:spPr>
            <a:xfrm>
              <a:off x="76200" y="5830432"/>
              <a:ext cx="1828800" cy="941559"/>
            </a:xfrm>
            <a:prstGeom prst="rect">
              <a:avLst/>
            </a:prstGeom>
          </p:spPr>
        </p:pic>
        <p:sp>
          <p:nvSpPr>
            <p:cNvPr id="13" name="TextBox 12"/>
            <p:cNvSpPr txBox="1"/>
            <p:nvPr/>
          </p:nvSpPr>
          <p:spPr>
            <a:xfrm>
              <a:off x="6477000" y="6096000"/>
              <a:ext cx="2362200" cy="369332"/>
            </a:xfrm>
            <a:prstGeom prst="rect">
              <a:avLst/>
            </a:prstGeom>
            <a:noFill/>
            <a:ln>
              <a:noFill/>
            </a:ln>
          </p:spPr>
          <p:txBody>
            <a:bodyPr wrap="square" rtlCol="0">
              <a:spAutoFit/>
            </a:bodyPr>
            <a:lstStyle/>
            <a:p>
              <a:r>
                <a:rPr lang="en-US" dirty="0" smtClean="0">
                  <a:solidFill>
                    <a:schemeClr val="bg1"/>
                  </a:solidFill>
                </a:rPr>
                <a:t>www.geosinstitute.org</a:t>
              </a:r>
              <a:endParaRPr lang="en-US" dirty="0">
                <a:solidFill>
                  <a:schemeClr val="bg1"/>
                </a:solidFill>
              </a:endParaRPr>
            </a:p>
          </p:txBody>
        </p:sp>
      </p:grpSp>
      <p:sp>
        <p:nvSpPr>
          <p:cNvPr id="8" name="Title 1"/>
          <p:cNvSpPr txBox="1">
            <a:spLocks/>
          </p:cNvSpPr>
          <p:nvPr/>
        </p:nvSpPr>
        <p:spPr>
          <a:xfrm>
            <a:off x="381000" y="3464555"/>
            <a:ext cx="8229600" cy="1905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t>Answer: 280</a:t>
            </a:r>
            <a:endParaRPr lang="en-US" dirty="0"/>
          </a:p>
        </p:txBody>
      </p:sp>
    </p:spTree>
    <p:extLst>
      <p:ext uri="{BB962C8B-B14F-4D97-AF65-F5344CB8AC3E}">
        <p14:creationId xmlns:p14="http://schemas.microsoft.com/office/powerpoint/2010/main" val="246801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8229600" cy="2438400"/>
          </a:xfrm>
          <a:noFill/>
        </p:spPr>
        <p:txBody>
          <a:bodyPr>
            <a:normAutofit/>
          </a:bodyPr>
          <a:lstStyle/>
          <a:p>
            <a:pPr algn="l"/>
            <a:r>
              <a:rPr lang="en-US" dirty="0">
                <a:solidFill>
                  <a:srgbClr val="692722"/>
                </a:solidFill>
              </a:rPr>
              <a:t>Trivia Question: How many parts per m</a:t>
            </a:r>
            <a:r>
              <a:rPr lang="en-US" dirty="0" smtClean="0">
                <a:solidFill>
                  <a:srgbClr val="692722"/>
                </a:solidFill>
              </a:rPr>
              <a:t>illion </a:t>
            </a:r>
            <a:r>
              <a:rPr lang="en-US" dirty="0">
                <a:solidFill>
                  <a:srgbClr val="692722"/>
                </a:solidFill>
              </a:rPr>
              <a:t>of carbon dioxide </a:t>
            </a:r>
            <a:r>
              <a:rPr lang="en-US" dirty="0" smtClean="0">
                <a:solidFill>
                  <a:srgbClr val="692722"/>
                </a:solidFill>
              </a:rPr>
              <a:t>do we have now? </a:t>
            </a:r>
            <a:endParaRPr lang="en-US" dirty="0">
              <a:solidFill>
                <a:srgbClr val="692722"/>
              </a:solidFill>
            </a:endParaRPr>
          </a:p>
        </p:txBody>
      </p:sp>
      <p:grpSp>
        <p:nvGrpSpPr>
          <p:cNvPr id="4" name="Group 8"/>
          <p:cNvGrpSpPr/>
          <p:nvPr/>
        </p:nvGrpSpPr>
        <p:grpSpPr>
          <a:xfrm>
            <a:off x="0" y="5791200"/>
            <a:ext cx="9144000" cy="1066800"/>
            <a:chOff x="0" y="5791200"/>
            <a:chExt cx="9144000" cy="1066800"/>
          </a:xfrm>
        </p:grpSpPr>
        <p:sp>
          <p:nvSpPr>
            <p:cNvPr id="10" name="Rectangle 9"/>
            <p:cNvSpPr/>
            <p:nvPr/>
          </p:nvSpPr>
          <p:spPr>
            <a:xfrm>
              <a:off x="1371600" y="5791200"/>
              <a:ext cx="7772400" cy="1066800"/>
            </a:xfrm>
            <a:prstGeom prst="rect">
              <a:avLst/>
            </a:prstGeom>
            <a:gradFill flip="none" rotWithShape="1">
              <a:gsLst>
                <a:gs pos="20000">
                  <a:schemeClr val="bg1"/>
                </a:gs>
                <a:gs pos="74000">
                  <a:schemeClr val="accent2">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5791200"/>
              <a:ext cx="13716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eos_logo.JPG"/>
            <p:cNvPicPr>
              <a:picLocks noChangeAspect="1"/>
            </p:cNvPicPr>
            <p:nvPr/>
          </p:nvPicPr>
          <p:blipFill>
            <a:blip r:embed="rId3" cstate="print"/>
            <a:stretch>
              <a:fillRect/>
            </a:stretch>
          </p:blipFill>
          <p:spPr>
            <a:xfrm>
              <a:off x="76200" y="5830432"/>
              <a:ext cx="1828800" cy="941559"/>
            </a:xfrm>
            <a:prstGeom prst="rect">
              <a:avLst/>
            </a:prstGeom>
          </p:spPr>
        </p:pic>
        <p:sp>
          <p:nvSpPr>
            <p:cNvPr id="13" name="TextBox 12"/>
            <p:cNvSpPr txBox="1"/>
            <p:nvPr/>
          </p:nvSpPr>
          <p:spPr>
            <a:xfrm>
              <a:off x="6477000" y="6096000"/>
              <a:ext cx="2362200" cy="369332"/>
            </a:xfrm>
            <a:prstGeom prst="rect">
              <a:avLst/>
            </a:prstGeom>
            <a:noFill/>
            <a:ln>
              <a:noFill/>
            </a:ln>
          </p:spPr>
          <p:txBody>
            <a:bodyPr wrap="square" rtlCol="0">
              <a:spAutoFit/>
            </a:bodyPr>
            <a:lstStyle/>
            <a:p>
              <a:r>
                <a:rPr lang="en-US" dirty="0" smtClean="0">
                  <a:solidFill>
                    <a:schemeClr val="bg1"/>
                  </a:solidFill>
                </a:rPr>
                <a:t>www.geosinstitute.org</a:t>
              </a:r>
              <a:endParaRPr lang="en-US" dirty="0">
                <a:solidFill>
                  <a:schemeClr val="bg1"/>
                </a:solidFill>
              </a:endParaRPr>
            </a:p>
          </p:txBody>
        </p:sp>
      </p:grpSp>
      <p:sp>
        <p:nvSpPr>
          <p:cNvPr id="8" name="Title 1"/>
          <p:cNvSpPr txBox="1">
            <a:spLocks/>
          </p:cNvSpPr>
          <p:nvPr/>
        </p:nvSpPr>
        <p:spPr>
          <a:xfrm>
            <a:off x="381000" y="2996485"/>
            <a:ext cx="8229600" cy="1905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t>Answer: </a:t>
            </a:r>
            <a:r>
              <a:rPr lang="en-US" dirty="0" smtClean="0"/>
              <a:t>410</a:t>
            </a:r>
            <a:endParaRPr lang="en-US" dirty="0"/>
          </a:p>
        </p:txBody>
      </p:sp>
    </p:spTree>
    <p:extLst>
      <p:ext uri="{BB962C8B-B14F-4D97-AF65-F5344CB8AC3E}">
        <p14:creationId xmlns:p14="http://schemas.microsoft.com/office/powerpoint/2010/main" val="753267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8229600" cy="2438400"/>
          </a:xfrm>
          <a:noFill/>
        </p:spPr>
        <p:txBody>
          <a:bodyPr>
            <a:normAutofit fontScale="90000"/>
          </a:bodyPr>
          <a:lstStyle/>
          <a:p>
            <a:pPr algn="l"/>
            <a:r>
              <a:rPr lang="en-US" dirty="0">
                <a:solidFill>
                  <a:srgbClr val="692722"/>
                </a:solidFill>
              </a:rPr>
              <a:t>Trivia Question: How many parts per m</a:t>
            </a:r>
            <a:r>
              <a:rPr lang="en-US" dirty="0" smtClean="0">
                <a:solidFill>
                  <a:srgbClr val="692722"/>
                </a:solidFill>
              </a:rPr>
              <a:t>illion </a:t>
            </a:r>
            <a:r>
              <a:rPr lang="en-US" dirty="0">
                <a:solidFill>
                  <a:srgbClr val="692722"/>
                </a:solidFill>
              </a:rPr>
              <a:t>of carbon dioxide </a:t>
            </a:r>
            <a:r>
              <a:rPr lang="en-US" dirty="0" smtClean="0">
                <a:solidFill>
                  <a:srgbClr val="692722"/>
                </a:solidFill>
              </a:rPr>
              <a:t>can we have if we are ensure a safe climate? </a:t>
            </a:r>
            <a:endParaRPr lang="en-US" dirty="0">
              <a:solidFill>
                <a:srgbClr val="692722"/>
              </a:solidFill>
            </a:endParaRPr>
          </a:p>
        </p:txBody>
      </p:sp>
      <p:grpSp>
        <p:nvGrpSpPr>
          <p:cNvPr id="4" name="Group 8"/>
          <p:cNvGrpSpPr/>
          <p:nvPr/>
        </p:nvGrpSpPr>
        <p:grpSpPr>
          <a:xfrm>
            <a:off x="0" y="5791200"/>
            <a:ext cx="9144000" cy="1066800"/>
            <a:chOff x="0" y="5791200"/>
            <a:chExt cx="9144000" cy="1066800"/>
          </a:xfrm>
        </p:grpSpPr>
        <p:sp>
          <p:nvSpPr>
            <p:cNvPr id="10" name="Rectangle 9"/>
            <p:cNvSpPr/>
            <p:nvPr/>
          </p:nvSpPr>
          <p:spPr>
            <a:xfrm>
              <a:off x="1371600" y="5791200"/>
              <a:ext cx="7772400" cy="1066800"/>
            </a:xfrm>
            <a:prstGeom prst="rect">
              <a:avLst/>
            </a:prstGeom>
            <a:gradFill flip="none" rotWithShape="1">
              <a:gsLst>
                <a:gs pos="20000">
                  <a:schemeClr val="bg1"/>
                </a:gs>
                <a:gs pos="74000">
                  <a:schemeClr val="accent2">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5791200"/>
              <a:ext cx="13716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eos_logo.JPG"/>
            <p:cNvPicPr>
              <a:picLocks noChangeAspect="1"/>
            </p:cNvPicPr>
            <p:nvPr/>
          </p:nvPicPr>
          <p:blipFill>
            <a:blip r:embed="rId3" cstate="print"/>
            <a:stretch>
              <a:fillRect/>
            </a:stretch>
          </p:blipFill>
          <p:spPr>
            <a:xfrm>
              <a:off x="76200" y="5830432"/>
              <a:ext cx="1828800" cy="941559"/>
            </a:xfrm>
            <a:prstGeom prst="rect">
              <a:avLst/>
            </a:prstGeom>
          </p:spPr>
        </p:pic>
        <p:sp>
          <p:nvSpPr>
            <p:cNvPr id="13" name="TextBox 12"/>
            <p:cNvSpPr txBox="1"/>
            <p:nvPr/>
          </p:nvSpPr>
          <p:spPr>
            <a:xfrm>
              <a:off x="6477000" y="6096000"/>
              <a:ext cx="2362200" cy="369332"/>
            </a:xfrm>
            <a:prstGeom prst="rect">
              <a:avLst/>
            </a:prstGeom>
            <a:noFill/>
            <a:ln>
              <a:noFill/>
            </a:ln>
          </p:spPr>
          <p:txBody>
            <a:bodyPr wrap="square" rtlCol="0">
              <a:spAutoFit/>
            </a:bodyPr>
            <a:lstStyle/>
            <a:p>
              <a:r>
                <a:rPr lang="en-US" dirty="0" smtClean="0">
                  <a:solidFill>
                    <a:schemeClr val="bg1"/>
                  </a:solidFill>
                </a:rPr>
                <a:t>www.geosinstitute.org</a:t>
              </a:r>
              <a:endParaRPr lang="en-US" dirty="0">
                <a:solidFill>
                  <a:schemeClr val="bg1"/>
                </a:solidFill>
              </a:endParaRPr>
            </a:p>
          </p:txBody>
        </p:sp>
      </p:grpSp>
      <p:sp>
        <p:nvSpPr>
          <p:cNvPr id="8" name="Title 1"/>
          <p:cNvSpPr txBox="1">
            <a:spLocks/>
          </p:cNvSpPr>
          <p:nvPr/>
        </p:nvSpPr>
        <p:spPr>
          <a:xfrm>
            <a:off x="381000" y="2996485"/>
            <a:ext cx="8229600" cy="19050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t>Answer: 350</a:t>
            </a:r>
            <a:endParaRPr lang="en-US" dirty="0"/>
          </a:p>
        </p:txBody>
      </p:sp>
    </p:spTree>
    <p:extLst>
      <p:ext uri="{BB962C8B-B14F-4D97-AF65-F5344CB8AC3E}">
        <p14:creationId xmlns:p14="http://schemas.microsoft.com/office/powerpoint/2010/main" val="59513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9094</TotalTime>
  <Words>3594</Words>
  <Application>Microsoft Office PowerPoint</Application>
  <PresentationFormat>On-screen Show (4:3)</PresentationFormat>
  <Paragraphs>357</Paragraphs>
  <Slides>38</Slides>
  <Notes>35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38</vt:i4>
      </vt:variant>
    </vt:vector>
  </HeadingPairs>
  <TitlesOfParts>
    <vt:vector size="52" baseType="lpstr">
      <vt:lpstr>MS PGothic</vt:lpstr>
      <vt:lpstr>Arial</vt:lpstr>
      <vt:lpstr>Arial Narrow</vt:lpstr>
      <vt:lpstr>Calibri</vt:lpstr>
      <vt:lpstr>Cambria</vt:lpstr>
      <vt:lpstr>Century Gothic</vt:lpstr>
      <vt:lpstr>Georgia</vt:lpstr>
      <vt:lpstr>Gill Sans</vt:lpstr>
      <vt:lpstr>Helvetica</vt:lpstr>
      <vt:lpstr>MS Mincho</vt:lpstr>
      <vt:lpstr>Times New Roman</vt:lpstr>
      <vt:lpstr>Wingdings</vt:lpstr>
      <vt:lpstr>ヒラギノ角ゴ ProN W3</vt:lpstr>
      <vt:lpstr>Office Theme</vt:lpstr>
      <vt:lpstr>  Building Climate Resilience in Your Community  Session 3.10 April 20, 2018  </vt:lpstr>
      <vt:lpstr>Geos Institute: Working to keep human and natural communities whole in the face of climate change</vt:lpstr>
      <vt:lpstr>What have you noticed? </vt:lpstr>
      <vt:lpstr>Weather and Climate </vt:lpstr>
      <vt:lpstr>Trivia Question: 16 of the 17 warmest years on record have occurred since what year?</vt:lpstr>
      <vt:lpstr>Greenhouse gases - why we love them</vt:lpstr>
      <vt:lpstr>Trivia Question: How many parts per million of carbon dioxide did we have on average in the atmosphere for the last 2,000 years? </vt:lpstr>
      <vt:lpstr>Trivia Question: How many parts per million of carbon dioxide do we have now? </vt:lpstr>
      <vt:lpstr>Trivia Question: How many parts per million of carbon dioxide can we have if we are ensure a safe climate? </vt:lpstr>
      <vt:lpstr>PowerPoint Presentation</vt:lpstr>
      <vt:lpstr>Why does a few degrees matter?</vt:lpstr>
      <vt:lpstr>Is 410 really all that bad?</vt:lpstr>
      <vt:lpstr>Responses to Climate Change</vt:lpstr>
      <vt:lpstr>The GOOD News!</vt:lpstr>
      <vt:lpstr>ClimateWise® Initiative</vt:lpstr>
      <vt:lpstr>ClimateWise® Initiative</vt:lpstr>
      <vt:lpstr>PowerPoint Presentation</vt:lpstr>
      <vt:lpstr>PowerPoint Presentation</vt:lpstr>
      <vt:lpstr>1969</vt:lpstr>
      <vt:lpstr>2019: Surprise and Amaze with our Transformation</vt:lpstr>
      <vt:lpstr>Triple Bottom Line Thinking</vt:lpstr>
      <vt:lpstr>Celebration Years</vt:lpstr>
      <vt:lpstr>PowerPoint Presentation</vt:lpstr>
      <vt:lpstr>PowerPoint Presentation</vt:lpstr>
      <vt:lpstr>Cleveland Climate Action Plan Update</vt:lpstr>
      <vt:lpstr>28 CAP Objectives</vt:lpstr>
      <vt:lpstr>CLIMATE ACTION  ADVISORY COMMITTEE</vt:lpstr>
      <vt:lpstr>Observed changes in Northeast Ohio</vt:lpstr>
      <vt:lpstr>PowerPoint Presentation</vt:lpstr>
      <vt:lpstr>Planting with a Purpose</vt:lpstr>
      <vt:lpstr>Some Next Steps on Climate and Equity</vt:lpstr>
      <vt:lpstr>Thank You!</vt:lpstr>
      <vt:lpstr>PowerPoint Presentation</vt:lpstr>
      <vt:lpstr>Climate Ready Communities</vt:lpstr>
      <vt:lpstr>Climate Ready Communities</vt:lpstr>
      <vt:lpstr>Climate Ready Communities</vt:lpstr>
      <vt:lpstr>Climate Ready Communities</vt:lpstr>
      <vt:lpstr>Climate Ready Communities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Jessica</dc:creator>
  <cp:lastModifiedBy>Tonya</cp:lastModifiedBy>
  <cp:revision>224</cp:revision>
  <cp:lastPrinted>2017-05-30T18:23:23Z</cp:lastPrinted>
  <dcterms:created xsi:type="dcterms:W3CDTF">2012-09-15T16:46:28Z</dcterms:created>
  <dcterms:modified xsi:type="dcterms:W3CDTF">2018-04-02T22:36:03Z</dcterms:modified>
</cp:coreProperties>
</file>