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74" r:id="rId2"/>
    <p:sldId id="309" r:id="rId3"/>
    <p:sldId id="276" r:id="rId4"/>
    <p:sldId id="287" r:id="rId5"/>
    <p:sldId id="278" r:id="rId6"/>
    <p:sldId id="279" r:id="rId7"/>
    <p:sldId id="293" r:id="rId8"/>
    <p:sldId id="312" r:id="rId9"/>
    <p:sldId id="316" r:id="rId10"/>
    <p:sldId id="314" r:id="rId11"/>
    <p:sldId id="317" r:id="rId12"/>
    <p:sldId id="318" r:id="rId13"/>
    <p:sldId id="283" r:id="rId14"/>
    <p:sldId id="298" r:id="rId15"/>
    <p:sldId id="294" r:id="rId16"/>
    <p:sldId id="280" r:id="rId17"/>
    <p:sldId id="286" r:id="rId18"/>
    <p:sldId id="285" r:id="rId19"/>
    <p:sldId id="311" r:id="rId20"/>
    <p:sldId id="289" r:id="rId21"/>
    <p:sldId id="306" r:id="rId22"/>
    <p:sldId id="307" r:id="rId23"/>
    <p:sldId id="273" r:id="rId2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mn-ea"/>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474">
          <p15:clr>
            <a:srgbClr val="A4A3A4"/>
          </p15:clr>
        </p15:guide>
        <p15:guide id="2" pos="8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puel, Kris  (CTR)      W1CS" initials="CK(W"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6"/>
    <a:srgbClr val="007A3E"/>
    <a:srgbClr val="00AAE0"/>
    <a:srgbClr val="FFFFFF"/>
    <a:srgbClr val="999999"/>
    <a:srgbClr val="E35205"/>
    <a:srgbClr val="39B44A"/>
    <a:srgbClr val="002850"/>
    <a:srgbClr val="000000"/>
    <a:srgbClr val="F68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26" autoAdjust="0"/>
    <p:restoredTop sz="92133" autoAdjust="0"/>
  </p:normalViewPr>
  <p:slideViewPr>
    <p:cSldViewPr snapToGrid="0" snapToObjects="1">
      <p:cViewPr varScale="1">
        <p:scale>
          <a:sx n="103" d="100"/>
          <a:sy n="103" d="100"/>
        </p:scale>
        <p:origin x="1194" y="114"/>
      </p:cViewPr>
      <p:guideLst>
        <p:guide orient="horz" pos="3474"/>
        <p:guide pos="88"/>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chemeClr val="tx2">
                <a:lumMod val="60000"/>
                <a:lumOff val="40000"/>
                <a:alpha val="91000"/>
              </a:schemeClr>
            </a:solidFill>
            <a:ln>
              <a:solidFill>
                <a:srgbClr val="00AAE0"/>
              </a:solidFill>
            </a:ln>
            <a:effectLst/>
            <a:scene3d>
              <a:camera prst="orthographicFront"/>
              <a:lightRig rig="brightRoom" dir="t"/>
            </a:scene3d>
            <a:sp3d prstMaterial="flat">
              <a:bevelT w="50800" h="101600" prst="angle"/>
              <a:contourClr>
                <a:srgbClr val="000000"/>
              </a:contourClr>
            </a:sp3d>
          </c:spPr>
          <c:explosion val="2"/>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cat>
            <c:strRef>
              <c:f>Sheet1!$A$2:$A$9</c:f>
              <c:strCache>
                <c:ptCount val="4"/>
                <c:pt idx="0">
                  <c:v>1st Qtr</c:v>
                </c:pt>
                <c:pt idx="1">
                  <c:v>13</c:v>
                </c:pt>
                <c:pt idx="2">
                  <c:v>13</c:v>
                </c:pt>
                <c:pt idx="3">
                  <c:v>4th Qtr</c:v>
                </c:pt>
              </c:strCache>
            </c:strRef>
          </c:cat>
          <c:val>
            <c:numRef>
              <c:f>Sheet1!$B$2:$B$9</c:f>
              <c:numCache>
                <c:formatCode>General</c:formatCode>
                <c:ptCount val="8"/>
                <c:pt idx="0">
                  <c:v>13</c:v>
                </c:pt>
                <c:pt idx="1">
                  <c:v>12</c:v>
                </c:pt>
                <c:pt idx="2">
                  <c:v>13</c:v>
                </c:pt>
                <c:pt idx="3">
                  <c:v>12</c:v>
                </c:pt>
                <c:pt idx="4">
                  <c:v>13</c:v>
                </c:pt>
                <c:pt idx="5">
                  <c:v>12</c:v>
                </c:pt>
                <c:pt idx="6">
                  <c:v>13</c:v>
                </c:pt>
                <c:pt idx="7">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solidFill>
        <a:srgbClr val="00AAE0"/>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6-08-23T08:31:50.613" idx="5">
    <p:pos x="-1164" y="774"/>
    <p:text>would be happy to make this a text treatment of the cartoon and lose the image?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8-23T08:31:58.527" idx="14">
    <p:pos x="-1204" y="2128"/>
    <p:text>need updated legal</p:text>
  </p:cm>
</p:cmLst>
</file>

<file path=ppt/drawings/drawing1.xml><?xml version="1.0" encoding="utf-8"?>
<c:userShapes xmlns:c="http://schemas.openxmlformats.org/drawingml/2006/chart">
  <cdr:relSizeAnchor xmlns:cdr="http://schemas.openxmlformats.org/drawingml/2006/chartDrawing">
    <cdr:from>
      <cdr:x>0.02397</cdr:x>
      <cdr:y>0.04824</cdr:y>
    </cdr:from>
    <cdr:to>
      <cdr:x>0.30748</cdr:x>
      <cdr:y>0.19</cdr:y>
    </cdr:to>
    <cdr:sp macro="" textlink="">
      <cdr:nvSpPr>
        <cdr:cNvPr id="2" name="TextBox 1"/>
        <cdr:cNvSpPr txBox="1"/>
      </cdr:nvSpPr>
      <cdr:spPr>
        <a:xfrm xmlns:a="http://schemas.openxmlformats.org/drawingml/2006/main">
          <a:off x="203493" y="273067"/>
          <a:ext cx="2407297" cy="8024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0.00254</cdr:y>
    </cdr:from>
    <cdr:to>
      <cdr:x>0.2733</cdr:x>
      <cdr:y>0.2889</cdr:y>
    </cdr:to>
    <cdr:sp macro="" textlink="">
      <cdr:nvSpPr>
        <cdr:cNvPr id="3" name="TextBox 2"/>
        <cdr:cNvSpPr txBox="1"/>
      </cdr:nvSpPr>
      <cdr:spPr>
        <a:xfrm xmlns:a="http://schemas.openxmlformats.org/drawingml/2006/main">
          <a:off x="0" y="14377"/>
          <a:ext cx="2320527" cy="1620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rgbClr val="0065A6"/>
              </a:solidFill>
              <a:latin typeface="Arial" panose="020B0604020202020204" pitchFamily="34" charset="0"/>
              <a:cs typeface="Arial" panose="020B0604020202020204" pitchFamily="34" charset="0"/>
            </a:rPr>
            <a:t>Notice the environment: Slow your </a:t>
          </a:r>
          <a:r>
            <a:rPr lang="en-US" sz="2400" b="1" dirty="0">
              <a:solidFill>
                <a:srgbClr val="0065A6"/>
              </a:solidFill>
              <a:latin typeface="Arial" panose="020B0604020202020204" pitchFamily="34" charset="0"/>
              <a:cs typeface="Arial" panose="020B0604020202020204" pitchFamily="34" charset="0"/>
            </a:rPr>
            <a:t>m</a:t>
          </a:r>
          <a:r>
            <a:rPr lang="en-US" sz="2400" b="1" dirty="0" smtClean="0">
              <a:solidFill>
                <a:srgbClr val="0065A6"/>
              </a:solidFill>
              <a:latin typeface="Arial" panose="020B0604020202020204" pitchFamily="34" charset="0"/>
              <a:cs typeface="Arial" panose="020B0604020202020204" pitchFamily="34" charset="0"/>
            </a:rPr>
            <a:t>ind</a:t>
          </a:r>
          <a:endParaRPr lang="en-US" sz="2400" b="1" dirty="0">
            <a:solidFill>
              <a:srgbClr val="0065A6"/>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4" charset="0"/>
                <a:ea typeface="MS PGothic" pitchFamily="34" charset="-128"/>
              </a:defRPr>
            </a:lvl1pPr>
          </a:lstStyle>
          <a:p>
            <a:fld id="{370AD719-A5CC-4EAA-B319-63CA2EB82D34}" type="datetime1">
              <a:rPr lang="en-US" altLang="en-US"/>
              <a:pPr/>
              <a:t>4/5/2018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4" charset="0"/>
                <a:ea typeface="MS PGothic" pitchFamily="34" charset="-128"/>
              </a:defRPr>
            </a:lvl1pPr>
          </a:lstStyle>
          <a:p>
            <a:fld id="{E4BB9F89-8D2A-4F13-8073-A3C588A4F3CA}" type="slidenum">
              <a:rPr lang="en-US" altLang="en-US"/>
              <a:pPr/>
              <a:t>‹#›</a:t>
            </a:fld>
            <a:endParaRPr lang="en-US" altLang="en-US"/>
          </a:p>
        </p:txBody>
      </p:sp>
    </p:spTree>
    <p:extLst>
      <p:ext uri="{BB962C8B-B14F-4D97-AF65-F5344CB8AC3E}">
        <p14:creationId xmlns:p14="http://schemas.microsoft.com/office/powerpoint/2010/main" val="1252354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84" charset="0"/>
                <a:ea typeface="MS PGothic" pitchFamily="34" charset="-128"/>
              </a:defRPr>
            </a:lvl1pPr>
          </a:lstStyle>
          <a:p>
            <a:fld id="{6E30FF4F-E39C-4EAF-A8BC-25F286F58CE1}" type="datetime1">
              <a:rPr lang="en-US" altLang="en-US"/>
              <a:pPr/>
              <a:t>4/5/2018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84" charset="0"/>
                <a:ea typeface="MS PGothic" pitchFamily="34" charset="-128"/>
              </a:defRPr>
            </a:lvl1pPr>
          </a:lstStyle>
          <a:p>
            <a:fld id="{DECE3B9E-6574-462E-B6D1-39C8693FFF93}" type="slidenum">
              <a:rPr lang="en-US" altLang="en-US"/>
              <a:pPr/>
              <a:t>‹#›</a:t>
            </a:fld>
            <a:endParaRPr lang="en-US" altLang="en-US"/>
          </a:p>
        </p:txBody>
      </p:sp>
    </p:spTree>
    <p:extLst>
      <p:ext uri="{BB962C8B-B14F-4D97-AF65-F5344CB8AC3E}">
        <p14:creationId xmlns:p14="http://schemas.microsoft.com/office/powerpoint/2010/main" val="282109666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84" charset="-128"/>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dirty="0"/>
          </a:p>
        </p:txBody>
      </p:sp>
      <p:sp>
        <p:nvSpPr>
          <p:cNvPr id="92" name="Shape 92"/>
          <p:cNvSpPr>
            <a:spLocks noGrp="1"/>
          </p:cNvSpPr>
          <p:nvPr>
            <p:ph type="body" sz="quarter" idx="1"/>
          </p:nvPr>
        </p:nvSpPr>
        <p:spPr>
          <a:prstGeom prst="rect">
            <a:avLst/>
          </a:prstGeom>
        </p:spPr>
        <p:txBody>
          <a:bodyPr/>
          <a:lstStyle>
            <a:lvl1pPr defTabSz="914400">
              <a:lnSpc>
                <a:spcPct val="100000"/>
              </a:lnSpc>
              <a:defRPr sz="1200">
                <a:latin typeface="Gill Sans"/>
                <a:ea typeface="Gill Sans"/>
                <a:cs typeface="Gill Sans"/>
                <a:sym typeface="Gill Sans"/>
              </a:defRPr>
            </a:lvl1pPr>
          </a:lstStyle>
          <a:p>
            <a:pPr lvl="0">
              <a:defRPr sz="1800"/>
            </a:pPr>
            <a:r>
              <a:rPr dirty="0"/>
              <a:t>Reiterate the definition</a:t>
            </a:r>
          </a:p>
        </p:txBody>
      </p:sp>
    </p:spTree>
    <p:extLst>
      <p:ext uri="{BB962C8B-B14F-4D97-AF65-F5344CB8AC3E}">
        <p14:creationId xmlns:p14="http://schemas.microsoft.com/office/powerpoint/2010/main" val="979520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dirty="0"/>
          </a:p>
        </p:txBody>
      </p:sp>
      <p:sp>
        <p:nvSpPr>
          <p:cNvPr id="92" name="Shape 92"/>
          <p:cNvSpPr>
            <a:spLocks noGrp="1"/>
          </p:cNvSpPr>
          <p:nvPr>
            <p:ph type="body" sz="quarter" idx="1"/>
          </p:nvPr>
        </p:nvSpPr>
        <p:spPr>
          <a:prstGeom prst="rect">
            <a:avLst/>
          </a:prstGeom>
        </p:spPr>
        <p:txBody>
          <a:bodyPr/>
          <a:lstStyle>
            <a:lvl1pPr defTabSz="914400">
              <a:lnSpc>
                <a:spcPct val="100000"/>
              </a:lnSpc>
              <a:defRPr sz="1200">
                <a:latin typeface="Gill Sans"/>
                <a:ea typeface="Gill Sans"/>
                <a:cs typeface="Gill Sans"/>
                <a:sym typeface="Gill Sans"/>
              </a:defRPr>
            </a:lvl1pPr>
          </a:lstStyle>
          <a:p>
            <a:pPr lvl="0">
              <a:defRPr sz="1800"/>
            </a:pPr>
            <a:r>
              <a:rPr dirty="0"/>
              <a:t>Reiterate the definition</a:t>
            </a:r>
          </a:p>
        </p:txBody>
      </p:sp>
    </p:spTree>
    <p:extLst>
      <p:ext uri="{BB962C8B-B14F-4D97-AF65-F5344CB8AC3E}">
        <p14:creationId xmlns:p14="http://schemas.microsoft.com/office/powerpoint/2010/main" val="159529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pPr lvl="0"/>
            <a:endParaRPr/>
          </a:p>
        </p:txBody>
      </p:sp>
      <p:sp>
        <p:nvSpPr>
          <p:cNvPr id="143" name="Shape 143"/>
          <p:cNvSpPr>
            <a:spLocks noGrp="1"/>
          </p:cNvSpPr>
          <p:nvPr>
            <p:ph type="body" sz="quarter" idx="1"/>
          </p:nvPr>
        </p:nvSpPr>
        <p:spPr>
          <a:prstGeom prst="rect">
            <a:avLst/>
          </a:prstGeom>
        </p:spPr>
        <p:txBody>
          <a:bodyPr/>
          <a:lstStyle>
            <a:lvl1pPr defTabSz="914400">
              <a:lnSpc>
                <a:spcPct val="100000"/>
              </a:lnSpc>
              <a:defRPr sz="1200">
                <a:latin typeface="Gill Sans"/>
                <a:ea typeface="Gill Sans"/>
                <a:cs typeface="Gill Sans"/>
                <a:sym typeface="Gill Sans"/>
              </a:defRPr>
            </a:lvl1pPr>
          </a:lstStyle>
          <a:p>
            <a:pPr lvl="0">
              <a:defRPr sz="1800"/>
            </a:pPr>
            <a:r>
              <a:rPr/>
              <a:t>Go thru the points</a:t>
            </a:r>
          </a:p>
        </p:txBody>
      </p:sp>
    </p:spTree>
    <p:extLst>
      <p:ext uri="{BB962C8B-B14F-4D97-AF65-F5344CB8AC3E}">
        <p14:creationId xmlns:p14="http://schemas.microsoft.com/office/powerpoint/2010/main" val="296161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58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dirty="0"/>
          </a:p>
        </p:txBody>
      </p:sp>
      <p:sp>
        <p:nvSpPr>
          <p:cNvPr id="92" name="Shape 92"/>
          <p:cNvSpPr>
            <a:spLocks noGrp="1"/>
          </p:cNvSpPr>
          <p:nvPr>
            <p:ph type="body" sz="quarter" idx="1"/>
          </p:nvPr>
        </p:nvSpPr>
        <p:spPr>
          <a:prstGeom prst="rect">
            <a:avLst/>
          </a:prstGeom>
        </p:spPr>
        <p:txBody>
          <a:bodyPr/>
          <a:lstStyle>
            <a:lvl1pPr defTabSz="914400">
              <a:lnSpc>
                <a:spcPct val="100000"/>
              </a:lnSpc>
              <a:defRPr sz="1200">
                <a:latin typeface="Gill Sans"/>
                <a:ea typeface="Gill Sans"/>
                <a:cs typeface="Gill Sans"/>
                <a:sym typeface="Gill Sans"/>
              </a:defRPr>
            </a:lvl1pPr>
          </a:lstStyle>
          <a:p>
            <a:pPr lvl="0">
              <a:defRPr sz="1800"/>
            </a:pPr>
            <a:r>
              <a:rPr dirty="0"/>
              <a:t>Reiterate the definition</a:t>
            </a:r>
          </a:p>
        </p:txBody>
      </p:sp>
    </p:spTree>
    <p:extLst>
      <p:ext uri="{BB962C8B-B14F-4D97-AF65-F5344CB8AC3E}">
        <p14:creationId xmlns:p14="http://schemas.microsoft.com/office/powerpoint/2010/main" val="283044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725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534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dirty="0"/>
          </a:p>
        </p:txBody>
      </p:sp>
      <p:sp>
        <p:nvSpPr>
          <p:cNvPr id="92" name="Shape 92"/>
          <p:cNvSpPr>
            <a:spLocks noGrp="1"/>
          </p:cNvSpPr>
          <p:nvPr>
            <p:ph type="body" sz="quarter" idx="1"/>
          </p:nvPr>
        </p:nvSpPr>
        <p:spPr>
          <a:prstGeom prst="rect">
            <a:avLst/>
          </a:prstGeom>
        </p:spPr>
        <p:txBody>
          <a:bodyPr/>
          <a:lstStyle>
            <a:lvl1pPr defTabSz="914400">
              <a:lnSpc>
                <a:spcPct val="100000"/>
              </a:lnSpc>
              <a:defRPr sz="1200">
                <a:latin typeface="Gill Sans"/>
                <a:ea typeface="Gill Sans"/>
                <a:cs typeface="Gill Sans"/>
                <a:sym typeface="Gill Sans"/>
              </a:defRPr>
            </a:lvl1pPr>
          </a:lstStyle>
          <a:p>
            <a:pPr lvl="0">
              <a:defRPr sz="1800"/>
            </a:pPr>
            <a:r>
              <a:rPr dirty="0"/>
              <a:t>Reiterate the definition</a:t>
            </a:r>
          </a:p>
        </p:txBody>
      </p:sp>
    </p:spTree>
    <p:extLst>
      <p:ext uri="{BB962C8B-B14F-4D97-AF65-F5344CB8AC3E}">
        <p14:creationId xmlns:p14="http://schemas.microsoft.com/office/powerpoint/2010/main" val="151726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prstGeom prst="rect">
            <a:avLst/>
          </a:prstGeom>
        </p:spPr>
        <p:txBody>
          <a:bodyPr/>
          <a:lstStyle/>
          <a:p>
            <a:pPr lvl="0"/>
            <a:endParaRPr dirty="0"/>
          </a:p>
        </p:txBody>
      </p:sp>
      <p:sp>
        <p:nvSpPr>
          <p:cNvPr id="92" name="Shape 92"/>
          <p:cNvSpPr>
            <a:spLocks noGrp="1"/>
          </p:cNvSpPr>
          <p:nvPr>
            <p:ph type="body" sz="quarter" idx="1"/>
          </p:nvPr>
        </p:nvSpPr>
        <p:spPr>
          <a:prstGeom prst="rect">
            <a:avLst/>
          </a:prstGeom>
        </p:spPr>
        <p:txBody>
          <a:bodyPr/>
          <a:lstStyle>
            <a:lvl1pPr defTabSz="914400">
              <a:lnSpc>
                <a:spcPct val="100000"/>
              </a:lnSpc>
              <a:defRPr sz="1200">
                <a:latin typeface="Gill Sans"/>
                <a:ea typeface="Gill Sans"/>
                <a:cs typeface="Gill Sans"/>
                <a:sym typeface="Gill Sans"/>
              </a:defRPr>
            </a:lvl1pPr>
          </a:lstStyle>
          <a:p>
            <a:pPr lvl="0">
              <a:defRPr sz="1800"/>
            </a:pPr>
            <a:r>
              <a:rPr dirty="0"/>
              <a:t>Reiterate the definition</a:t>
            </a:r>
          </a:p>
        </p:txBody>
      </p:sp>
    </p:spTree>
    <p:extLst>
      <p:ext uri="{BB962C8B-B14F-4D97-AF65-F5344CB8AC3E}">
        <p14:creationId xmlns:p14="http://schemas.microsoft.com/office/powerpoint/2010/main" val="3259728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55752"/>
          <a:stretch/>
        </p:blipFill>
        <p:spPr>
          <a:xfrm>
            <a:off x="6880225" y="5961063"/>
            <a:ext cx="2046288" cy="850899"/>
          </a:xfrm>
          <a:prstGeom prst="rect">
            <a:avLst/>
          </a:prstGeom>
        </p:spPr>
      </p:pic>
      <p:sp>
        <p:nvSpPr>
          <p:cNvPr id="4" name="Rectangle 3"/>
          <p:cNvSpPr/>
          <p:nvPr userDrawn="1"/>
        </p:nvSpPr>
        <p:spPr bwMode="auto">
          <a:xfrm rot="5400000">
            <a:off x="3878262" y="519113"/>
            <a:ext cx="1404937"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5" name="Rectangle 4"/>
          <p:cNvSpPr/>
          <p:nvPr userDrawn="1"/>
        </p:nvSpPr>
        <p:spPr bwMode="auto">
          <a:xfrm rot="5400000">
            <a:off x="2870199" y="-1881187"/>
            <a:ext cx="3395663"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10242" name="Title Placeholder 1"/>
          <p:cNvSpPr>
            <a:spLocks noGrp="1"/>
          </p:cNvSpPr>
          <p:nvPr>
            <p:ph type="ctrTitle"/>
          </p:nvPr>
        </p:nvSpPr>
        <p:spPr>
          <a:xfrm>
            <a:off x="457200" y="1283516"/>
            <a:ext cx="8191948" cy="2682096"/>
          </a:xfrm>
          <a:prstGeom prst="rect">
            <a:avLst/>
          </a:prstGeom>
        </p:spPr>
        <p:txBody>
          <a:bodyPr anchor="b"/>
          <a:lstStyle>
            <a:lvl1pPr>
              <a:lnSpc>
                <a:spcPts val="4800"/>
              </a:lnSpc>
              <a:defRPr sz="4800" b="1" cap="all" baseline="0">
                <a:solidFill>
                  <a:srgbClr val="FFFFFF"/>
                </a:solidFill>
                <a:latin typeface="Arial" charset="0"/>
              </a:defRPr>
            </a:lvl1pPr>
          </a:lstStyle>
          <a:p>
            <a:r>
              <a:rPr lang="en-US" smtClean="0"/>
              <a:t>Click to edit Master title style</a:t>
            </a:r>
            <a:endParaRPr lang="en-US" dirty="0"/>
          </a:p>
        </p:txBody>
      </p:sp>
      <p:sp>
        <p:nvSpPr>
          <p:cNvPr id="10243" name="Text Placeholder 2"/>
          <p:cNvSpPr>
            <a:spLocks noGrp="1"/>
          </p:cNvSpPr>
          <p:nvPr>
            <p:ph type="subTitle" idx="1" hasCustomPrompt="1"/>
          </p:nvPr>
        </p:nvSpPr>
        <p:spPr>
          <a:xfrm>
            <a:off x="457200" y="4402138"/>
            <a:ext cx="6434138" cy="1404938"/>
          </a:xfrm>
        </p:spPr>
        <p:txBody>
          <a:bodyPr anchor="ctr"/>
          <a:lstStyle>
            <a:lvl1pPr marL="0" indent="0">
              <a:lnSpc>
                <a:spcPts val="2200"/>
              </a:lnSpc>
              <a:buFont typeface="Arial" charset="0"/>
              <a:buNone/>
              <a:defRPr sz="2000" b="0">
                <a:solidFill>
                  <a:schemeClr val="bg1"/>
                </a:solidFill>
                <a:latin typeface="Arial" charset="0"/>
              </a:defRPr>
            </a:lvl1pPr>
          </a:lstStyle>
          <a:p>
            <a:r>
              <a:rPr lang="en-US" dirty="0" smtClean="0"/>
              <a:t>Click to edit master subtitle style</a:t>
            </a:r>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44659" t="30410" r="-6860" b="10635"/>
          <a:stretch/>
        </p:blipFill>
        <p:spPr>
          <a:xfrm>
            <a:off x="377825" y="6224587"/>
            <a:ext cx="2876549" cy="501650"/>
          </a:xfrm>
          <a:prstGeom prst="rect">
            <a:avLst/>
          </a:prstGeom>
        </p:spPr>
      </p:pic>
    </p:spTree>
    <p:extLst>
      <p:ext uri="{BB962C8B-B14F-4D97-AF65-F5344CB8AC3E}">
        <p14:creationId xmlns:p14="http://schemas.microsoft.com/office/powerpoint/2010/main" val="29002927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bwMode="auto">
          <a:xfrm rot="5400000">
            <a:off x="2370137" y="-2397125"/>
            <a:ext cx="4424363" cy="9174163"/>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5" name="Rectangle 4"/>
          <p:cNvSpPr/>
          <p:nvPr userDrawn="1"/>
        </p:nvSpPr>
        <p:spPr bwMode="auto">
          <a:xfrm rot="5400000">
            <a:off x="3878262" y="519113"/>
            <a:ext cx="1404937"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7" name="Text Placeholder 2"/>
          <p:cNvSpPr>
            <a:spLocks noGrp="1"/>
          </p:cNvSpPr>
          <p:nvPr>
            <p:ph type="subTitle" idx="1" hasCustomPrompt="1"/>
          </p:nvPr>
        </p:nvSpPr>
        <p:spPr>
          <a:xfrm>
            <a:off x="457200" y="4402138"/>
            <a:ext cx="7696200" cy="1404938"/>
          </a:xfrm>
        </p:spPr>
        <p:txBody>
          <a:bodyPr anchor="ctr"/>
          <a:lstStyle>
            <a:lvl1pPr marL="0" indent="0">
              <a:lnSpc>
                <a:spcPts val="2200"/>
              </a:lnSpc>
              <a:buFont typeface="Arial" charset="0"/>
              <a:buNone/>
              <a:defRPr sz="2000" b="0">
                <a:solidFill>
                  <a:schemeClr val="bg1"/>
                </a:solidFill>
                <a:latin typeface="Arial" charset="0"/>
              </a:defRPr>
            </a:lvl1pPr>
          </a:lstStyle>
          <a:p>
            <a:r>
              <a:rPr lang="en-US" dirty="0" smtClean="0"/>
              <a:t>Click to edit master subtitle style</a:t>
            </a:r>
            <a:endParaRPr lang="en-US" dirty="0"/>
          </a:p>
        </p:txBody>
      </p:sp>
      <p:sp>
        <p:nvSpPr>
          <p:cNvPr id="8" name="Title Placeholder 1"/>
          <p:cNvSpPr>
            <a:spLocks noGrp="1"/>
          </p:cNvSpPr>
          <p:nvPr>
            <p:ph type="ctrTitle"/>
          </p:nvPr>
        </p:nvSpPr>
        <p:spPr>
          <a:xfrm>
            <a:off x="452439" y="2979738"/>
            <a:ext cx="8716962" cy="957264"/>
          </a:xfrm>
          <a:prstGeom prst="rect">
            <a:avLst/>
          </a:prstGeom>
        </p:spPr>
        <p:txBody>
          <a:bodyPr anchor="b"/>
          <a:lstStyle>
            <a:lvl1pPr>
              <a:lnSpc>
                <a:spcPts val="4000"/>
              </a:lnSpc>
              <a:defRPr sz="3800" b="1" cap="all" baseline="0">
                <a:solidFill>
                  <a:srgbClr val="FFFFFF"/>
                </a:solidFill>
                <a:latin typeface="Arial" charset="0"/>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fld id="{C8C01F01-A601-4FE5-8E71-6675F782C625}" type="slidenum">
              <a:rPr lang="en-US" altLang="en-US"/>
              <a:pPr/>
              <a:t>‹#›</a:t>
            </a:fld>
            <a:endParaRPr lang="en-US" altLang="en-US"/>
          </a:p>
        </p:txBody>
      </p:sp>
      <p:sp>
        <p:nvSpPr>
          <p:cNvPr id="9" name="Rectangle 7"/>
          <p:cNvSpPr>
            <a:spLocks noGrp="1" noChangeArrowheads="1"/>
          </p:cNvSpPr>
          <p:nvPr>
            <p:ph type="ftr" sz="quarter" idx="11"/>
          </p:nvPr>
        </p:nvSpPr>
        <p:spPr/>
        <p:txBody>
          <a:bodyPr/>
          <a:lstStyle>
            <a:lvl1pPr>
              <a:defRPr/>
            </a:lvl1pPr>
          </a:lstStyle>
          <a:p>
            <a:r>
              <a:rPr lang="en-US" altLang="en-US" dirty="0" smtClean="0"/>
              <a:t>Confidential, unpublished property of Cigna. Do not duplicate or distribute. Use and distribution limited solely to authorized personnel. © 2016 Cigna</a:t>
            </a:r>
            <a:endParaRPr lang="en-US" altLang="en-US" dirty="0"/>
          </a:p>
        </p:txBody>
      </p:sp>
    </p:spTree>
    <p:extLst>
      <p:ext uri="{BB962C8B-B14F-4D97-AF65-F5344CB8AC3E}">
        <p14:creationId xmlns:p14="http://schemas.microsoft.com/office/powerpoint/2010/main" val="22035789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230188" indent="-230188">
              <a:buClr>
                <a:schemeClr val="tx1"/>
              </a:buClr>
              <a:buFont typeface="Arial" panose="020B0604020202020204"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hasCustomPrompt="1"/>
          </p:nvPr>
        </p:nvSpPr>
        <p:spPr>
          <a:xfrm>
            <a:off x="452438" y="274638"/>
            <a:ext cx="8229600" cy="646112"/>
          </a:xfrm>
        </p:spPr>
        <p:txBody>
          <a:bodyPr/>
          <a:lstStyle>
            <a:lvl1pPr>
              <a:defRPr sz="2000" cap="none">
                <a:solidFill>
                  <a:srgbClr val="0065A6"/>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38EC0547-4173-4FD2-B3AD-CE0209F6F09F}" type="slidenum">
              <a:rPr lang="en-US" altLang="en-US"/>
              <a:pPr/>
              <a:t>‹#›</a:t>
            </a:fld>
            <a:endParaRPr lang="en-US" altLang="en-US"/>
          </a:p>
        </p:txBody>
      </p:sp>
      <p:sp>
        <p:nvSpPr>
          <p:cNvPr id="5" name="Rectangle 7"/>
          <p:cNvSpPr>
            <a:spLocks noGrp="1" noChangeArrowheads="1"/>
          </p:cNvSpPr>
          <p:nvPr>
            <p:ph type="ftr" sz="quarter" idx="11"/>
          </p:nvPr>
        </p:nvSpPr>
        <p:spPr>
          <a:ln/>
        </p:spPr>
        <p:txBody>
          <a:bodyPr/>
          <a:lstStyle>
            <a:lvl1pPr>
              <a:defRPr/>
            </a:lvl1pPr>
          </a:lstStyle>
          <a:p>
            <a:r>
              <a:rPr lang="en-US" altLang="en-US" dirty="0" smtClean="0"/>
              <a:t>Confidential, unpublished property of Cigna. Do not duplicate or distribute. Use and distribution limited solely to authorized personnel. © 2016 Cigna</a:t>
            </a:r>
            <a:endParaRPr lang="en-US" altLang="en-US" dirty="0"/>
          </a:p>
        </p:txBody>
      </p:sp>
    </p:spTree>
    <p:extLst>
      <p:ext uri="{BB962C8B-B14F-4D97-AF65-F5344CB8AC3E}">
        <p14:creationId xmlns:p14="http://schemas.microsoft.com/office/powerpoint/2010/main" val="1393824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2438" y="274638"/>
            <a:ext cx="8229600" cy="646112"/>
          </a:xfrm>
        </p:spPr>
        <p:txBody>
          <a:bodyPr/>
          <a:lstStyle>
            <a:lvl1pPr>
              <a:defRPr sz="2000" cap="none">
                <a:solidFill>
                  <a:srgbClr val="0065A6"/>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ln/>
        </p:spPr>
        <p:txBody>
          <a:bodyPr/>
          <a:lstStyle>
            <a:lvl1pPr>
              <a:defRPr/>
            </a:lvl1pPr>
          </a:lstStyle>
          <a:p>
            <a:fld id="{97C9F2F1-5B60-4828-8D48-CC3CA0267DF1}" type="slidenum">
              <a:rPr lang="en-US" altLang="en-US"/>
              <a:pPr/>
              <a:t>‹#›</a:t>
            </a:fld>
            <a:endParaRPr lang="en-US" altLang="en-US"/>
          </a:p>
        </p:txBody>
      </p:sp>
      <p:sp>
        <p:nvSpPr>
          <p:cNvPr id="4" name="Rectangle 7"/>
          <p:cNvSpPr>
            <a:spLocks noGrp="1" noChangeArrowheads="1"/>
          </p:cNvSpPr>
          <p:nvPr>
            <p:ph type="ftr" sz="quarter" idx="11"/>
          </p:nvPr>
        </p:nvSpPr>
        <p:spPr>
          <a:ln/>
        </p:spPr>
        <p:txBody>
          <a:bodyPr/>
          <a:lstStyle>
            <a:lvl1pPr>
              <a:defRPr/>
            </a:lvl1pPr>
          </a:lstStyle>
          <a:p>
            <a:r>
              <a:rPr lang="en-US" altLang="en-US" dirty="0" smtClean="0"/>
              <a:t>Confidential, unpublished property of Cigna. Do not duplicate or distribute. Use and distribution limited solely to authorized personnel. © 2016 Cigna</a:t>
            </a:r>
            <a:endParaRPr lang="en-US" altLang="en-US" dirty="0"/>
          </a:p>
        </p:txBody>
      </p:sp>
    </p:spTree>
    <p:extLst>
      <p:ext uri="{BB962C8B-B14F-4D97-AF65-F5344CB8AC3E}">
        <p14:creationId xmlns:p14="http://schemas.microsoft.com/office/powerpoint/2010/main" val="13448968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E610E1DF-8D3F-4AD8-AE6B-6D4EC949FB90}" type="slidenum">
              <a:rPr lang="en-US" altLang="en-US"/>
              <a:pPr/>
              <a:t>‹#›</a:t>
            </a:fld>
            <a:endParaRPr lang="en-US" altLang="en-US"/>
          </a:p>
        </p:txBody>
      </p:sp>
      <p:sp>
        <p:nvSpPr>
          <p:cNvPr id="3" name="Rectangle 7"/>
          <p:cNvSpPr>
            <a:spLocks noGrp="1" noChangeArrowheads="1"/>
          </p:cNvSpPr>
          <p:nvPr>
            <p:ph type="ftr" sz="quarter" idx="11"/>
          </p:nvPr>
        </p:nvSpPr>
        <p:spPr>
          <a:ln/>
        </p:spPr>
        <p:txBody>
          <a:bodyPr/>
          <a:lstStyle>
            <a:lvl1pPr>
              <a:defRPr/>
            </a:lvl1pPr>
          </a:lstStyle>
          <a:p>
            <a:r>
              <a:rPr lang="en-US" altLang="en-US" dirty="0" smtClean="0"/>
              <a:t>Confidential, unpublished property of Cigna. Do not duplicate or distribute. Use and distribution limited solely to authorized personnel. © 2016 Cigna</a:t>
            </a:r>
            <a:endParaRPr lang="en-US" altLang="en-US" dirty="0"/>
          </a:p>
        </p:txBody>
      </p:sp>
    </p:spTree>
    <p:extLst>
      <p:ext uri="{BB962C8B-B14F-4D97-AF65-F5344CB8AC3E}">
        <p14:creationId xmlns:p14="http://schemas.microsoft.com/office/powerpoint/2010/main" val="14149076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Blue Background">
    <p:spTree>
      <p:nvGrpSpPr>
        <p:cNvPr id="1" name=""/>
        <p:cNvGrpSpPr/>
        <p:nvPr/>
      </p:nvGrpSpPr>
      <p:grpSpPr>
        <a:xfrm>
          <a:off x="0" y="0"/>
          <a:ext cx="0" cy="0"/>
          <a:chOff x="0" y="0"/>
          <a:chExt cx="0" cy="0"/>
        </a:xfrm>
      </p:grpSpPr>
      <p:sp>
        <p:nvSpPr>
          <p:cNvPr id="7" name="Rectangle 6"/>
          <p:cNvSpPr/>
          <p:nvPr userDrawn="1"/>
        </p:nvSpPr>
        <p:spPr bwMode="auto">
          <a:xfrm rot="5400000">
            <a:off x="1667667" y="-1694656"/>
            <a:ext cx="5829301" cy="9174163"/>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8" name="Rectangle 7"/>
          <p:cNvSpPr>
            <a:spLocks noGrp="1" noChangeArrowheads="1"/>
          </p:cNvSpPr>
          <p:nvPr>
            <p:ph type="ftr" sz="quarter" idx="11"/>
          </p:nvPr>
        </p:nvSpPr>
        <p:spPr>
          <a:xfrm>
            <a:off x="0" y="6626225"/>
            <a:ext cx="7011988" cy="228600"/>
          </a:xfrm>
        </p:spPr>
        <p:txBody>
          <a:bodyPr/>
          <a:lstStyle>
            <a:lvl1pPr>
              <a:defRPr/>
            </a:lvl1pPr>
          </a:lstStyle>
          <a:p>
            <a:r>
              <a:rPr lang="en-US" altLang="en-US" dirty="0" smtClean="0"/>
              <a:t>Confidential, unpublished property of Cigna. Do not duplicate or distribute. Use and distribution limited solely to authorized personnel. © 2016 Cigna</a:t>
            </a:r>
            <a:endParaRPr lang="en-US" altLang="en-US" dirty="0"/>
          </a:p>
        </p:txBody>
      </p:sp>
      <p:sp>
        <p:nvSpPr>
          <p:cNvPr id="9" name="Slide Number Placeholder 5"/>
          <p:cNvSpPr>
            <a:spLocks noGrp="1"/>
          </p:cNvSpPr>
          <p:nvPr>
            <p:ph type="sldNum" sz="quarter" idx="10"/>
          </p:nvPr>
        </p:nvSpPr>
        <p:spPr>
          <a:xfrm>
            <a:off x="7010400" y="6629400"/>
            <a:ext cx="2133600" cy="212725"/>
          </a:xfrm>
        </p:spPr>
        <p:txBody>
          <a:bodyPr/>
          <a:lstStyle>
            <a:lvl1pPr>
              <a:defRPr/>
            </a:lvl1pPr>
          </a:lstStyle>
          <a:p>
            <a:fld id="{C8C01F01-A601-4FE5-8E71-6675F782C625}" type="slidenum">
              <a:rPr lang="en-US" altLang="en-US"/>
              <a:pPr/>
              <a:t>‹#›</a:t>
            </a:fld>
            <a:endParaRPr lang="en-US" altLang="en-US"/>
          </a:p>
        </p:txBody>
      </p:sp>
    </p:spTree>
    <p:extLst>
      <p:ext uri="{BB962C8B-B14F-4D97-AF65-F5344CB8AC3E}">
        <p14:creationId xmlns:p14="http://schemas.microsoft.com/office/powerpoint/2010/main" val="16854659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438" y="274638"/>
            <a:ext cx="8229600" cy="639762"/>
          </a:xfrm>
        </p:spPr>
        <p:txBody>
          <a:bodyPr/>
          <a:lstStyle>
            <a:lvl1pPr>
              <a:defRPr sz="2000" cap="none">
                <a:solidFill>
                  <a:srgbClr val="0065A6"/>
                </a:solidFill>
              </a:defRPr>
            </a:lvl1pPr>
          </a:lstStyle>
          <a:p>
            <a:r>
              <a:rPr lang="en-US" dirty="0" smtClean="0"/>
              <a:t>Click to edit master title style</a:t>
            </a:r>
            <a:endParaRPr lang="en-US" dirty="0"/>
          </a:p>
        </p:txBody>
      </p:sp>
      <p:sp>
        <p:nvSpPr>
          <p:cNvPr id="3" name="Text Placeholder 2"/>
          <p:cNvSpPr>
            <a:spLocks noGrp="1"/>
          </p:cNvSpPr>
          <p:nvPr>
            <p:ph type="body" sz="half" idx="1" hasCustomPrompt="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1EBD1014-6CA4-4255-A8D6-49189B873C31}" type="slidenum">
              <a:rPr lang="en-US" altLang="en-US"/>
              <a:pPr/>
              <a:t>‹#›</a:t>
            </a:fld>
            <a:endParaRPr lang="en-US" altLang="en-US"/>
          </a:p>
        </p:txBody>
      </p:sp>
      <p:sp>
        <p:nvSpPr>
          <p:cNvPr id="6" name="Rectangle 7"/>
          <p:cNvSpPr>
            <a:spLocks noGrp="1" noChangeArrowheads="1"/>
          </p:cNvSpPr>
          <p:nvPr>
            <p:ph type="ftr" sz="quarter" idx="11"/>
          </p:nvPr>
        </p:nvSpPr>
        <p:spPr>
          <a:ln/>
        </p:spPr>
        <p:txBody>
          <a:bodyPr/>
          <a:lstStyle>
            <a:lvl1pPr>
              <a:defRPr/>
            </a:lvl1pPr>
          </a:lstStyle>
          <a:p>
            <a:r>
              <a:rPr lang="en-US" altLang="en-US" dirty="0" smtClean="0"/>
              <a:t>Confidential, unpublished property of Cigna. Do not duplicate or distribute. Use and distribution limited solely to authorized personnel. © 2016 Cigna</a:t>
            </a:r>
            <a:endParaRPr lang="en-US" altLang="en-US" dirty="0"/>
          </a:p>
        </p:txBody>
      </p:sp>
    </p:spTree>
    <p:extLst>
      <p:ext uri="{BB962C8B-B14F-4D97-AF65-F5344CB8AC3E}">
        <p14:creationId xmlns:p14="http://schemas.microsoft.com/office/powerpoint/2010/main" val="37916226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 16 </a:t>
            </a:r>
            <a:r>
              <a:rPr lang="en-US" altLang="en-US" dirty="0" err="1" smtClean="0"/>
              <a:t>pt</a:t>
            </a:r>
            <a:endParaRPr lang="en-US" altLang="en-US" dirty="0" smtClean="0"/>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6" name="Slide Number Placeholder 5"/>
          <p:cNvSpPr>
            <a:spLocks noGrp="1"/>
          </p:cNvSpPr>
          <p:nvPr>
            <p:ph type="sldNum" sz="quarter" idx="4"/>
          </p:nvPr>
        </p:nvSpPr>
        <p:spPr bwMode="auto">
          <a:xfrm>
            <a:off x="7010400" y="6629400"/>
            <a:ext cx="2133600" cy="212725"/>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lvl1pPr algn="r">
              <a:defRPr sz="1000">
                <a:solidFill>
                  <a:srgbClr val="999999"/>
                </a:solidFill>
              </a:defRPr>
            </a:lvl1pPr>
          </a:lstStyle>
          <a:p>
            <a:fld id="{B96EB2AE-DF96-457D-9F43-958D79343F70}" type="slidenum">
              <a:rPr lang="en-US" altLang="en-US"/>
              <a:pPr/>
              <a:t>‹#›</a:t>
            </a:fld>
            <a:endParaRPr lang="en-US" altLang="en-US"/>
          </a:p>
        </p:txBody>
      </p:sp>
      <p:sp>
        <p:nvSpPr>
          <p:cNvPr id="1031" name="Rectangle 7"/>
          <p:cNvSpPr>
            <a:spLocks noGrp="1" noChangeArrowheads="1"/>
          </p:cNvSpPr>
          <p:nvPr>
            <p:ph type="ftr" sz="quarter" idx="3"/>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800">
                <a:solidFill>
                  <a:srgbClr val="999999"/>
                </a:solidFill>
                <a:latin typeface="Arial Narrow" pitchFamily="-84" charset="0"/>
                <a:ea typeface="MS PGothic" pitchFamily="34" charset="-128"/>
              </a:defRPr>
            </a:lvl1pPr>
          </a:lstStyle>
          <a:p>
            <a:r>
              <a:rPr lang="en-US" altLang="en-US" dirty="0" smtClean="0"/>
              <a:t>Confidential, unpublished property of Cigna. Do not duplicate or distribute. Use and distribution limited solely to authorized personnel. © 2016 Cigna</a:t>
            </a:r>
            <a:endParaRPr lang="en-US" altLang="en-US" dirty="0"/>
          </a:p>
        </p:txBody>
      </p:sp>
      <p:sp>
        <p:nvSpPr>
          <p:cNvPr id="1029" name="Title Placeholder 26"/>
          <p:cNvSpPr>
            <a:spLocks noGrp="1"/>
          </p:cNvSpPr>
          <p:nvPr>
            <p:ph type="title"/>
          </p:nvPr>
        </p:nvSpPr>
        <p:spPr bwMode="auto">
          <a:xfrm>
            <a:off x="457200" y="273050"/>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r="55752"/>
          <a:stretch/>
        </p:blipFill>
        <p:spPr>
          <a:xfrm>
            <a:off x="6880225" y="5961063"/>
            <a:ext cx="2046288" cy="850899"/>
          </a:xfrm>
          <a:prstGeom prst="rect">
            <a:avLst/>
          </a:prstGeom>
        </p:spPr>
      </p:pic>
    </p:spTree>
  </p:cSld>
  <p:clrMap bg1="lt1" tx1="dk1" bg2="lt2" tx2="dk2" accent1="accent1" accent2="accent2" accent3="accent3" accent4="accent4" accent5="accent5" accent6="accent6" hlink="hlink" folHlink="folHlink"/>
  <p:sldLayoutIdLst>
    <p:sldLayoutId id="2147484365" r:id="rId1"/>
    <p:sldLayoutId id="2147484366" r:id="rId2"/>
    <p:sldLayoutId id="2147484362" r:id="rId3"/>
    <p:sldLayoutId id="2147484363" r:id="rId4"/>
    <p:sldLayoutId id="2147484361" r:id="rId5"/>
    <p:sldLayoutId id="2147484368" r:id="rId6"/>
    <p:sldLayoutId id="2147484364" r:id="rId7"/>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000" b="1" kern="1200">
          <a:solidFill>
            <a:srgbClr val="0065A6"/>
          </a:solidFill>
          <a:latin typeface="Arial"/>
          <a:ea typeface="MS PGothic" pitchFamily="34" charset="-128"/>
          <a:cs typeface="Arial"/>
        </a:defRPr>
      </a:lvl1pPr>
      <a:lvl2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2000" b="1">
          <a:solidFill>
            <a:srgbClr val="595959"/>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2400">
          <a:solidFill>
            <a:srgbClr val="4F56AB"/>
          </a:solidFill>
          <a:latin typeface="Arial" charset="0"/>
          <a:ea typeface="ＭＳ Ｐゴシック" charset="-128"/>
        </a:defRPr>
      </a:lvl6pPr>
      <a:lvl7pPr marL="914400" algn="l" defTabSz="457200" rtl="0" eaLnBrk="1" fontAlgn="base" hangingPunct="1">
        <a:spcBef>
          <a:spcPct val="0"/>
        </a:spcBef>
        <a:spcAft>
          <a:spcPct val="0"/>
        </a:spcAft>
        <a:defRPr sz="2400">
          <a:solidFill>
            <a:srgbClr val="4F56AB"/>
          </a:solidFill>
          <a:latin typeface="Arial" charset="0"/>
          <a:ea typeface="ＭＳ Ｐゴシック" charset="-128"/>
        </a:defRPr>
      </a:lvl7pPr>
      <a:lvl8pPr marL="1371600" algn="l" defTabSz="457200" rtl="0" eaLnBrk="1" fontAlgn="base" hangingPunct="1">
        <a:spcBef>
          <a:spcPct val="0"/>
        </a:spcBef>
        <a:spcAft>
          <a:spcPct val="0"/>
        </a:spcAft>
        <a:defRPr sz="2400">
          <a:solidFill>
            <a:srgbClr val="4F56AB"/>
          </a:solidFill>
          <a:latin typeface="Arial" charset="0"/>
          <a:ea typeface="ＭＳ Ｐゴシック" charset="-128"/>
        </a:defRPr>
      </a:lvl8pPr>
      <a:lvl9pPr marL="1828800" algn="l" defTabSz="457200" rtl="0" eaLnBrk="1" fontAlgn="base" hangingPunct="1">
        <a:spcBef>
          <a:spcPct val="0"/>
        </a:spcBef>
        <a:spcAft>
          <a:spcPct val="0"/>
        </a:spcAft>
        <a:defRPr sz="2400">
          <a:solidFill>
            <a:srgbClr val="4F56AB"/>
          </a:solidFill>
          <a:latin typeface="Arial" charset="0"/>
          <a:ea typeface="ＭＳ Ｐゴシック" charset="-128"/>
        </a:defRPr>
      </a:lvl9pPr>
    </p:titleStyle>
    <p:bodyStyle>
      <a:lvl1pPr marL="230188"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1pPr>
      <a:lvl2pPr marL="454025" indent="-22383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2pPr>
      <a:lvl3pPr marL="684213"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3pPr>
      <a:lvl4pPr marL="915988" indent="-231775"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4pPr>
      <a:lvl5pPr marL="1146175" indent="-230188" algn="l" defTabSz="457200" rtl="0" eaLnBrk="1" fontAlgn="base" hangingPunct="1">
        <a:spcBef>
          <a:spcPct val="20000"/>
        </a:spcBef>
        <a:spcAft>
          <a:spcPct val="0"/>
        </a:spcAft>
        <a:buClr>
          <a:schemeClr val="tx1"/>
        </a:buClr>
        <a:buFont typeface="Arial" charset="0"/>
        <a:buChar char="–"/>
        <a:defRPr sz="16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http://www.bing.com/images/search?q=target+logo&amp;id=9115FC450B4932B3BF0FC1CFEB72EC48B40C05A6&amp;FORM=IQFRBA" TargetMode="External"/><Relationship Id="rId13" Type="http://schemas.openxmlformats.org/officeDocument/2006/relationships/hyperlink" Target="http://www.va.gov/"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bing.com/images/search?q=apple+logo&amp;id=D0EA7B2808E6D5DE9B5F905A1F29C0BEA1FD7B06&amp;FORM=IQFRBA" TargetMode="External"/><Relationship Id="rId11" Type="http://schemas.openxmlformats.org/officeDocument/2006/relationships/image" Target="../media/image11.jpeg"/><Relationship Id="rId5" Type="http://schemas.openxmlformats.org/officeDocument/2006/relationships/image" Target="../media/image8.jpeg"/><Relationship Id="rId15" Type="http://schemas.openxmlformats.org/officeDocument/2006/relationships/image" Target="../media/image14.png"/><Relationship Id="rId10" Type="http://schemas.openxmlformats.org/officeDocument/2006/relationships/hyperlink" Target="http://www.bing.com/images/search?q=cigna+logo&amp;id=C3399E2F3FC3E1D7FEFEE52880FC37F7728F4610&amp;FORM=IQFRBA" TargetMode="External"/><Relationship Id="rId4" Type="http://schemas.openxmlformats.org/officeDocument/2006/relationships/hyperlink" Target="http://www.bing.com/images/search?q=mckinsey+and+company+logo&amp;id=9B320773AC734F4D728AA2B4865449A81F727A18&amp;FORM=IQFRBA" TargetMode="External"/><Relationship Id="rId9" Type="http://schemas.openxmlformats.org/officeDocument/2006/relationships/image" Target="../media/image10.jpe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92338"/>
            <a:ext cx="8382000" cy="1773237"/>
          </a:xfrm>
        </p:spPr>
        <p:txBody>
          <a:bodyPr/>
          <a:lstStyle/>
          <a:p>
            <a:pPr>
              <a:defRPr/>
            </a:pPr>
            <a:r>
              <a:rPr lang="en-US" dirty="0" smtClean="0">
                <a:solidFill>
                  <a:schemeClr val="bg1"/>
                </a:solidFill>
              </a:rPr>
              <a:t>Mindfulness  </a:t>
            </a:r>
            <a:br>
              <a:rPr lang="en-US" dirty="0" smtClean="0">
                <a:solidFill>
                  <a:schemeClr val="bg1"/>
                </a:solidFill>
              </a:rPr>
            </a:br>
            <a:r>
              <a:rPr lang="en-US" dirty="0" smtClean="0">
                <a:solidFill>
                  <a:schemeClr val="bg1"/>
                </a:solidFill>
              </a:rPr>
              <a:t>for  life </a:t>
            </a:r>
            <a:r>
              <a:rPr lang="en-US" dirty="0">
                <a:solidFill>
                  <a:schemeClr val="bg1"/>
                </a:solidFill>
              </a:rPr>
              <a:t/>
            </a:r>
            <a:br>
              <a:rPr lang="en-US" dirty="0">
                <a:solidFill>
                  <a:schemeClr val="bg1"/>
                </a:solidFill>
              </a:rPr>
            </a:br>
            <a:endParaRPr lang="en-US" dirty="0"/>
          </a:p>
        </p:txBody>
      </p:sp>
      <p:sp>
        <p:nvSpPr>
          <p:cNvPr id="10243" name="Subtitle 2"/>
          <p:cNvSpPr>
            <a:spLocks noGrp="1"/>
          </p:cNvSpPr>
          <p:nvPr>
            <p:ph type="subTitle" idx="1"/>
          </p:nvPr>
        </p:nvSpPr>
        <p:spPr>
          <a:xfrm>
            <a:off x="457200" y="4402138"/>
            <a:ext cx="7696200" cy="1404937"/>
          </a:xfrm>
        </p:spPr>
        <p:txBody>
          <a:bodyPr/>
          <a:lstStyle/>
          <a:p>
            <a:pPr>
              <a:buFont typeface="Arial" pitchFamily="-1" charset="0"/>
              <a:buNone/>
            </a:pPr>
            <a:r>
              <a:rPr lang="en-US" sz="2400" b="1" dirty="0" smtClean="0">
                <a:latin typeface="Arial" pitchFamily="-1" charset="0"/>
                <a:ea typeface="ＭＳ Ｐゴシック" pitchFamily="-1" charset="-128"/>
              </a:rPr>
              <a:t>NFBPA  </a:t>
            </a:r>
            <a:r>
              <a:rPr lang="en-US" sz="2400" b="1" dirty="0" smtClean="0">
                <a:latin typeface="Arial" pitchFamily="-1" charset="0"/>
                <a:ea typeface="ＭＳ Ｐゴシック" pitchFamily="-1" charset="-128"/>
              </a:rPr>
              <a:t>Session</a:t>
            </a:r>
          </a:p>
        </p:txBody>
      </p:sp>
      <p:sp>
        <p:nvSpPr>
          <p:cNvPr id="10245" name="Text Placeholder 2"/>
          <p:cNvSpPr txBox="1">
            <a:spLocks/>
          </p:cNvSpPr>
          <p:nvPr/>
        </p:nvSpPr>
        <p:spPr bwMode="auto">
          <a:xfrm>
            <a:off x="5400675" y="4402138"/>
            <a:ext cx="3743325" cy="1404937"/>
          </a:xfrm>
          <a:prstGeom prst="rect">
            <a:avLst/>
          </a:prstGeom>
          <a:noFill/>
          <a:ln w="9525">
            <a:noFill/>
            <a:miter lim="800000"/>
            <a:headEnd/>
            <a:tailEnd/>
          </a:ln>
        </p:spPr>
        <p:txBody>
          <a:bodyPr anchor="ctr">
            <a:prstTxWarp prst="textNoShape">
              <a:avLst/>
            </a:prstTxWarp>
          </a:bodyPr>
          <a:lstStyle/>
          <a:p>
            <a:pPr algn="l" defTabSz="457200" rtl="0" fontAlgn="base">
              <a:lnSpc>
                <a:spcPts val="1500"/>
              </a:lnSpc>
              <a:spcBef>
                <a:spcPct val="20000"/>
              </a:spcBef>
              <a:spcAft>
                <a:spcPct val="0"/>
              </a:spcAft>
              <a:buFont typeface="Arial" pitchFamily="-1" charset="0"/>
              <a:buNone/>
            </a:pPr>
            <a:r>
              <a:rPr lang="en-US" sz="1400" b="1" kern="1200" dirty="0" smtClean="0">
                <a:solidFill>
                  <a:srgbClr val="FFFFFF"/>
                </a:solidFill>
                <a:latin typeface="Arial" pitchFamily="-1" charset="0"/>
                <a:ea typeface="ＭＳ Ｐゴシック" pitchFamily="-1" charset="-128"/>
                <a:cs typeface="ＭＳ Ｐゴシック" pitchFamily="-1" charset="-128"/>
              </a:rPr>
              <a:t>April 2018</a:t>
            </a:r>
            <a:r>
              <a:rPr lang="en-US" sz="1400" b="1" kern="1200" dirty="0">
                <a:solidFill>
                  <a:srgbClr val="FFFFFF"/>
                </a:solidFill>
                <a:latin typeface="Arial" pitchFamily="-1" charset="0"/>
                <a:ea typeface="ＭＳ Ｐゴシック" pitchFamily="-1" charset="-128"/>
                <a:cs typeface="ＭＳ Ｐゴシック" pitchFamily="-1" charset="-128"/>
              </a:rPr>
              <a:t/>
            </a:r>
            <a:br>
              <a:rPr lang="en-US" sz="1400" b="1" kern="1200" dirty="0">
                <a:solidFill>
                  <a:srgbClr val="FFFFFF"/>
                </a:solidFill>
                <a:latin typeface="Arial" pitchFamily="-1" charset="0"/>
                <a:ea typeface="ＭＳ Ｐゴシック" pitchFamily="-1" charset="-128"/>
                <a:cs typeface="ＭＳ Ｐゴシック" pitchFamily="-1" charset="-128"/>
              </a:rPr>
            </a:br>
            <a:r>
              <a:rPr lang="en-US" sz="1400" b="1" kern="1200" dirty="0" smtClean="0">
                <a:solidFill>
                  <a:srgbClr val="FFFFFF"/>
                </a:solidFill>
                <a:latin typeface="Arial" pitchFamily="-1" charset="0"/>
                <a:ea typeface="ＭＳ Ｐゴシック" pitchFamily="-1" charset="-128"/>
                <a:cs typeface="ＭＳ Ｐゴシック" pitchFamily="-1" charset="-128"/>
              </a:rPr>
              <a:t>Helena Kriel, </a:t>
            </a:r>
            <a:r>
              <a:rPr lang="en-US" sz="1000" b="1" i="1" kern="1200" dirty="0" smtClean="0">
                <a:solidFill>
                  <a:srgbClr val="FFFFFF"/>
                </a:solidFill>
                <a:latin typeface="Arial" pitchFamily="-1" charset="0"/>
                <a:ea typeface="ＭＳ Ｐゴシック" pitchFamily="-1" charset="-128"/>
                <a:cs typeface="ＭＳ Ｐゴシック" pitchFamily="-1" charset="-128"/>
              </a:rPr>
              <a:t>MA, ERYT, YACEP, EDD candidate</a:t>
            </a:r>
          </a:p>
          <a:p>
            <a:pPr algn="l" defTabSz="457200" rtl="0" fontAlgn="base">
              <a:lnSpc>
                <a:spcPts val="1500"/>
              </a:lnSpc>
              <a:spcBef>
                <a:spcPct val="20000"/>
              </a:spcBef>
              <a:spcAft>
                <a:spcPct val="0"/>
              </a:spcAft>
              <a:buFont typeface="Arial" pitchFamily="-1" charset="0"/>
              <a:buNone/>
            </a:pPr>
            <a:r>
              <a:rPr lang="en-US" sz="1400" b="1" kern="1200" dirty="0" smtClean="0">
                <a:solidFill>
                  <a:srgbClr val="FFFFFF"/>
                </a:solidFill>
                <a:latin typeface="Arial" pitchFamily="-1" charset="0"/>
                <a:ea typeface="ＭＳ Ｐゴシック" pitchFamily="-1" charset="-128"/>
                <a:cs typeface="ＭＳ Ｐゴシック" pitchFamily="-1" charset="-128"/>
              </a:rPr>
              <a:t>Member of Cigna’s Mindfulness-Oriented Stress Solutions Committee</a:t>
            </a:r>
            <a:endParaRPr lang="en-US" sz="1400" b="1" kern="1200" dirty="0">
              <a:solidFill>
                <a:srgbClr val="FFFFFF"/>
              </a:solidFill>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74015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32715" r="23661"/>
          <a:stretch/>
        </p:blipFill>
        <p:spPr>
          <a:xfrm>
            <a:off x="-1" y="0"/>
            <a:ext cx="4493941" cy="6854825"/>
          </a:xfrm>
          <a:prstGeom prst="rect">
            <a:avLst/>
          </a:prstGeom>
        </p:spPr>
      </p:pic>
      <p:sp>
        <p:nvSpPr>
          <p:cNvPr id="2" name="Title 1"/>
          <p:cNvSpPr>
            <a:spLocks noGrp="1"/>
          </p:cNvSpPr>
          <p:nvPr>
            <p:ph type="title"/>
          </p:nvPr>
        </p:nvSpPr>
        <p:spPr>
          <a:xfrm>
            <a:off x="4739269" y="274638"/>
            <a:ext cx="3316674" cy="646112"/>
          </a:xfrm>
        </p:spPr>
        <p:txBody>
          <a:bodyPr/>
          <a:lstStyle/>
          <a:p>
            <a:r>
              <a:rPr lang="en-US" sz="2400" dirty="0" smtClean="0"/>
              <a:t>Breathing techniques</a:t>
            </a:r>
            <a:endParaRPr lang="en-US" sz="2400" dirty="0"/>
          </a:p>
        </p:txBody>
      </p:sp>
      <p:sp>
        <p:nvSpPr>
          <p:cNvPr id="3" name="TextBox 2"/>
          <p:cNvSpPr txBox="1"/>
          <p:nvPr/>
        </p:nvSpPr>
        <p:spPr>
          <a:xfrm>
            <a:off x="4739269" y="1153886"/>
            <a:ext cx="3987073" cy="3416320"/>
          </a:xfrm>
          <a:prstGeom prst="rect">
            <a:avLst/>
          </a:prstGeom>
          <a:noFill/>
        </p:spPr>
        <p:txBody>
          <a:bodyPr wrap="square" rtlCol="0">
            <a:spAutoFit/>
          </a:bodyPr>
          <a:lstStyle/>
          <a:p>
            <a:pPr marL="228600" indent="-228600">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Square breathing: Balance</a:t>
            </a:r>
          </a:p>
          <a:p>
            <a:pPr marL="228600" indent="-2286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“O” breath: Reduce cravings and impulsivity</a:t>
            </a:r>
          </a:p>
          <a:p>
            <a:pPr marL="228600" indent="-2286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800" dirty="0" smtClean="0">
                <a:solidFill>
                  <a:schemeClr val="tx1"/>
                </a:solidFill>
                <a:latin typeface="Arial" panose="020B0604020202020204" pitchFamily="34" charset="0"/>
                <a:cs typeface="Arial" panose="020B0604020202020204" pitchFamily="34" charset="0"/>
              </a:rPr>
              <a:t>Right-to-lef</a:t>
            </a:r>
            <a:r>
              <a:rPr lang="en-US" sz="1800" dirty="0" smtClean="0">
                <a:latin typeface="Arial" panose="020B0604020202020204" pitchFamily="34" charset="0"/>
                <a:cs typeface="Arial" panose="020B0604020202020204" pitchFamily="34" charset="0"/>
              </a:rPr>
              <a:t>t breathing: Energizing, confidence</a:t>
            </a:r>
          </a:p>
          <a:p>
            <a:pPr marL="228600" indent="-22860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Left-to-right breathing: Calming, stability</a:t>
            </a:r>
          </a:p>
          <a:p>
            <a:pPr marL="228600" indent="-228600">
              <a:buFont typeface="Arial" panose="020B0604020202020204" pitchFamily="34" charset="0"/>
              <a:buChar char="•"/>
            </a:pPr>
            <a:endParaRPr lang="en-US" sz="1800" dirty="0">
              <a:solidFill>
                <a:schemeClr val="tx1"/>
              </a:solidFill>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Awareness of breath moving</a:t>
            </a:r>
            <a:endParaRPr lang="en-US" sz="1800" dirty="0">
              <a:solidFill>
                <a:schemeClr val="tx1"/>
              </a:solidFill>
              <a:latin typeface="Arial" panose="020B0604020202020204" pitchFamily="34" charset="0"/>
              <a:cs typeface="Arial" panose="020B0604020202020204" pitchFamily="34" charset="0"/>
            </a:endParaRPr>
          </a:p>
        </p:txBody>
      </p:sp>
      <p:sp>
        <p:nvSpPr>
          <p:cNvPr id="8"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9"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10</a:t>
            </a:fld>
            <a:endParaRPr lang="en-US" altLang="en-US" dirty="0"/>
          </a:p>
        </p:txBody>
      </p:sp>
    </p:spTree>
    <p:extLst>
      <p:ext uri="{BB962C8B-B14F-4D97-AF65-F5344CB8AC3E}">
        <p14:creationId xmlns:p14="http://schemas.microsoft.com/office/powerpoint/2010/main" val="1356323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2700000">
            <a:off x="3661287" y="2239716"/>
            <a:ext cx="1699742" cy="1699742"/>
            <a:chOff x="1726497" y="1485197"/>
            <a:chExt cx="890405" cy="890405"/>
          </a:xfrm>
        </p:grpSpPr>
        <p:sp>
          <p:nvSpPr>
            <p:cNvPr id="34" name="Oval 33"/>
            <p:cNvSpPr/>
            <p:nvPr/>
          </p:nvSpPr>
          <p:spPr>
            <a:xfrm>
              <a:off x="1726497" y="1485197"/>
              <a:ext cx="890405" cy="890405"/>
            </a:xfrm>
            <a:prstGeom prst="ellipse">
              <a:avLst/>
            </a:prstGeom>
            <a:solidFill>
              <a:srgbClr val="0028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4"/>
            <p:cNvSpPr/>
            <p:nvPr/>
          </p:nvSpPr>
          <p:spPr>
            <a:xfrm>
              <a:off x="1856894" y="1615594"/>
              <a:ext cx="629611" cy="629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p:txBody>
        </p:sp>
      </p:grpSp>
      <p:grpSp>
        <p:nvGrpSpPr>
          <p:cNvPr id="7" name="Group 6"/>
          <p:cNvGrpSpPr/>
          <p:nvPr/>
        </p:nvGrpSpPr>
        <p:grpSpPr>
          <a:xfrm rot="2700000">
            <a:off x="5021061" y="2150843"/>
            <a:ext cx="533496" cy="334747"/>
            <a:chOff x="2020331" y="1216391"/>
            <a:chExt cx="302737" cy="189955"/>
          </a:xfrm>
          <a:solidFill>
            <a:srgbClr val="00AAE0"/>
          </a:solidFill>
        </p:grpSpPr>
        <p:sp>
          <p:nvSpPr>
            <p:cNvPr id="32" name="Right Arrow 31"/>
            <p:cNvSpPr/>
            <p:nvPr/>
          </p:nvSpPr>
          <p:spPr>
            <a:xfrm rot="16200000">
              <a:off x="2076722" y="1160000"/>
              <a:ext cx="189955" cy="302737"/>
            </a:xfrm>
            <a:prstGeom prst="rightArrow">
              <a:avLst>
                <a:gd name="adj1" fmla="val 60000"/>
                <a:gd name="adj2" fmla="val 50000"/>
              </a:avLst>
            </a:prstGeom>
            <a:grp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Right Arrow 6"/>
            <p:cNvSpPr/>
            <p:nvPr/>
          </p:nvSpPr>
          <p:spPr>
            <a:xfrm rot="16200000">
              <a:off x="2105215" y="1249040"/>
              <a:ext cx="132969" cy="1816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p:txBody>
        </p:sp>
      </p:grpSp>
      <p:sp>
        <p:nvSpPr>
          <p:cNvPr id="30" name="Oval 29"/>
          <p:cNvSpPr/>
          <p:nvPr/>
        </p:nvSpPr>
        <p:spPr>
          <a:xfrm rot="2700000">
            <a:off x="5174817" y="503270"/>
            <a:ext cx="1961387" cy="1961388"/>
          </a:xfrm>
          <a:prstGeom prst="ellipse">
            <a:avLst/>
          </a:prstGeom>
          <a:solidFill>
            <a:srgbClr val="00AAE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9" name="Group 8"/>
          <p:cNvGrpSpPr/>
          <p:nvPr/>
        </p:nvGrpSpPr>
        <p:grpSpPr>
          <a:xfrm rot="2700000">
            <a:off x="5120435" y="3594206"/>
            <a:ext cx="334747" cy="533496"/>
            <a:chOff x="2695752" y="1779031"/>
            <a:chExt cx="189955" cy="302737"/>
          </a:xfrm>
          <a:solidFill>
            <a:srgbClr val="007A3E"/>
          </a:solidFill>
        </p:grpSpPr>
        <p:sp>
          <p:nvSpPr>
            <p:cNvPr id="28" name="Right Arrow 27"/>
            <p:cNvSpPr/>
            <p:nvPr/>
          </p:nvSpPr>
          <p:spPr>
            <a:xfrm>
              <a:off x="2695752" y="1779031"/>
              <a:ext cx="189955" cy="302737"/>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Right Arrow 10"/>
            <p:cNvSpPr/>
            <p:nvPr/>
          </p:nvSpPr>
          <p:spPr>
            <a:xfrm>
              <a:off x="2695752" y="1839578"/>
              <a:ext cx="132969" cy="1816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p:txBody>
        </p:sp>
      </p:grpSp>
      <p:sp>
        <p:nvSpPr>
          <p:cNvPr id="26" name="Oval 25"/>
          <p:cNvSpPr/>
          <p:nvPr/>
        </p:nvSpPr>
        <p:spPr>
          <a:xfrm rot="2700000">
            <a:off x="5174817" y="3714512"/>
            <a:ext cx="1961387" cy="1961388"/>
          </a:xfrm>
          <a:prstGeom prst="ellipse">
            <a:avLst/>
          </a:prstGeom>
          <a:solidFill>
            <a:srgbClr val="007A3E"/>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nvGrpSpPr>
          <p:cNvPr id="11" name="Group 10"/>
          <p:cNvGrpSpPr/>
          <p:nvPr/>
        </p:nvGrpSpPr>
        <p:grpSpPr>
          <a:xfrm rot="2700000">
            <a:off x="3478321" y="3693582"/>
            <a:ext cx="533496" cy="334747"/>
            <a:chOff x="2020331" y="2454452"/>
            <a:chExt cx="302737" cy="189955"/>
          </a:xfrm>
          <a:solidFill>
            <a:srgbClr val="39B44A"/>
          </a:solidFill>
        </p:grpSpPr>
        <p:sp>
          <p:nvSpPr>
            <p:cNvPr id="24" name="Right Arrow 23"/>
            <p:cNvSpPr/>
            <p:nvPr/>
          </p:nvSpPr>
          <p:spPr>
            <a:xfrm rot="5400000">
              <a:off x="2076722" y="2398061"/>
              <a:ext cx="189955" cy="302737"/>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Right Arrow 14"/>
            <p:cNvSpPr/>
            <p:nvPr/>
          </p:nvSpPr>
          <p:spPr>
            <a:xfrm rot="5400000">
              <a:off x="2105215" y="2430115"/>
              <a:ext cx="132969" cy="1816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p:txBody>
        </p:sp>
      </p:grpSp>
      <p:sp>
        <p:nvSpPr>
          <p:cNvPr id="22" name="Oval 21"/>
          <p:cNvSpPr/>
          <p:nvPr/>
        </p:nvSpPr>
        <p:spPr>
          <a:xfrm rot="2700000">
            <a:off x="1896670" y="3714511"/>
            <a:ext cx="1961387" cy="1961388"/>
          </a:xfrm>
          <a:prstGeom prst="ellipse">
            <a:avLst/>
          </a:prstGeom>
          <a:solidFill>
            <a:srgbClr val="39B44A"/>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nvGrpSpPr>
          <p:cNvPr id="14" name="Group 13"/>
          <p:cNvGrpSpPr/>
          <p:nvPr/>
        </p:nvGrpSpPr>
        <p:grpSpPr>
          <a:xfrm rot="2700000">
            <a:off x="3577695" y="2051468"/>
            <a:ext cx="334747" cy="533496"/>
            <a:chOff x="1457692" y="1779031"/>
            <a:chExt cx="189955" cy="302737"/>
          </a:xfrm>
          <a:solidFill>
            <a:srgbClr val="0065A6"/>
          </a:solidFill>
        </p:grpSpPr>
        <p:sp>
          <p:nvSpPr>
            <p:cNvPr id="20" name="Right Arrow 19"/>
            <p:cNvSpPr/>
            <p:nvPr/>
          </p:nvSpPr>
          <p:spPr>
            <a:xfrm rot="10800000">
              <a:off x="1457692" y="1779031"/>
              <a:ext cx="189955" cy="302737"/>
            </a:xfrm>
            <a:prstGeom prst="rightArrow">
              <a:avLst>
                <a:gd name="adj1" fmla="val 60000"/>
                <a:gd name="adj2" fmla="val 50000"/>
              </a:avLst>
            </a:prstGeom>
            <a:grp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Right Arrow 18"/>
            <p:cNvSpPr/>
            <p:nvPr/>
          </p:nvSpPr>
          <p:spPr>
            <a:xfrm rot="21600000">
              <a:off x="1514678" y="1839578"/>
              <a:ext cx="132969" cy="1816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p:txBody>
        </p:sp>
      </p:grpSp>
      <p:sp>
        <p:nvSpPr>
          <p:cNvPr id="17" name="Oval 16"/>
          <p:cNvSpPr/>
          <p:nvPr/>
        </p:nvSpPr>
        <p:spPr>
          <a:xfrm rot="2700000">
            <a:off x="1896671" y="503269"/>
            <a:ext cx="1961387" cy="1961388"/>
          </a:xfrm>
          <a:prstGeom prst="ellipse">
            <a:avLst/>
          </a:prstGeom>
          <a:solidFill>
            <a:srgbClr val="0065A6"/>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 name="Rectangle 2"/>
          <p:cNvSpPr/>
          <p:nvPr/>
        </p:nvSpPr>
        <p:spPr>
          <a:xfrm>
            <a:off x="1929159" y="1130020"/>
            <a:ext cx="1907169" cy="707886"/>
          </a:xfrm>
          <a:prstGeom prst="rect">
            <a:avLst/>
          </a:prstGeom>
        </p:spPr>
        <p:txBody>
          <a:bodyPr wrap="square">
            <a:spAutoFit/>
          </a:bodyPr>
          <a:lstStyle/>
          <a:p>
            <a:pPr algn="ctr"/>
            <a:r>
              <a:rPr lang="en-US" sz="2000" b="1" dirty="0" smtClean="0">
                <a:solidFill>
                  <a:schemeClr val="bg1"/>
                </a:solidFill>
                <a:latin typeface="Arial" panose="020B0604020202020204" pitchFamily="34" charset="0"/>
                <a:cs typeface="Arial" panose="020B0604020202020204" pitchFamily="34" charset="0"/>
              </a:rPr>
              <a:t>Breath </a:t>
            </a:r>
          </a:p>
          <a:p>
            <a:pPr algn="ctr"/>
            <a:r>
              <a:rPr lang="en-US" sz="2000" b="1" dirty="0" smtClean="0">
                <a:solidFill>
                  <a:schemeClr val="bg1"/>
                </a:solidFill>
                <a:latin typeface="Arial" panose="020B0604020202020204" pitchFamily="34" charset="0"/>
                <a:cs typeface="Arial" panose="020B0604020202020204" pitchFamily="34" charset="0"/>
              </a:rPr>
              <a:t>movement</a:t>
            </a:r>
            <a:endParaRPr lang="en-US"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270735" y="4484038"/>
            <a:ext cx="1226618" cy="707886"/>
          </a:xfrm>
          <a:prstGeom prst="rect">
            <a:avLst/>
          </a:prstGeom>
        </p:spPr>
        <p:txBody>
          <a:bodyPr wrap="none">
            <a:spAutoFit/>
          </a:bodyPr>
          <a:lstStyle/>
          <a:p>
            <a:pPr algn="ctr"/>
            <a:r>
              <a:rPr lang="en-US" sz="2000" b="1" dirty="0" smtClean="0">
                <a:solidFill>
                  <a:schemeClr val="bg1"/>
                </a:solidFill>
                <a:latin typeface="Arial" panose="020B0604020202020204" pitchFamily="34" charset="0"/>
                <a:cs typeface="Arial" panose="020B0604020202020204" pitchFamily="34" charset="0"/>
              </a:rPr>
              <a:t>Squeeze</a:t>
            </a:r>
          </a:p>
          <a:p>
            <a:pPr algn="ctr"/>
            <a:r>
              <a:rPr lang="en-US" sz="2000" b="1" dirty="0" smtClean="0">
                <a:solidFill>
                  <a:schemeClr val="bg1"/>
                </a:solidFill>
                <a:latin typeface="Arial" panose="020B0604020202020204" pitchFamily="34" charset="0"/>
                <a:cs typeface="Arial" panose="020B0604020202020204" pitchFamily="34" charset="0"/>
              </a:rPr>
              <a:t>bicep</a:t>
            </a:r>
            <a:endParaRPr lang="en-US" sz="2000" b="1" dirty="0">
              <a:solidFill>
                <a:schemeClr val="bg1"/>
              </a:solidFill>
              <a:latin typeface="Arial" panose="020B0604020202020204" pitchFamily="34" charset="0"/>
              <a:cs typeface="Arial" panose="020B0604020202020204" pitchFamily="34" charset="0"/>
            </a:endParaRPr>
          </a:p>
        </p:txBody>
      </p:sp>
      <p:sp>
        <p:nvSpPr>
          <p:cNvPr id="36" name="Rectangle 35"/>
          <p:cNvSpPr/>
          <p:nvPr/>
        </p:nvSpPr>
        <p:spPr>
          <a:xfrm>
            <a:off x="5660993" y="4484038"/>
            <a:ext cx="1051890" cy="707886"/>
          </a:xfrm>
          <a:prstGeom prst="rect">
            <a:avLst/>
          </a:prstGeom>
        </p:spPr>
        <p:txBody>
          <a:bodyPr wrap="none">
            <a:spAutoFit/>
          </a:bodyPr>
          <a:lstStyle/>
          <a:p>
            <a:pPr algn="ctr"/>
            <a:r>
              <a:rPr lang="en-US" sz="2000" b="1" dirty="0" smtClean="0">
                <a:solidFill>
                  <a:schemeClr val="bg1"/>
                </a:solidFill>
                <a:latin typeface="Arial" panose="020B0604020202020204" pitchFamily="34" charset="0"/>
                <a:cs typeface="Arial" panose="020B0604020202020204" pitchFamily="34" charset="0"/>
              </a:rPr>
              <a:t>Shift in</a:t>
            </a:r>
          </a:p>
          <a:p>
            <a:pPr algn="ctr"/>
            <a:r>
              <a:rPr lang="en-US" sz="2000" b="1" dirty="0" smtClean="0">
                <a:solidFill>
                  <a:schemeClr val="bg1"/>
                </a:solidFill>
                <a:latin typeface="Arial" panose="020B0604020202020204" pitchFamily="34" charset="0"/>
                <a:cs typeface="Arial" panose="020B0604020202020204" pitchFamily="34" charset="0"/>
              </a:rPr>
              <a:t>seat</a:t>
            </a:r>
            <a:endParaRPr lang="en-US" sz="2000" b="1" dirty="0">
              <a:solidFill>
                <a:schemeClr val="bg1"/>
              </a:solidFill>
              <a:latin typeface="Arial" panose="020B0604020202020204" pitchFamily="34" charset="0"/>
              <a:cs typeface="Arial" panose="020B0604020202020204" pitchFamily="34" charset="0"/>
            </a:endParaRPr>
          </a:p>
        </p:txBody>
      </p:sp>
      <p:sp>
        <p:nvSpPr>
          <p:cNvPr id="37" name="Rectangle 36"/>
          <p:cNvSpPr/>
          <p:nvPr/>
        </p:nvSpPr>
        <p:spPr>
          <a:xfrm>
            <a:off x="5573781" y="1176444"/>
            <a:ext cx="1163460" cy="707886"/>
          </a:xfrm>
          <a:prstGeom prst="rect">
            <a:avLst/>
          </a:prstGeom>
        </p:spPr>
        <p:txBody>
          <a:bodyPr wrap="none">
            <a:spAutoFit/>
          </a:bodyPr>
          <a:lstStyle/>
          <a:p>
            <a:pPr algn="ctr"/>
            <a:r>
              <a:rPr lang="en-US" sz="2000" dirty="0">
                <a:solidFill>
                  <a:schemeClr val="bg1"/>
                </a:solidFill>
                <a:latin typeface="Arial" panose="020B0604020202020204" pitchFamily="34" charset="0"/>
                <a:cs typeface="Arial" panose="020B0604020202020204" pitchFamily="34" charset="0"/>
              </a:rPr>
              <a:t> </a:t>
            </a:r>
            <a:r>
              <a:rPr lang="en-US" sz="2000" b="1" dirty="0" smtClean="0">
                <a:solidFill>
                  <a:schemeClr val="bg1"/>
                </a:solidFill>
                <a:latin typeface="Arial" panose="020B0604020202020204" pitchFamily="34" charset="0"/>
                <a:cs typeface="Arial" panose="020B0604020202020204" pitchFamily="34" charset="0"/>
              </a:rPr>
              <a:t>Wiggle </a:t>
            </a:r>
          </a:p>
          <a:p>
            <a:pPr algn="ctr"/>
            <a:r>
              <a:rPr lang="en-US" sz="2000" b="1" dirty="0" smtClean="0">
                <a:solidFill>
                  <a:schemeClr val="bg1"/>
                </a:solidFill>
                <a:latin typeface="Arial" panose="020B0604020202020204" pitchFamily="34" charset="0"/>
                <a:cs typeface="Arial" panose="020B0604020202020204" pitchFamily="34" charset="0"/>
              </a:rPr>
              <a:t>toes</a:t>
            </a:r>
            <a:endParaRPr lang="en-US" sz="2000" dirty="0">
              <a:solidFill>
                <a:schemeClr val="bg1"/>
              </a:solidFill>
              <a:latin typeface="Arial" panose="020B0604020202020204" pitchFamily="34" charset="0"/>
              <a:cs typeface="Arial" panose="020B0604020202020204" pitchFamily="34" charset="0"/>
            </a:endParaRPr>
          </a:p>
        </p:txBody>
      </p:sp>
      <p:sp>
        <p:nvSpPr>
          <p:cNvPr id="38" name="Rectangle 37"/>
          <p:cNvSpPr/>
          <p:nvPr/>
        </p:nvSpPr>
        <p:spPr>
          <a:xfrm>
            <a:off x="3833264" y="2777491"/>
            <a:ext cx="1410964" cy="630942"/>
          </a:xfrm>
          <a:prstGeom prst="rect">
            <a:avLst/>
          </a:prstGeom>
        </p:spPr>
        <p:txBody>
          <a:bodyPr wrap="none">
            <a:spAutoFit/>
          </a:bodyPr>
          <a:lstStyle/>
          <a:p>
            <a:pPr algn="ctr">
              <a:lnSpc>
                <a:spcPts val="2100"/>
              </a:lnSpc>
            </a:pPr>
            <a:r>
              <a:rPr lang="en-US" sz="2000" b="1" dirty="0" smtClean="0">
                <a:solidFill>
                  <a:schemeClr val="bg1"/>
                </a:solidFill>
                <a:latin typeface="Arial" panose="020B0604020202020204" pitchFamily="34" charset="0"/>
                <a:cs typeface="Arial" panose="020B0604020202020204" pitchFamily="34" charset="0"/>
              </a:rPr>
              <a:t>Find a </a:t>
            </a:r>
          </a:p>
          <a:p>
            <a:pPr algn="ctr">
              <a:lnSpc>
                <a:spcPts val="2100"/>
              </a:lnSpc>
            </a:pPr>
            <a:r>
              <a:rPr lang="en-US" sz="2000" b="1" dirty="0" smtClean="0">
                <a:solidFill>
                  <a:schemeClr val="bg1"/>
                </a:solidFill>
                <a:latin typeface="Arial" panose="020B0604020202020204" pitchFamily="34" charset="0"/>
                <a:cs typeface="Arial" panose="020B0604020202020204" pitchFamily="34" charset="0"/>
              </a:rPr>
              <a:t>Sensation</a:t>
            </a:r>
            <a:endParaRPr lang="en-US" sz="2000" b="1" dirty="0">
              <a:solidFill>
                <a:schemeClr val="bg1"/>
              </a:solidFill>
              <a:latin typeface="Arial" panose="020B0604020202020204" pitchFamily="34" charset="0"/>
              <a:cs typeface="Arial" panose="020B0604020202020204" pitchFamily="34" charset="0"/>
            </a:endParaRPr>
          </a:p>
        </p:txBody>
      </p:sp>
      <p:sp>
        <p:nvSpPr>
          <p:cNvPr id="27"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31"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11</a:t>
            </a:fld>
            <a:endParaRPr lang="en-US" altLang="en-US"/>
          </a:p>
        </p:txBody>
      </p:sp>
      <p:sp>
        <p:nvSpPr>
          <p:cNvPr id="2" name="TextBox 1"/>
          <p:cNvSpPr txBox="1"/>
          <p:nvPr/>
        </p:nvSpPr>
        <p:spPr>
          <a:xfrm>
            <a:off x="354563" y="106298"/>
            <a:ext cx="7187858" cy="461665"/>
          </a:xfrm>
          <a:prstGeom prst="rect">
            <a:avLst/>
          </a:prstGeom>
          <a:noFill/>
        </p:spPr>
        <p:txBody>
          <a:bodyPr wrap="square" rtlCol="0">
            <a:spAutoFit/>
          </a:bodyPr>
          <a:lstStyle/>
          <a:p>
            <a:r>
              <a:rPr lang="en-US" b="1" dirty="0" smtClean="0">
                <a:solidFill>
                  <a:srgbClr val="0065A6"/>
                </a:solidFill>
              </a:rPr>
              <a:t>Find a sensation: Orient to the present</a:t>
            </a:r>
            <a:endParaRPr lang="en-US" b="1" dirty="0">
              <a:solidFill>
                <a:srgbClr val="0065A6"/>
              </a:solidFill>
            </a:endParaRPr>
          </a:p>
        </p:txBody>
      </p:sp>
    </p:spTree>
    <p:extLst>
      <p:ext uri="{BB962C8B-B14F-4D97-AF65-F5344CB8AC3E}">
        <p14:creationId xmlns:p14="http://schemas.microsoft.com/office/powerpoint/2010/main" val="3934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96585638"/>
              </p:ext>
            </p:extLst>
          </p:nvPr>
        </p:nvGraphicFramePr>
        <p:xfrm>
          <a:off x="337683" y="324092"/>
          <a:ext cx="8490859" cy="566057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5128828" y="1237944"/>
            <a:ext cx="595035" cy="338554"/>
          </a:xfrm>
          <a:prstGeom prst="rect">
            <a:avLst/>
          </a:prstGeom>
          <a:noFill/>
        </p:spPr>
        <p:txBody>
          <a:bodyPr wrap="non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Size</a:t>
            </a:r>
            <a:endParaRPr lang="en-US" sz="16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5815810" y="3633562"/>
            <a:ext cx="958917" cy="338554"/>
          </a:xfrm>
          <a:prstGeom prst="rect">
            <a:avLst/>
          </a:prstGeom>
          <a:noFill/>
        </p:spPr>
        <p:txBody>
          <a:bodyPr wrap="non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Number</a:t>
            </a:r>
            <a:endParaRPr lang="en-US" sz="16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3076307" y="1237944"/>
            <a:ext cx="1469441" cy="338554"/>
          </a:xfrm>
          <a:prstGeom prst="rect">
            <a:avLst/>
          </a:prstGeom>
          <a:noFill/>
        </p:spPr>
        <p:txBody>
          <a:bodyPr wrap="non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Temperature </a:t>
            </a:r>
            <a:endParaRPr lang="en-US" sz="160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2331356" y="2364615"/>
            <a:ext cx="1061509" cy="338554"/>
          </a:xfrm>
          <a:prstGeom prst="rect">
            <a:avLst/>
          </a:prstGeom>
          <a:noFill/>
        </p:spPr>
        <p:txBody>
          <a:bodyPr wrap="non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Pressure</a:t>
            </a:r>
            <a:endParaRPr lang="en-US" sz="1600"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4841498" y="4695090"/>
            <a:ext cx="1039067" cy="338554"/>
          </a:xfrm>
          <a:prstGeom prst="rect">
            <a:avLst/>
          </a:prstGeom>
          <a:noFill/>
        </p:spPr>
        <p:txBody>
          <a:bodyPr wrap="non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Distance</a:t>
            </a:r>
            <a:endParaRPr lang="en-US" sz="16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2273313" y="3460352"/>
            <a:ext cx="1199367" cy="338554"/>
          </a:xfrm>
          <a:prstGeom prst="rect">
            <a:avLst/>
          </a:prstGeom>
          <a:noFill/>
        </p:spPr>
        <p:txBody>
          <a:bodyPr wrap="non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Movement</a:t>
            </a:r>
            <a:endParaRPr lang="en-US" sz="16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5935233" y="2364615"/>
            <a:ext cx="720070" cy="338554"/>
          </a:xfrm>
          <a:prstGeom prst="rect">
            <a:avLst/>
          </a:prstGeom>
          <a:noFill/>
        </p:spPr>
        <p:txBody>
          <a:bodyPr wrap="non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Color</a:t>
            </a:r>
            <a:endParaRPr lang="en-US" sz="16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2862107" y="4608398"/>
            <a:ext cx="1721005" cy="338554"/>
          </a:xfrm>
          <a:prstGeom prst="rect">
            <a:avLst/>
          </a:prstGeom>
          <a:noFill/>
        </p:spPr>
        <p:txBody>
          <a:bodyPr wrap="square" rtlCol="0">
            <a:spAutoFit/>
          </a:bodyPr>
          <a:lstStyle/>
          <a:p>
            <a:pPr algn="ctr"/>
            <a:r>
              <a:rPr lang="en-US" sz="1600" b="1" dirty="0" smtClean="0">
                <a:solidFill>
                  <a:schemeClr val="bg1"/>
                </a:solidFill>
                <a:latin typeface="Arial" panose="020B0604020202020204" pitchFamily="34" charset="0"/>
                <a:cs typeface="Arial" panose="020B0604020202020204" pitchFamily="34" charset="0"/>
              </a:rPr>
              <a:t>Sound</a:t>
            </a:r>
            <a:endParaRPr lang="en-US" sz="1600" b="1" dirty="0">
              <a:solidFill>
                <a:schemeClr val="bg1"/>
              </a:solidFill>
              <a:latin typeface="Arial" panose="020B0604020202020204" pitchFamily="34" charset="0"/>
              <a:cs typeface="Arial" panose="020B0604020202020204" pitchFamily="34" charset="0"/>
            </a:endParaRPr>
          </a:p>
        </p:txBody>
      </p:sp>
      <p:grpSp>
        <p:nvGrpSpPr>
          <p:cNvPr id="24" name="Group 23"/>
          <p:cNvGrpSpPr/>
          <p:nvPr/>
        </p:nvGrpSpPr>
        <p:grpSpPr>
          <a:xfrm rot="2700000">
            <a:off x="3715717" y="2228830"/>
            <a:ext cx="1699742" cy="1699742"/>
            <a:chOff x="1726497" y="1485197"/>
            <a:chExt cx="890405" cy="890405"/>
          </a:xfrm>
        </p:grpSpPr>
        <p:sp>
          <p:nvSpPr>
            <p:cNvPr id="25" name="Oval 24"/>
            <p:cNvSpPr/>
            <p:nvPr/>
          </p:nvSpPr>
          <p:spPr>
            <a:xfrm>
              <a:off x="1726497" y="1485197"/>
              <a:ext cx="890405" cy="890405"/>
            </a:xfrm>
            <a:prstGeom prst="ellipse">
              <a:avLst/>
            </a:prstGeom>
            <a:solidFill>
              <a:srgbClr val="0028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4"/>
            <p:cNvSpPr/>
            <p:nvPr/>
          </p:nvSpPr>
          <p:spPr>
            <a:xfrm>
              <a:off x="1856894" y="1615594"/>
              <a:ext cx="629611" cy="6296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a:p>
          </p:txBody>
        </p:sp>
      </p:grpSp>
      <p:sp>
        <p:nvSpPr>
          <p:cNvPr id="27" name="Rectangle 26"/>
          <p:cNvSpPr/>
          <p:nvPr/>
        </p:nvSpPr>
        <p:spPr>
          <a:xfrm>
            <a:off x="4022891" y="2744833"/>
            <a:ext cx="1097032" cy="900246"/>
          </a:xfrm>
          <a:prstGeom prst="rect">
            <a:avLst/>
          </a:prstGeom>
        </p:spPr>
        <p:txBody>
          <a:bodyPr wrap="none">
            <a:spAutoFit/>
          </a:bodyPr>
          <a:lstStyle/>
          <a:p>
            <a:pPr algn="ctr">
              <a:lnSpc>
                <a:spcPts val="2100"/>
              </a:lnSpc>
            </a:pPr>
            <a:r>
              <a:rPr lang="en-US" sz="2000" b="1" dirty="0" smtClean="0">
                <a:solidFill>
                  <a:schemeClr val="bg1"/>
                </a:solidFill>
                <a:latin typeface="Arial" panose="020B0604020202020204" pitchFamily="34" charset="0"/>
                <a:cs typeface="Arial" panose="020B0604020202020204" pitchFamily="34" charset="0"/>
              </a:rPr>
              <a:t>Mini </a:t>
            </a:r>
          </a:p>
          <a:p>
            <a:pPr algn="ctr">
              <a:lnSpc>
                <a:spcPts val="2100"/>
              </a:lnSpc>
            </a:pPr>
            <a:r>
              <a:rPr lang="en-US" sz="2000" b="1" dirty="0" smtClean="0">
                <a:solidFill>
                  <a:schemeClr val="bg1"/>
                </a:solidFill>
                <a:latin typeface="Arial" panose="020B0604020202020204" pitchFamily="34" charset="0"/>
                <a:cs typeface="Arial" panose="020B0604020202020204" pitchFamily="34" charset="0"/>
              </a:rPr>
              <a:t>Mindful</a:t>
            </a:r>
          </a:p>
          <a:p>
            <a:pPr algn="ctr">
              <a:lnSpc>
                <a:spcPts val="2100"/>
              </a:lnSpc>
            </a:pPr>
            <a:r>
              <a:rPr lang="en-US" sz="2000" b="1" dirty="0" smtClean="0">
                <a:solidFill>
                  <a:schemeClr val="bg1"/>
                </a:solidFill>
                <a:latin typeface="Arial" panose="020B0604020202020204" pitchFamily="34" charset="0"/>
                <a:cs typeface="Arial" panose="020B0604020202020204" pitchFamily="34" charset="0"/>
              </a:rPr>
              <a:t>Tracker</a:t>
            </a:r>
            <a:endParaRPr lang="en-US" sz="2000" b="1" dirty="0">
              <a:solidFill>
                <a:schemeClr val="bg1"/>
              </a:solidFill>
              <a:latin typeface="Arial" panose="020B0604020202020204" pitchFamily="34" charset="0"/>
              <a:cs typeface="Arial" panose="020B0604020202020204" pitchFamily="34" charset="0"/>
            </a:endParaRPr>
          </a:p>
        </p:txBody>
      </p:sp>
      <p:sp>
        <p:nvSpPr>
          <p:cNvPr id="23"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28"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12</a:t>
            </a:fld>
            <a:endParaRPr lang="en-US" altLang="en-US"/>
          </a:p>
        </p:txBody>
      </p:sp>
    </p:spTree>
    <p:extLst>
      <p:ext uri="{BB962C8B-B14F-4D97-AF65-F5344CB8AC3E}">
        <p14:creationId xmlns:p14="http://schemas.microsoft.com/office/powerpoint/2010/main" val="3923844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rot="5400000">
            <a:off x="2970085" y="-1519753"/>
            <a:ext cx="3195894"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3" name="Content Placeholder 2"/>
          <p:cNvSpPr>
            <a:spLocks noGrp="1"/>
          </p:cNvSpPr>
          <p:nvPr>
            <p:ph idx="1"/>
          </p:nvPr>
        </p:nvSpPr>
        <p:spPr>
          <a:xfrm>
            <a:off x="3302494" y="2026036"/>
            <a:ext cx="5379544" cy="1906772"/>
          </a:xfrm>
        </p:spPr>
        <p:txBody>
          <a:bodyPr/>
          <a:lstStyle/>
          <a:p>
            <a:pPr marL="396875" indent="-342900">
              <a:buClr>
                <a:schemeClr val="bg1"/>
              </a:buClr>
            </a:pPr>
            <a:r>
              <a:rPr lang="en-US" sz="2000" kern="0" dirty="0" smtClean="0">
                <a:solidFill>
                  <a:schemeClr val="bg1"/>
                </a:solidFill>
                <a:latin typeface="Arial" panose="020B0604020202020204" pitchFamily="34" charset="0"/>
                <a:cs typeface="Arial" panose="020B0604020202020204" pitchFamily="34" charset="0"/>
                <a:sym typeface="Gill Sans"/>
              </a:rPr>
              <a:t>With a thought that is causing problems or suffering…asking, “Is it true?”</a:t>
            </a:r>
          </a:p>
          <a:p>
            <a:pPr marL="396875" indent="-342900">
              <a:buClr>
                <a:schemeClr val="bg1"/>
              </a:buClr>
            </a:pPr>
            <a:r>
              <a:rPr lang="en-US" sz="2000" kern="0" dirty="0" smtClean="0">
                <a:solidFill>
                  <a:schemeClr val="bg1"/>
                </a:solidFill>
                <a:latin typeface="Arial" panose="020B0604020202020204" pitchFamily="34" charset="0"/>
                <a:cs typeface="Arial" panose="020B0604020202020204" pitchFamily="34" charset="0"/>
                <a:sym typeface="Gill Sans"/>
              </a:rPr>
              <a:t>Finding a gratitude</a:t>
            </a:r>
          </a:p>
          <a:p>
            <a:pPr marL="396875" indent="-342900">
              <a:buClr>
                <a:schemeClr val="bg1"/>
              </a:buClr>
            </a:pPr>
            <a:r>
              <a:rPr lang="en-US" sz="2000" kern="0" dirty="0" smtClean="0">
                <a:solidFill>
                  <a:schemeClr val="bg1"/>
                </a:solidFill>
                <a:latin typeface="Arial" panose="020B0604020202020204" pitchFamily="34" charset="0"/>
                <a:cs typeface="Arial" panose="020B0604020202020204" pitchFamily="34" charset="0"/>
                <a:sym typeface="Gill Sans"/>
              </a:rPr>
              <a:t>Finding a gratitude within the situation</a:t>
            </a:r>
          </a:p>
          <a:p>
            <a:pPr marL="0" indent="0">
              <a:buNone/>
            </a:pPr>
            <a:endParaRPr lang="en-US" sz="1800" dirty="0">
              <a:solidFill>
                <a:schemeClr val="bg1"/>
              </a:solidFill>
            </a:endParaRPr>
          </a:p>
          <a:p>
            <a:pPr marL="0" indent="0">
              <a:buNone/>
            </a:pPr>
            <a:endParaRPr lang="en-US" sz="1800" b="1" i="1" dirty="0" smtClean="0">
              <a:solidFill>
                <a:schemeClr val="bg1"/>
              </a:solidFill>
            </a:endParaRPr>
          </a:p>
          <a:p>
            <a:pPr marL="0" indent="0">
              <a:buNone/>
            </a:pPr>
            <a:r>
              <a:rPr lang="en-US" sz="1800" b="1" i="1" dirty="0" smtClean="0">
                <a:solidFill>
                  <a:schemeClr val="bg1"/>
                </a:solidFill>
              </a:rPr>
              <a:t>Which one might you use? When?</a:t>
            </a:r>
          </a:p>
          <a:p>
            <a:endParaRPr lang="en-US" dirty="0">
              <a:solidFill>
                <a:schemeClr val="bg1"/>
              </a:solidFill>
            </a:endParaRPr>
          </a:p>
        </p:txBody>
      </p:sp>
      <p:sp>
        <p:nvSpPr>
          <p:cNvPr id="2" name="Title 1"/>
          <p:cNvSpPr>
            <a:spLocks noGrp="1"/>
          </p:cNvSpPr>
          <p:nvPr>
            <p:ph type="title"/>
          </p:nvPr>
        </p:nvSpPr>
        <p:spPr/>
        <p:txBody>
          <a:bodyPr/>
          <a:lstStyle/>
          <a:p>
            <a:r>
              <a:rPr lang="en-US" sz="2400" dirty="0" smtClean="0"/>
              <a:t>Mindfulness and cognition:</a:t>
            </a:r>
            <a:br>
              <a:rPr lang="en-US" sz="2400" dirty="0" smtClean="0"/>
            </a:br>
            <a:r>
              <a:rPr lang="en-US" sz="2400" dirty="0" smtClean="0"/>
              <a:t>Change your mind </a:t>
            </a:r>
            <a:r>
              <a:rPr lang="en-US" sz="2400" dirty="0" smtClean="0"/>
              <a:t>state </a:t>
            </a:r>
            <a:r>
              <a:rPr lang="en-US" sz="2400" dirty="0" smtClean="0"/>
              <a:t>quickly</a:t>
            </a:r>
            <a:endParaRPr lang="en-US" sz="2400" dirty="0"/>
          </a:p>
        </p:txBody>
      </p:sp>
      <p:sp>
        <p:nvSpPr>
          <p:cNvPr id="4" name="TextBox 3"/>
          <p:cNvSpPr txBox="1"/>
          <p:nvPr/>
        </p:nvSpPr>
        <p:spPr>
          <a:xfrm>
            <a:off x="4010777" y="3343789"/>
            <a:ext cx="4290262" cy="253916"/>
          </a:xfrm>
          <a:prstGeom prst="rect">
            <a:avLst/>
          </a:prstGeom>
          <a:noFill/>
        </p:spPr>
        <p:txBody>
          <a:bodyPr wrap="square" rtlCol="0">
            <a:spAutoFit/>
          </a:bodyPr>
          <a:lstStyle/>
          <a:p>
            <a:pPr marL="53975" indent="-53975">
              <a:spcAft>
                <a:spcPts val="600"/>
              </a:spcAft>
            </a:pPr>
            <a:endParaRPr lang="en-US" sz="1050" i="1" dirty="0">
              <a:solidFill>
                <a:schemeClr val="bg1"/>
              </a:solidFill>
              <a:latin typeface="Arial" panose="020B0604020202020204" pitchFamily="34" charset="0"/>
              <a:cs typeface="Arial" panose="020B0604020202020204" pitchFamily="34" charset="0"/>
            </a:endParaRPr>
          </a:p>
        </p:txBody>
      </p:sp>
      <p:sp>
        <p:nvSpPr>
          <p:cNvPr id="8"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9"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13</a:t>
            </a:fld>
            <a:endParaRPr lang="en-US" altLang="en-US"/>
          </a:p>
        </p:txBody>
      </p:sp>
      <p:pic>
        <p:nvPicPr>
          <p:cNvPr id="1030" name="Picture 6" descr="Image result for mindful b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932" y="1963892"/>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450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eing thankful, grateful, gratitude, gratitude prac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415" y="718836"/>
            <a:ext cx="5320159" cy="53201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5000" y="609600"/>
            <a:ext cx="45719"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rtl="0" latinLnBrk="1" hangingPunct="0"/>
            <a:endParaRPr lang="en-US" sz="4200" dirty="0">
              <a:solidFill>
                <a:srgbClr val="000000"/>
              </a:solidFill>
              <a:latin typeface="Gill Sans"/>
              <a:ea typeface="Gill Sans"/>
              <a:cs typeface="Gill Sans"/>
              <a:sym typeface="Gill Sans"/>
            </a:endParaRPr>
          </a:p>
        </p:txBody>
      </p:sp>
      <p:sp>
        <p:nvSpPr>
          <p:cNvPr id="5" name="TextBox 4"/>
          <p:cNvSpPr txBox="1"/>
          <p:nvPr/>
        </p:nvSpPr>
        <p:spPr>
          <a:xfrm>
            <a:off x="3301014" y="1194082"/>
            <a:ext cx="5211191" cy="394466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28600" indent="-228600">
              <a:spcAft>
                <a:spcPts val="10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Feelings of joy and happiness</a:t>
            </a:r>
            <a:endParaRPr lang="en-US" dirty="0">
              <a:latin typeface="Arial" panose="020B0604020202020204" pitchFamily="34" charset="0"/>
              <a:cs typeface="Arial" panose="020B0604020202020204" pitchFamily="34" charset="0"/>
            </a:endParaRPr>
          </a:p>
          <a:p>
            <a:pPr marL="228600" indent="-22860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Generosity, altruism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and compassion</a:t>
            </a:r>
            <a:endParaRPr lang="en-US" dirty="0">
              <a:latin typeface="Arial" panose="020B0604020202020204" pitchFamily="34" charset="0"/>
              <a:cs typeface="Arial" panose="020B0604020202020204" pitchFamily="34" charset="0"/>
            </a:endParaRPr>
          </a:p>
          <a:p>
            <a:pPr marL="228600" indent="-228600">
              <a:spcAft>
                <a:spcPts val="10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Resiliency</a:t>
            </a:r>
            <a:endParaRPr lang="en-US" dirty="0">
              <a:latin typeface="Arial" panose="020B0604020202020204" pitchFamily="34" charset="0"/>
              <a:cs typeface="Arial" panose="020B0604020202020204" pitchFamily="34" charset="0"/>
            </a:endParaRPr>
          </a:p>
          <a:p>
            <a:pPr marL="228600" indent="-228600">
              <a:spcAft>
                <a:spcPts val="1000"/>
              </a:spcAft>
              <a:buFont typeface="Arial" panose="020B0604020202020204" pitchFamily="34" charset="0"/>
              <a:buChar char="•"/>
            </a:pPr>
            <a:r>
              <a:rPr lang="en-US" dirty="0">
                <a:latin typeface="Arial" panose="020B0604020202020204" pitchFamily="34" charset="0"/>
                <a:cs typeface="Arial" panose="020B0604020202020204" pitchFamily="34" charset="0"/>
              </a:rPr>
              <a:t>Relationships </a:t>
            </a:r>
          </a:p>
          <a:p>
            <a:pPr marL="228600" indent="-228600">
              <a:spcAft>
                <a:spcPts val="10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Anxiety and depression</a:t>
            </a:r>
            <a:endParaRPr lang="en-US" dirty="0">
              <a:latin typeface="Arial" panose="020B0604020202020204" pitchFamily="34" charset="0"/>
              <a:cs typeface="Arial" panose="020B0604020202020204" pitchFamily="34" charset="0"/>
            </a:endParaRPr>
          </a:p>
          <a:p>
            <a:pPr marL="228600" indent="-228600">
              <a:spcAft>
                <a:spcPts val="10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Physical health</a:t>
            </a:r>
            <a:endParaRPr lang="en-US" dirty="0">
              <a:latin typeface="Arial" panose="020B0604020202020204" pitchFamily="34" charset="0"/>
              <a:cs typeface="Arial" panose="020B0604020202020204" pitchFamily="34" charset="0"/>
            </a:endParaRPr>
          </a:p>
          <a:p>
            <a:pPr marL="228600" indent="-228600">
              <a:spcAft>
                <a:spcPts val="10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Sleep</a:t>
            </a:r>
          </a:p>
        </p:txBody>
      </p:sp>
      <p:sp>
        <p:nvSpPr>
          <p:cNvPr id="15" name="Title 14"/>
          <p:cNvSpPr>
            <a:spLocks noGrp="1"/>
          </p:cNvSpPr>
          <p:nvPr>
            <p:ph type="title"/>
          </p:nvPr>
        </p:nvSpPr>
        <p:spPr>
          <a:xfrm>
            <a:off x="3284738" y="549060"/>
            <a:ext cx="5859261" cy="645022"/>
          </a:xfrm>
          <a:solidFill>
            <a:schemeClr val="bg1"/>
          </a:solidFill>
        </p:spPr>
        <p:txBody>
          <a:bodyPr/>
          <a:lstStyle/>
          <a:p>
            <a:r>
              <a:rPr lang="en-US" sz="2400" dirty="0" smtClean="0"/>
              <a:t>Expressing gratitude improves:</a:t>
            </a:r>
            <a:endParaRPr lang="en-US" sz="2400" dirty="0"/>
          </a:p>
        </p:txBody>
      </p:sp>
      <p:sp>
        <p:nvSpPr>
          <p:cNvPr id="6" name="TextBox 5"/>
          <p:cNvSpPr txBox="1"/>
          <p:nvPr/>
        </p:nvSpPr>
        <p:spPr>
          <a:xfrm>
            <a:off x="3301014" y="5138749"/>
            <a:ext cx="5441770" cy="814181"/>
          </a:xfrm>
          <a:prstGeom prst="rect">
            <a:avLst/>
          </a:prstGeom>
          <a:solidFill>
            <a:schemeClr val="bg1"/>
          </a:solidFill>
        </p:spPr>
        <p:txBody>
          <a:bodyPr wrap="square" rtlCol="0">
            <a:spAutoFit/>
          </a:bodyPr>
          <a:lstStyle/>
          <a:p>
            <a:endParaRPr lang="en-US" sz="1050" dirty="0"/>
          </a:p>
        </p:txBody>
      </p:sp>
      <p:sp>
        <p:nvSpPr>
          <p:cNvPr id="8"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9"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14</a:t>
            </a:fld>
            <a:endParaRPr lang="en-US" altLang="en-US"/>
          </a:p>
        </p:txBody>
      </p:sp>
    </p:spTree>
    <p:extLst>
      <p:ext uri="{BB962C8B-B14F-4D97-AF65-F5344CB8AC3E}">
        <p14:creationId xmlns:p14="http://schemas.microsoft.com/office/powerpoint/2010/main" val="1027359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3 Person Walking on Green Grass Between Green Plants at Sun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46537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rot="5400000">
            <a:off x="3878262" y="519113"/>
            <a:ext cx="1404937"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2" name="TextBox 1"/>
          <p:cNvSpPr txBox="1"/>
          <p:nvPr/>
        </p:nvSpPr>
        <p:spPr>
          <a:xfrm>
            <a:off x="522535" y="4757058"/>
            <a:ext cx="4528417"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defTabSz="457200" rtl="0" latinLnBrk="1" hangingPunct="0"/>
            <a:r>
              <a:rPr lang="en-US" sz="3200" b="1" dirty="0" smtClean="0">
                <a:solidFill>
                  <a:schemeClr val="bg1"/>
                </a:solidFill>
                <a:latin typeface="Arial" panose="020B0604020202020204" pitchFamily="34" charset="0"/>
                <a:cs typeface="Arial" panose="020B0604020202020204" pitchFamily="34" charset="0"/>
              </a:rPr>
              <a:t>MINDFUL  MOVEMENT</a:t>
            </a:r>
            <a:endParaRPr lang="en-US" sz="3200" b="1" dirty="0">
              <a:solidFill>
                <a:schemeClr val="bg1"/>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7"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15</a:t>
            </a:fld>
            <a:endParaRPr lang="en-US" altLang="en-US"/>
          </a:p>
        </p:txBody>
      </p:sp>
    </p:spTree>
    <p:extLst>
      <p:ext uri="{BB962C8B-B14F-4D97-AF65-F5344CB8AC3E}">
        <p14:creationId xmlns:p14="http://schemas.microsoft.com/office/powerpoint/2010/main" val="91258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rot="5400000">
            <a:off x="2325800" y="-1363547"/>
            <a:ext cx="4484461"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2" name="Title 1"/>
          <p:cNvSpPr>
            <a:spLocks noGrp="1"/>
          </p:cNvSpPr>
          <p:nvPr>
            <p:ph type="title"/>
          </p:nvPr>
        </p:nvSpPr>
        <p:spPr/>
        <p:txBody>
          <a:bodyPr/>
          <a:lstStyle/>
          <a:p>
            <a:r>
              <a:rPr lang="en-US" sz="2400" dirty="0" smtClean="0"/>
              <a:t>How does extreme stress affect brain function?</a:t>
            </a:r>
            <a:endParaRPr lang="en-US" sz="2400" dirty="0"/>
          </a:p>
        </p:txBody>
      </p:sp>
      <p:sp>
        <p:nvSpPr>
          <p:cNvPr id="5" name="Rectangle 4"/>
          <p:cNvSpPr/>
          <p:nvPr/>
        </p:nvSpPr>
        <p:spPr>
          <a:xfrm>
            <a:off x="34294" y="5514975"/>
            <a:ext cx="8462682" cy="415490"/>
          </a:xfrm>
          <a:prstGeom prst="rect">
            <a:avLst/>
          </a:prstGeom>
        </p:spPr>
        <p:txBody>
          <a:bodyPr wrap="square" lIns="91430" tIns="45716" rIns="91430" bIns="45716">
            <a:spAutoFit/>
          </a:bodyPr>
          <a:lstStyle/>
          <a:p>
            <a:pPr marL="0" marR="0" lvl="0" indent="0" algn="l" defTabSz="457154" eaLnBrk="1" fontAlgn="auto" latinLnBrk="0" hangingPunct="1">
              <a:lnSpc>
                <a:spcPct val="100000"/>
              </a:lnSpc>
              <a:spcBef>
                <a:spcPts val="0"/>
              </a:spcBef>
              <a:spcAft>
                <a:spcPts val="0"/>
              </a:spcAft>
              <a:buClrTx/>
              <a:buSzTx/>
              <a:buFontTx/>
              <a:buNone/>
              <a:tabLst/>
              <a:defRPr sz="1800"/>
            </a:pPr>
            <a:endParaRPr lang="en-US" sz="1050" kern="0" dirty="0">
              <a:latin typeface="Arial" panose="020B0604020202020204" pitchFamily="34" charset="0"/>
              <a:cs typeface="Arial" panose="020B0604020202020204" pitchFamily="34" charset="0"/>
              <a:sym typeface="Gill Sans"/>
            </a:endParaRPr>
          </a:p>
          <a:p>
            <a:pPr marL="0" marR="0" lvl="0" indent="0" algn="l" defTabSz="457154" eaLnBrk="1" fontAlgn="auto" latinLnBrk="0" hangingPunct="1">
              <a:lnSpc>
                <a:spcPct val="100000"/>
              </a:lnSpc>
              <a:spcBef>
                <a:spcPts val="0"/>
              </a:spcBef>
              <a:spcAft>
                <a:spcPts val="0"/>
              </a:spcAft>
              <a:buClrTx/>
              <a:buSzTx/>
              <a:buFontTx/>
              <a:buNone/>
              <a:tabLst/>
              <a:defRPr sz="1800"/>
            </a:pPr>
            <a:endParaRPr kumimoji="0" lang="en-US" sz="105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2549" y="1671482"/>
            <a:ext cx="5610732" cy="2766779"/>
          </a:xfrm>
        </p:spPr>
        <p:txBody>
          <a:bodyPr/>
          <a:lstStyle/>
          <a:p>
            <a:r>
              <a:rPr lang="en-US" sz="2000" dirty="0" smtClean="0">
                <a:solidFill>
                  <a:schemeClr val="bg1"/>
                </a:solidFill>
              </a:rPr>
              <a:t>Diminished ability to focus on the present</a:t>
            </a:r>
          </a:p>
          <a:p>
            <a:r>
              <a:rPr lang="en-US" sz="2000" dirty="0" smtClean="0">
                <a:solidFill>
                  <a:schemeClr val="bg1"/>
                </a:solidFill>
              </a:rPr>
              <a:t>Trouble regulating emotions</a:t>
            </a:r>
          </a:p>
          <a:p>
            <a:r>
              <a:rPr lang="en-US" sz="2000" dirty="0" smtClean="0">
                <a:solidFill>
                  <a:schemeClr val="bg1"/>
                </a:solidFill>
              </a:rPr>
              <a:t>Trouble regulating heart rate</a:t>
            </a:r>
          </a:p>
          <a:p>
            <a:r>
              <a:rPr lang="en-US" sz="2000" dirty="0" smtClean="0">
                <a:solidFill>
                  <a:schemeClr val="bg1"/>
                </a:solidFill>
              </a:rPr>
              <a:t>Constrains on capacity to communicate</a:t>
            </a:r>
          </a:p>
          <a:p>
            <a:r>
              <a:rPr lang="en-US" sz="2000" dirty="0" smtClean="0">
                <a:solidFill>
                  <a:schemeClr val="bg1"/>
                </a:solidFill>
              </a:rPr>
              <a:t>Amygdala may be overactive</a:t>
            </a:r>
          </a:p>
          <a:p>
            <a:r>
              <a:rPr lang="en-US" sz="2000" dirty="0" smtClean="0">
                <a:solidFill>
                  <a:schemeClr val="bg1"/>
                </a:solidFill>
              </a:rPr>
              <a:t>Medial prefrontal </a:t>
            </a:r>
            <a:r>
              <a:rPr lang="en-US" sz="2000" dirty="0">
                <a:solidFill>
                  <a:schemeClr val="bg1"/>
                </a:solidFill>
              </a:rPr>
              <a:t>c</a:t>
            </a:r>
            <a:r>
              <a:rPr lang="en-US" sz="2000" dirty="0" smtClean="0">
                <a:solidFill>
                  <a:schemeClr val="bg1"/>
                </a:solidFill>
              </a:rPr>
              <a:t>ortex may be underactive</a:t>
            </a:r>
          </a:p>
          <a:p>
            <a:pPr marL="0" indent="0">
              <a:buNone/>
            </a:pPr>
            <a:endParaRPr lang="en-US" sz="1800" dirty="0" smtClean="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r>
              <a:rPr lang="en-US" sz="2000" b="1" i="1" dirty="0">
                <a:solidFill>
                  <a:schemeClr val="bg1"/>
                </a:solidFill>
              </a:rPr>
              <a:t>M</a:t>
            </a:r>
            <a:r>
              <a:rPr lang="en-US" sz="2000" b="1" i="1" dirty="0" smtClean="0">
                <a:solidFill>
                  <a:schemeClr val="bg1"/>
                </a:solidFill>
              </a:rPr>
              <a:t>ovement can help your brain recover. </a:t>
            </a:r>
            <a:endParaRPr lang="en-US" sz="2000" b="1" i="1" dirty="0">
              <a:solidFill>
                <a:schemeClr val="bg1"/>
              </a:solidFill>
            </a:endParaRPr>
          </a:p>
        </p:txBody>
      </p:sp>
      <p:sp>
        <p:nvSpPr>
          <p:cNvPr id="8"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9"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16</a:t>
            </a:fld>
            <a:endParaRPr lang="en-US" altLang="en-US"/>
          </a:p>
        </p:txBody>
      </p:sp>
      <p:grpSp>
        <p:nvGrpSpPr>
          <p:cNvPr id="14" name="Group 13"/>
          <p:cNvGrpSpPr/>
          <p:nvPr/>
        </p:nvGrpSpPr>
        <p:grpSpPr>
          <a:xfrm>
            <a:off x="5713281" y="1293344"/>
            <a:ext cx="3361268" cy="3361268"/>
            <a:chOff x="2508305" y="1023256"/>
            <a:chExt cx="4091972" cy="4091972"/>
          </a:xfrm>
        </p:grpSpPr>
        <p:sp>
          <p:nvSpPr>
            <p:cNvPr id="15" name="Oval 14"/>
            <p:cNvSpPr/>
            <p:nvPr/>
          </p:nvSpPr>
          <p:spPr>
            <a:xfrm>
              <a:off x="2508305" y="1023256"/>
              <a:ext cx="4091972" cy="409197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2" descr="http://tse1.mm.bing.net/th?&amp;id=OIP.M762204486f92893e09305c37ae89dc82H0&amp;w=299&amp;h=299&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260" y="1665986"/>
              <a:ext cx="2759871" cy="27598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56611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indful 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64" y="0"/>
            <a:ext cx="8802426" cy="453110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rot="5400000">
            <a:off x="3856037" y="634207"/>
            <a:ext cx="1404937"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3" name="Title 2"/>
          <p:cNvSpPr>
            <a:spLocks noGrp="1"/>
          </p:cNvSpPr>
          <p:nvPr>
            <p:ph type="title"/>
          </p:nvPr>
        </p:nvSpPr>
        <p:spPr>
          <a:xfrm>
            <a:off x="465930" y="4748893"/>
            <a:ext cx="8229600" cy="646112"/>
          </a:xfrm>
        </p:spPr>
        <p:txBody>
          <a:bodyPr/>
          <a:lstStyle/>
          <a:p>
            <a:r>
              <a:rPr lang="en-US" sz="3200" dirty="0" smtClean="0">
                <a:solidFill>
                  <a:schemeClr val="bg1"/>
                </a:solidFill>
              </a:rPr>
              <a:t>Movement Practice</a:t>
            </a:r>
            <a:endParaRPr lang="en-US" sz="3200" dirty="0">
              <a:solidFill>
                <a:schemeClr val="bg1"/>
              </a:solidFill>
            </a:endParaRPr>
          </a:p>
        </p:txBody>
      </p:sp>
      <p:sp>
        <p:nvSpPr>
          <p:cNvPr id="6"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7"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17</a:t>
            </a:fld>
            <a:endParaRPr lang="en-US" altLang="en-US"/>
          </a:p>
        </p:txBody>
      </p:sp>
    </p:spTree>
    <p:extLst>
      <p:ext uri="{BB962C8B-B14F-4D97-AF65-F5344CB8AC3E}">
        <p14:creationId xmlns:p14="http://schemas.microsoft.com/office/powerpoint/2010/main" val="221708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rot="5400000">
            <a:off x="2325801" y="-1374697"/>
            <a:ext cx="4484460"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23" name="Oval 22"/>
          <p:cNvSpPr/>
          <p:nvPr/>
        </p:nvSpPr>
        <p:spPr>
          <a:xfrm>
            <a:off x="6508788" y="3469677"/>
            <a:ext cx="1657425" cy="1657425"/>
          </a:xfrm>
          <a:prstGeom prst="ellipse">
            <a:avLst/>
          </a:prstGeom>
          <a:solidFill>
            <a:srgbClr val="39B4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657686" y="3469677"/>
            <a:ext cx="1657425" cy="1657425"/>
          </a:xfrm>
          <a:prstGeom prst="ellipse">
            <a:avLst/>
          </a:prstGeom>
          <a:solidFill>
            <a:srgbClr val="007A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2806583" y="3469677"/>
            <a:ext cx="1657425" cy="1657425"/>
          </a:xfrm>
          <a:prstGeom prst="ellipse">
            <a:avLst/>
          </a:prstGeom>
          <a:solidFill>
            <a:srgbClr val="00AA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955480" y="3469677"/>
            <a:ext cx="1657425" cy="1657425"/>
          </a:xfrm>
          <a:prstGeom prst="ellipse">
            <a:avLst/>
          </a:prstGeom>
          <a:solidFill>
            <a:srgbClr val="0065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905000" y="609600"/>
            <a:ext cx="45719"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rtl="0" latinLnBrk="1" hangingPunct="0"/>
            <a:endParaRPr lang="en-US" sz="4200" dirty="0">
              <a:solidFill>
                <a:srgbClr val="000000"/>
              </a:solidFill>
              <a:latin typeface="Gill Sans"/>
              <a:ea typeface="Gill Sans"/>
              <a:cs typeface="Gill Sans"/>
              <a:sym typeface="Gill Sans"/>
            </a:endParaRPr>
          </a:p>
        </p:txBody>
      </p:sp>
      <p:sp>
        <p:nvSpPr>
          <p:cNvPr id="16" name="Title 15"/>
          <p:cNvSpPr>
            <a:spLocks noGrp="1"/>
          </p:cNvSpPr>
          <p:nvPr>
            <p:ph type="title"/>
          </p:nvPr>
        </p:nvSpPr>
        <p:spPr/>
        <p:txBody>
          <a:bodyPr/>
          <a:lstStyle/>
          <a:p>
            <a:r>
              <a:rPr lang="en-US" sz="2400" dirty="0" smtClean="0"/>
              <a:t>Movement Mindfulness</a:t>
            </a:r>
            <a:endParaRPr lang="en-US" sz="2400" dirty="0"/>
          </a:p>
        </p:txBody>
      </p:sp>
      <p:sp>
        <p:nvSpPr>
          <p:cNvPr id="3" name="Rectangle 2"/>
          <p:cNvSpPr/>
          <p:nvPr/>
        </p:nvSpPr>
        <p:spPr>
          <a:xfrm>
            <a:off x="374379" y="2979776"/>
            <a:ext cx="8352264" cy="400110"/>
          </a:xfrm>
          <a:prstGeom prst="rect">
            <a:avLst/>
          </a:prstGeom>
        </p:spPr>
        <p:txBody>
          <a:bodyPr wrap="square">
            <a:spAutoFit/>
          </a:bodyPr>
          <a:lstStyle/>
          <a:p>
            <a:pPr lvl="0" algn="ctr" defTabSz="914400" latinLnBrk="1" hangingPunct="0"/>
            <a:r>
              <a:rPr lang="en-US" sz="2000" b="1" dirty="0" smtClean="0">
                <a:solidFill>
                  <a:schemeClr val="bg1"/>
                </a:solidFill>
                <a:latin typeface="Gill Sans"/>
                <a:sym typeface="Gill Sans"/>
              </a:rPr>
              <a:t>Which elements resonated most for you?</a:t>
            </a:r>
            <a:endParaRPr lang="en-US" dirty="0">
              <a:solidFill>
                <a:schemeClr val="bg1"/>
              </a:solidFill>
            </a:endParaRPr>
          </a:p>
        </p:txBody>
      </p:sp>
      <p:sp>
        <p:nvSpPr>
          <p:cNvPr id="20" name="Rectangle 19"/>
          <p:cNvSpPr/>
          <p:nvPr/>
        </p:nvSpPr>
        <p:spPr>
          <a:xfrm>
            <a:off x="897445" y="1169870"/>
            <a:ext cx="7297659" cy="1200329"/>
          </a:xfrm>
          <a:prstGeom prst="rect">
            <a:avLst/>
          </a:prstGeom>
        </p:spPr>
        <p:txBody>
          <a:bodyPr wrap="square">
            <a:spAutoFit/>
          </a:bodyPr>
          <a:lstStyle/>
          <a:p>
            <a:pPr lvl="0" algn="ctr" defTabSz="914400" latinLnBrk="1" hangingPunct="0"/>
            <a:r>
              <a:rPr lang="en-US" b="1" dirty="0" smtClean="0">
                <a:solidFill>
                  <a:schemeClr val="bg1"/>
                </a:solidFill>
                <a:latin typeface="Arial" panose="020B0604020202020204" pitchFamily="34" charset="0"/>
                <a:ea typeface="Gill Sans"/>
                <a:cs typeface="Arial" panose="020B0604020202020204" pitchFamily="34" charset="0"/>
                <a:sym typeface="Gill Sans"/>
              </a:rPr>
              <a:t>Using </a:t>
            </a:r>
            <a:r>
              <a:rPr lang="en-US" b="1" dirty="0" err="1" smtClean="0">
                <a:solidFill>
                  <a:schemeClr val="bg1"/>
                </a:solidFill>
                <a:latin typeface="Arial" panose="020B0604020202020204" pitchFamily="34" charset="0"/>
                <a:ea typeface="Gill Sans"/>
                <a:cs typeface="Arial" panose="020B0604020202020204" pitchFamily="34" charset="0"/>
                <a:sym typeface="Gill Sans"/>
              </a:rPr>
              <a:t>interoception</a:t>
            </a:r>
            <a:r>
              <a:rPr lang="en-US" b="1" dirty="0" smtClean="0">
                <a:solidFill>
                  <a:schemeClr val="bg1"/>
                </a:solidFill>
                <a:latin typeface="Arial" panose="020B0604020202020204" pitchFamily="34" charset="0"/>
                <a:ea typeface="Gill Sans"/>
                <a:cs typeface="Arial" panose="020B0604020202020204" pitchFamily="34" charset="0"/>
                <a:sym typeface="Gill Sans"/>
              </a:rPr>
              <a:t>, choice-making, and </a:t>
            </a:r>
          </a:p>
          <a:p>
            <a:pPr lvl="0" algn="ctr" defTabSz="914400" latinLnBrk="1" hangingPunct="0"/>
            <a:r>
              <a:rPr lang="en-US" b="1" dirty="0" smtClean="0">
                <a:solidFill>
                  <a:schemeClr val="bg1"/>
                </a:solidFill>
                <a:latin typeface="Arial" panose="020B0604020202020204" pitchFamily="34" charset="0"/>
                <a:ea typeface="Gill Sans"/>
                <a:cs typeface="Arial" panose="020B0604020202020204" pitchFamily="34" charset="0"/>
                <a:sym typeface="Gill Sans"/>
              </a:rPr>
              <a:t>present-moment awareness to decrease stress</a:t>
            </a:r>
            <a:r>
              <a:rPr lang="en-US" b="1" dirty="0" smtClean="0">
                <a:solidFill>
                  <a:schemeClr val="bg1"/>
                </a:solidFill>
                <a:latin typeface="Gill Sans"/>
                <a:ea typeface="Gill Sans"/>
                <a:cs typeface="Gill Sans"/>
                <a:sym typeface="Gill Sans"/>
              </a:rPr>
              <a:t/>
            </a:r>
            <a:br>
              <a:rPr lang="en-US" b="1" dirty="0" smtClean="0">
                <a:solidFill>
                  <a:schemeClr val="bg1"/>
                </a:solidFill>
                <a:latin typeface="Gill Sans"/>
                <a:ea typeface="Gill Sans"/>
                <a:cs typeface="Gill Sans"/>
                <a:sym typeface="Gill Sans"/>
              </a:rPr>
            </a:br>
            <a:endParaRPr lang="en-US" dirty="0">
              <a:solidFill>
                <a:schemeClr val="bg1"/>
              </a:solidFill>
            </a:endParaRPr>
          </a:p>
        </p:txBody>
      </p:sp>
      <p:sp>
        <p:nvSpPr>
          <p:cNvPr id="14" name="Rectangle 13"/>
          <p:cNvSpPr/>
          <p:nvPr/>
        </p:nvSpPr>
        <p:spPr>
          <a:xfrm>
            <a:off x="1335190" y="4113723"/>
            <a:ext cx="954107" cy="369332"/>
          </a:xfrm>
          <a:prstGeom prst="rect">
            <a:avLst/>
          </a:prstGeom>
        </p:spPr>
        <p:txBody>
          <a:bodyPr wrap="none">
            <a:spAutoFit/>
          </a:bodyPr>
          <a:lstStyle/>
          <a:p>
            <a:r>
              <a:rPr lang="en-US" sz="1800" b="1" dirty="0" smtClean="0">
                <a:solidFill>
                  <a:prstClr val="white"/>
                </a:solidFill>
                <a:latin typeface="Arial" panose="020B0604020202020204" pitchFamily="34" charset="0"/>
                <a:cs typeface="Arial" panose="020B0604020202020204" pitchFamily="34" charset="0"/>
                <a:sym typeface="Gill Sans"/>
              </a:rPr>
              <a:t>Choice</a:t>
            </a:r>
            <a:endParaRPr lang="en-US" sz="1800" dirty="0">
              <a:latin typeface="Arial" panose="020B0604020202020204" pitchFamily="34" charset="0"/>
              <a:cs typeface="Arial" panose="020B0604020202020204" pitchFamily="34" charset="0"/>
            </a:endParaRPr>
          </a:p>
        </p:txBody>
      </p:sp>
      <p:sp>
        <p:nvSpPr>
          <p:cNvPr id="15" name="Rectangle 14"/>
          <p:cNvSpPr/>
          <p:nvPr/>
        </p:nvSpPr>
        <p:spPr>
          <a:xfrm>
            <a:off x="2992615" y="4113723"/>
            <a:ext cx="1577295" cy="369332"/>
          </a:xfrm>
          <a:prstGeom prst="rect">
            <a:avLst/>
          </a:prstGeom>
        </p:spPr>
        <p:txBody>
          <a:bodyPr wrap="square">
            <a:spAutoFit/>
          </a:bodyPr>
          <a:lstStyle/>
          <a:p>
            <a:r>
              <a:rPr lang="en-US" sz="1800" b="1" dirty="0" smtClean="0">
                <a:solidFill>
                  <a:prstClr val="white"/>
                </a:solidFill>
                <a:latin typeface="Arial" panose="020B0604020202020204" pitchFamily="34" charset="0"/>
                <a:ea typeface="Gill Sans"/>
                <a:cs typeface="Arial" panose="020B0604020202020204" pitchFamily="34" charset="0"/>
                <a:sym typeface="Gill Sans"/>
              </a:rPr>
              <a:t>Sensation</a:t>
            </a:r>
            <a:endParaRPr lang="en-US" sz="1800" dirty="0">
              <a:latin typeface="Arial" panose="020B0604020202020204" pitchFamily="34" charset="0"/>
              <a:cs typeface="Arial" panose="020B0604020202020204" pitchFamily="34" charset="0"/>
            </a:endParaRPr>
          </a:p>
        </p:txBody>
      </p:sp>
      <p:sp>
        <p:nvSpPr>
          <p:cNvPr id="21" name="Rectangle 20"/>
          <p:cNvSpPr/>
          <p:nvPr/>
        </p:nvSpPr>
        <p:spPr>
          <a:xfrm>
            <a:off x="4777160" y="4113723"/>
            <a:ext cx="1326004" cy="369332"/>
          </a:xfrm>
          <a:prstGeom prst="rect">
            <a:avLst/>
          </a:prstGeom>
        </p:spPr>
        <p:txBody>
          <a:bodyPr wrap="none">
            <a:spAutoFit/>
          </a:bodyPr>
          <a:lstStyle/>
          <a:p>
            <a:r>
              <a:rPr lang="en-US" sz="1800" b="1" dirty="0" smtClean="0">
                <a:solidFill>
                  <a:prstClr val="white"/>
                </a:solidFill>
                <a:latin typeface="Arial" panose="020B0604020202020204" pitchFamily="34" charset="0"/>
                <a:ea typeface="Gill Sans"/>
                <a:cs typeface="Arial" panose="020B0604020202020204" pitchFamily="34" charset="0"/>
                <a:sym typeface="Gill Sans"/>
              </a:rPr>
              <a:t>Movement</a:t>
            </a:r>
            <a:endParaRPr lang="en-US" sz="1800" dirty="0">
              <a:latin typeface="Arial" panose="020B0604020202020204" pitchFamily="34" charset="0"/>
              <a:cs typeface="Arial" panose="020B0604020202020204" pitchFamily="34" charset="0"/>
            </a:endParaRPr>
          </a:p>
        </p:txBody>
      </p:sp>
      <p:sp>
        <p:nvSpPr>
          <p:cNvPr id="22" name="Rectangle 21"/>
          <p:cNvSpPr/>
          <p:nvPr/>
        </p:nvSpPr>
        <p:spPr>
          <a:xfrm>
            <a:off x="6523478" y="3975224"/>
            <a:ext cx="1657425" cy="646331"/>
          </a:xfrm>
          <a:prstGeom prst="rect">
            <a:avLst/>
          </a:prstGeom>
        </p:spPr>
        <p:txBody>
          <a:bodyPr wrap="square">
            <a:spAutoFit/>
          </a:bodyPr>
          <a:lstStyle/>
          <a:p>
            <a:pPr algn="ctr"/>
            <a:r>
              <a:rPr lang="en-US" sz="1800" b="1" dirty="0" smtClean="0">
                <a:solidFill>
                  <a:prstClr val="white"/>
                </a:solidFill>
                <a:latin typeface="Arial" panose="020B0604020202020204" pitchFamily="34" charset="0"/>
                <a:ea typeface="Gill Sans"/>
                <a:cs typeface="Arial" panose="020B0604020202020204" pitchFamily="34" charset="0"/>
                <a:sym typeface="Gill Sans"/>
              </a:rPr>
              <a:t>Present Moment</a:t>
            </a:r>
            <a:endParaRPr lang="en-US" sz="1800" dirty="0">
              <a:latin typeface="Arial" panose="020B0604020202020204" pitchFamily="34" charset="0"/>
              <a:cs typeface="Arial" panose="020B0604020202020204" pitchFamily="34" charset="0"/>
            </a:endParaRPr>
          </a:p>
        </p:txBody>
      </p:sp>
      <p:sp>
        <p:nvSpPr>
          <p:cNvPr id="17"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19"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18</a:t>
            </a:fld>
            <a:endParaRPr lang="en-US" altLang="en-US"/>
          </a:p>
        </p:txBody>
      </p:sp>
    </p:spTree>
    <p:extLst>
      <p:ext uri="{BB962C8B-B14F-4D97-AF65-F5344CB8AC3E}">
        <p14:creationId xmlns:p14="http://schemas.microsoft.com/office/powerpoint/2010/main" val="665841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rot="5400000">
            <a:off x="3878262" y="519113"/>
            <a:ext cx="1404937"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6" name="TextBox 5"/>
          <p:cNvSpPr txBox="1"/>
          <p:nvPr/>
        </p:nvSpPr>
        <p:spPr>
          <a:xfrm>
            <a:off x="538847" y="4877536"/>
            <a:ext cx="3563409" cy="5283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defTabSz="457200" rtl="0" latinLnBrk="1" hangingPunct="0">
              <a:lnSpc>
                <a:spcPts val="3400"/>
              </a:lnSpc>
            </a:pPr>
            <a:r>
              <a:rPr lang="en-US" sz="3200" b="1" dirty="0" smtClean="0">
                <a:solidFill>
                  <a:schemeClr val="bg1"/>
                </a:solidFill>
                <a:latin typeface="Arial" panose="020B0604020202020204" pitchFamily="34" charset="0"/>
                <a:cs typeface="Arial" panose="020B0604020202020204" pitchFamily="34" charset="0"/>
              </a:rPr>
              <a:t>MINDFUL EATING</a:t>
            </a:r>
            <a:endParaRPr lang="en-US" sz="3200" b="1" dirty="0">
              <a:solidFill>
                <a:schemeClr val="bg1"/>
              </a:solidFill>
              <a:latin typeface="Arial" panose="020B0604020202020204" pitchFamily="34" charset="0"/>
              <a:cs typeface="Arial" panose="020B0604020202020204" pitchFamily="34" charset="0"/>
            </a:endParaRPr>
          </a:p>
        </p:txBody>
      </p:sp>
      <p:sp>
        <p:nvSpPr>
          <p:cNvPr id="7"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8"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19</a:t>
            </a:fld>
            <a:endParaRPr lang="en-US" altLang="en-US"/>
          </a:p>
        </p:txBody>
      </p:sp>
      <p:pic>
        <p:nvPicPr>
          <p:cNvPr id="7170" name="Picture 2" descr="Image result for Mindful ea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342" y="760413"/>
            <a:ext cx="645795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7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13" name="Rectangle 12"/>
          <p:cNvSpPr/>
          <p:nvPr/>
        </p:nvSpPr>
        <p:spPr bwMode="auto">
          <a:xfrm rot="5400000">
            <a:off x="3779704" y="-2771870"/>
            <a:ext cx="1588899" cy="9161463"/>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solidFill>
                  <a:srgbClr val="FFFF00"/>
                </a:solidFill>
                <a:ea typeface="ＭＳ Ｐゴシック" pitchFamily="34" charset="-128"/>
              </a:rPr>
              <a:t> </a:t>
            </a:r>
            <a:endParaRPr lang="en-US" dirty="0">
              <a:solidFill>
                <a:srgbClr val="FFFF00"/>
              </a:solidFill>
              <a:ea typeface="ＭＳ Ｐゴシック" pitchFamily="34" charset="-128"/>
            </a:endParaRPr>
          </a:p>
        </p:txBody>
      </p:sp>
      <p:sp>
        <p:nvSpPr>
          <p:cNvPr id="14" name="TextBox 13"/>
          <p:cNvSpPr txBox="1"/>
          <p:nvPr/>
        </p:nvSpPr>
        <p:spPr>
          <a:xfrm>
            <a:off x="484351" y="1003525"/>
            <a:ext cx="7483865" cy="1588900"/>
          </a:xfrm>
          <a:prstGeom prst="rect">
            <a:avLst/>
          </a:prstGeom>
          <a:noFill/>
        </p:spPr>
        <p:txBody>
          <a:bodyPr wrap="square" rtlCol="0" anchor="ctr">
            <a:noAutofit/>
          </a:bodyPr>
          <a:lstStyle/>
          <a:p>
            <a:r>
              <a:rPr lang="en-US" sz="3200" b="1" cap="all" dirty="0" smtClean="0">
                <a:solidFill>
                  <a:srgbClr val="FFFFFF"/>
                </a:solidFill>
                <a:ea typeface="ＭＳ Ｐゴシック" charset="-128"/>
                <a:cs typeface="Arial"/>
              </a:rPr>
              <a:t>Mindfulness for Life agenda</a:t>
            </a:r>
            <a:endParaRPr lang="en-US" sz="3200" dirty="0"/>
          </a:p>
        </p:txBody>
      </p:sp>
      <p:grpSp>
        <p:nvGrpSpPr>
          <p:cNvPr id="15" name="Group 14"/>
          <p:cNvGrpSpPr/>
          <p:nvPr/>
        </p:nvGrpSpPr>
        <p:grpSpPr>
          <a:xfrm>
            <a:off x="-16101" y="2603311"/>
            <a:ext cx="9170988" cy="2860864"/>
            <a:chOff x="220662" y="1121229"/>
            <a:chExt cx="9170988" cy="3278676"/>
          </a:xfrm>
        </p:grpSpPr>
        <p:sp>
          <p:nvSpPr>
            <p:cNvPr id="16" name="Rectangle 15"/>
            <p:cNvSpPr/>
            <p:nvPr/>
          </p:nvSpPr>
          <p:spPr bwMode="auto">
            <a:xfrm rot="5400000">
              <a:off x="4396042" y="-3054151"/>
              <a:ext cx="820227" cy="9170988"/>
            </a:xfrm>
            <a:prstGeom prst="rect">
              <a:avLst/>
            </a:prstGeom>
            <a:solidFill>
              <a:srgbClr val="00AAE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17" name="Rectangle 16"/>
            <p:cNvSpPr/>
            <p:nvPr/>
          </p:nvSpPr>
          <p:spPr bwMode="auto">
            <a:xfrm rot="5400000">
              <a:off x="4396042" y="-2234668"/>
              <a:ext cx="820227"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18" name="Rectangle 17"/>
            <p:cNvSpPr/>
            <p:nvPr/>
          </p:nvSpPr>
          <p:spPr bwMode="auto">
            <a:xfrm rot="5400000">
              <a:off x="4396042" y="-1415185"/>
              <a:ext cx="820227" cy="9170988"/>
            </a:xfrm>
            <a:prstGeom prst="rect">
              <a:avLst/>
            </a:prstGeom>
            <a:solidFill>
              <a:srgbClr val="39B44A"/>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19" name="Rectangle 18"/>
            <p:cNvSpPr/>
            <p:nvPr/>
          </p:nvSpPr>
          <p:spPr bwMode="auto">
            <a:xfrm rot="5400000">
              <a:off x="4396042" y="-595702"/>
              <a:ext cx="820227" cy="9170988"/>
            </a:xfrm>
            <a:prstGeom prst="rect">
              <a:avLst/>
            </a:prstGeom>
            <a:solidFill>
              <a:srgbClr val="007A3E"/>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grpSp>
      <p:sp>
        <p:nvSpPr>
          <p:cNvPr id="21" name="TextBox 20"/>
          <p:cNvSpPr txBox="1"/>
          <p:nvPr/>
        </p:nvSpPr>
        <p:spPr>
          <a:xfrm>
            <a:off x="458513" y="2777897"/>
            <a:ext cx="8368010" cy="3221395"/>
          </a:xfrm>
          <a:prstGeom prst="rect">
            <a:avLst/>
          </a:prstGeom>
          <a:noFill/>
        </p:spPr>
        <p:txBody>
          <a:bodyPr wrap="square" rtlCol="0">
            <a:spAutoFit/>
          </a:bodyPr>
          <a:lstStyle/>
          <a:p>
            <a:pPr>
              <a:spcAft>
                <a:spcPts val="3100"/>
              </a:spcAft>
              <a:buClr>
                <a:schemeClr val="bg1"/>
              </a:buClr>
            </a:pPr>
            <a:r>
              <a:rPr lang="en-US" sz="2000" b="1" dirty="0" smtClean="0">
                <a:solidFill>
                  <a:prstClr val="white"/>
                </a:solidFill>
                <a:latin typeface="Arial" panose="020B0604020202020204" pitchFamily="34" charset="0"/>
                <a:cs typeface="Arial" panose="020B0604020202020204" pitchFamily="34" charset="0"/>
              </a:rPr>
              <a:t>Mindfulness definition and benefits</a:t>
            </a:r>
          </a:p>
          <a:p>
            <a:pPr>
              <a:spcAft>
                <a:spcPts val="3100"/>
              </a:spcAft>
              <a:buClr>
                <a:schemeClr val="bg1"/>
              </a:buClr>
            </a:pPr>
            <a:r>
              <a:rPr lang="en-US" sz="2000" b="1" dirty="0" smtClean="0">
                <a:solidFill>
                  <a:prstClr val="white"/>
                </a:solidFill>
                <a:latin typeface="Arial" panose="020B0604020202020204" pitchFamily="34" charset="0"/>
                <a:cs typeface="Arial" panose="020B0604020202020204" pitchFamily="34" charset="0"/>
              </a:rPr>
              <a:t>Quick shifts: Techniques that work on the go</a:t>
            </a:r>
          </a:p>
          <a:p>
            <a:pPr>
              <a:spcAft>
                <a:spcPts val="3100"/>
              </a:spcAft>
              <a:buClr>
                <a:schemeClr val="bg1"/>
              </a:buClr>
            </a:pPr>
            <a:r>
              <a:rPr lang="en-US" sz="2000" b="1" dirty="0" smtClean="0">
                <a:solidFill>
                  <a:prstClr val="white"/>
                </a:solidFill>
                <a:latin typeface="Arial" panose="020B0604020202020204" pitchFamily="34" charset="0"/>
                <a:cs typeface="Arial" panose="020B0604020202020204" pitchFamily="34" charset="0"/>
              </a:rPr>
              <a:t>Mindful movement: Sensation and choice</a:t>
            </a:r>
          </a:p>
          <a:p>
            <a:pPr>
              <a:spcAft>
                <a:spcPts val="3100"/>
              </a:spcAft>
              <a:buClr>
                <a:schemeClr val="bg1"/>
              </a:buClr>
            </a:pPr>
            <a:r>
              <a:rPr lang="en-US" sz="2000" b="1" dirty="0" smtClean="0">
                <a:solidFill>
                  <a:prstClr val="white"/>
                </a:solidFill>
                <a:latin typeface="Arial" panose="020B0604020202020204" pitchFamily="34" charset="0"/>
                <a:cs typeface="Arial" panose="020B0604020202020204" pitchFamily="34" charset="0"/>
              </a:rPr>
              <a:t>Mindful Eating: What changes?</a:t>
            </a:r>
            <a:endParaRPr lang="en-US" sz="2000" b="1" dirty="0">
              <a:solidFill>
                <a:prstClr val="white"/>
              </a:solidFill>
              <a:latin typeface="Arial" panose="020B0604020202020204" pitchFamily="34" charset="0"/>
              <a:cs typeface="Arial" panose="020B0604020202020204" pitchFamily="34" charset="0"/>
            </a:endParaRPr>
          </a:p>
          <a:p>
            <a:pPr>
              <a:spcAft>
                <a:spcPts val="3100"/>
              </a:spcAft>
              <a:buClr>
                <a:schemeClr val="bg1"/>
              </a:buClr>
            </a:pPr>
            <a:r>
              <a:rPr lang="en-US" sz="2000" b="1" dirty="0" smtClean="0">
                <a:solidFill>
                  <a:prstClr val="white"/>
                </a:solidFill>
                <a:latin typeface="Arial" panose="020B0604020202020204" pitchFamily="34" charset="0"/>
                <a:cs typeface="Arial" panose="020B0604020202020204" pitchFamily="34" charset="0"/>
              </a:rPr>
              <a:t>s</a:t>
            </a:r>
            <a:endParaRPr lang="en-US" sz="2000" b="1" dirty="0">
              <a:solidFill>
                <a:prstClr val="white"/>
              </a:solidFill>
              <a:latin typeface="Arial" panose="020B0604020202020204" pitchFamily="34" charset="0"/>
              <a:cs typeface="Arial" panose="020B0604020202020204" pitchFamily="34" charset="0"/>
            </a:endParaRPr>
          </a:p>
        </p:txBody>
      </p:sp>
      <p:sp>
        <p:nvSpPr>
          <p:cNvPr id="11"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2</a:t>
            </a:fld>
            <a:endParaRPr lang="en-US" altLang="en-US"/>
          </a:p>
        </p:txBody>
      </p:sp>
    </p:spTree>
    <p:extLst>
      <p:ext uri="{BB962C8B-B14F-4D97-AF65-F5344CB8AC3E}">
        <p14:creationId xmlns:p14="http://schemas.microsoft.com/office/powerpoint/2010/main" val="3818372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219" y="1692587"/>
            <a:ext cx="5962650" cy="3971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400" dirty="0" smtClean="0"/>
              <a:t>Eating or drinking mindfully</a:t>
            </a:r>
            <a:r>
              <a:rPr lang="en-US" dirty="0" smtClean="0"/>
              <a:t/>
            </a:r>
            <a:br>
              <a:rPr lang="en-US" dirty="0" smtClean="0"/>
            </a:br>
            <a:endParaRPr lang="en-US" dirty="0"/>
          </a:p>
        </p:txBody>
      </p:sp>
      <p:sp>
        <p:nvSpPr>
          <p:cNvPr id="15" name="TextBox 14"/>
          <p:cNvSpPr txBox="1"/>
          <p:nvPr/>
        </p:nvSpPr>
        <p:spPr>
          <a:xfrm>
            <a:off x="3189362" y="1198212"/>
            <a:ext cx="2991525" cy="400110"/>
          </a:xfrm>
          <a:prstGeom prst="rect">
            <a:avLst/>
          </a:prstGeom>
          <a:noFill/>
        </p:spPr>
        <p:txBody>
          <a:bodyPr wrap="none" rtlCol="0">
            <a:spAutoFit/>
          </a:bodyPr>
          <a:lstStyle/>
          <a:p>
            <a:pPr algn="ctr"/>
            <a:r>
              <a:rPr lang="en-US" sz="2000" b="1" dirty="0" smtClean="0"/>
              <a:t>Choose a food or drink</a:t>
            </a:r>
            <a:endParaRPr lang="en-US" sz="2000" b="1" dirty="0"/>
          </a:p>
        </p:txBody>
      </p:sp>
      <p:sp>
        <p:nvSpPr>
          <p:cNvPr id="16" name="TextBox 15"/>
          <p:cNvSpPr txBox="1"/>
          <p:nvPr/>
        </p:nvSpPr>
        <p:spPr>
          <a:xfrm>
            <a:off x="6619751" y="3139402"/>
            <a:ext cx="1920718" cy="1015663"/>
          </a:xfrm>
          <a:prstGeom prst="rect">
            <a:avLst/>
          </a:prstGeom>
          <a:noFill/>
        </p:spPr>
        <p:txBody>
          <a:bodyPr wrap="none" rtlCol="0">
            <a:spAutoFit/>
          </a:bodyPr>
          <a:lstStyle/>
          <a:p>
            <a:pPr algn="ctr"/>
            <a:r>
              <a:rPr lang="en-US" sz="2000" b="1" dirty="0" smtClean="0"/>
              <a:t>Notice</a:t>
            </a:r>
            <a:r>
              <a:rPr lang="en-US" sz="2000" b="1" dirty="0"/>
              <a:t> </a:t>
            </a:r>
            <a:r>
              <a:rPr lang="en-US" sz="2000" b="1" dirty="0" smtClean="0"/>
              <a:t>shape,</a:t>
            </a:r>
          </a:p>
          <a:p>
            <a:pPr algn="ctr"/>
            <a:r>
              <a:rPr lang="en-US" sz="2000" b="1" dirty="0" smtClean="0"/>
              <a:t>scent, texture,</a:t>
            </a:r>
          </a:p>
          <a:p>
            <a:pPr algn="ctr"/>
            <a:r>
              <a:rPr lang="en-US" sz="2000" b="1" dirty="0"/>
              <a:t>s</a:t>
            </a:r>
            <a:r>
              <a:rPr lang="en-US" sz="2000" b="1" dirty="0" smtClean="0"/>
              <a:t>ize, origins</a:t>
            </a:r>
            <a:endParaRPr lang="en-US" sz="2000" b="1" dirty="0"/>
          </a:p>
        </p:txBody>
      </p:sp>
      <p:sp>
        <p:nvSpPr>
          <p:cNvPr id="17" name="TextBox 16"/>
          <p:cNvSpPr txBox="1"/>
          <p:nvPr/>
        </p:nvSpPr>
        <p:spPr>
          <a:xfrm>
            <a:off x="3020248" y="5603817"/>
            <a:ext cx="3329758" cy="707886"/>
          </a:xfrm>
          <a:prstGeom prst="rect">
            <a:avLst/>
          </a:prstGeom>
          <a:noFill/>
        </p:spPr>
        <p:txBody>
          <a:bodyPr wrap="none" rtlCol="0">
            <a:spAutoFit/>
          </a:bodyPr>
          <a:lstStyle/>
          <a:p>
            <a:pPr algn="ctr"/>
            <a:r>
              <a:rPr lang="en-US" sz="2000" b="1" dirty="0" smtClean="0"/>
              <a:t>Notice taste, temperature,</a:t>
            </a:r>
          </a:p>
          <a:p>
            <a:pPr algn="ctr"/>
            <a:r>
              <a:rPr lang="en-US" sz="2000" b="1" dirty="0" smtClean="0"/>
              <a:t>“mouth feel”</a:t>
            </a:r>
            <a:endParaRPr lang="en-US" sz="2000" b="1" dirty="0"/>
          </a:p>
        </p:txBody>
      </p:sp>
      <p:sp>
        <p:nvSpPr>
          <p:cNvPr id="18" name="TextBox 17"/>
          <p:cNvSpPr txBox="1"/>
          <p:nvPr/>
        </p:nvSpPr>
        <p:spPr>
          <a:xfrm>
            <a:off x="692325" y="2970124"/>
            <a:ext cx="2068286" cy="1015663"/>
          </a:xfrm>
          <a:prstGeom prst="rect">
            <a:avLst/>
          </a:prstGeom>
          <a:noFill/>
        </p:spPr>
        <p:txBody>
          <a:bodyPr wrap="square" rtlCol="0">
            <a:spAutoFit/>
          </a:bodyPr>
          <a:lstStyle/>
          <a:p>
            <a:pPr algn="ctr"/>
            <a:r>
              <a:rPr lang="en-US" sz="2000" b="1" dirty="0" smtClean="0"/>
              <a:t>Pause to see if you want more</a:t>
            </a:r>
          </a:p>
          <a:p>
            <a:pPr algn="ctr"/>
            <a:endParaRPr lang="en-US" sz="2000" b="1" dirty="0"/>
          </a:p>
        </p:txBody>
      </p:sp>
      <p:sp>
        <p:nvSpPr>
          <p:cNvPr id="3" name="Oval 2"/>
          <p:cNvSpPr/>
          <p:nvPr/>
        </p:nvSpPr>
        <p:spPr>
          <a:xfrm>
            <a:off x="4355383" y="1626450"/>
            <a:ext cx="653143" cy="653143"/>
          </a:xfrm>
          <a:prstGeom prst="ellipse">
            <a:avLst/>
          </a:prstGeom>
          <a:solidFill>
            <a:srgbClr val="00285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4475808" y="1656896"/>
            <a:ext cx="412292" cy="584775"/>
          </a:xfrm>
          <a:prstGeom prst="rect">
            <a:avLst/>
          </a:prstGeom>
        </p:spPr>
        <p:txBody>
          <a:bodyPr wrap="none">
            <a:spAutoFit/>
          </a:bodyPr>
          <a:lstStyle/>
          <a:p>
            <a:pPr algn="ctr"/>
            <a:r>
              <a:rPr lang="en-US" sz="3200" b="1" dirty="0" smtClean="0">
                <a:solidFill>
                  <a:schemeClr val="bg1"/>
                </a:solidFill>
              </a:rPr>
              <a:t>1</a:t>
            </a:r>
            <a:endParaRPr lang="en-US" sz="3200" dirty="0">
              <a:solidFill>
                <a:schemeClr val="bg1"/>
              </a:solidFill>
            </a:endParaRPr>
          </a:p>
        </p:txBody>
      </p:sp>
      <p:sp>
        <p:nvSpPr>
          <p:cNvPr id="14" name="Oval 13"/>
          <p:cNvSpPr/>
          <p:nvPr/>
        </p:nvSpPr>
        <p:spPr>
          <a:xfrm>
            <a:off x="4355383" y="4986495"/>
            <a:ext cx="653143" cy="653143"/>
          </a:xfrm>
          <a:prstGeom prst="ellipse">
            <a:avLst/>
          </a:prstGeom>
          <a:solidFill>
            <a:srgbClr val="00AAE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475808" y="5016941"/>
            <a:ext cx="412292" cy="584775"/>
          </a:xfrm>
          <a:prstGeom prst="rect">
            <a:avLst/>
          </a:prstGeom>
        </p:spPr>
        <p:txBody>
          <a:bodyPr wrap="none">
            <a:spAutoFit/>
          </a:bodyPr>
          <a:lstStyle/>
          <a:p>
            <a:pPr algn="ctr"/>
            <a:r>
              <a:rPr lang="en-US" sz="3200" b="1" dirty="0" smtClean="0">
                <a:solidFill>
                  <a:schemeClr val="bg1"/>
                </a:solidFill>
              </a:rPr>
              <a:t>3</a:t>
            </a:r>
            <a:endParaRPr lang="en-US" sz="3200" dirty="0">
              <a:solidFill>
                <a:schemeClr val="bg1"/>
              </a:solidFill>
            </a:endParaRPr>
          </a:p>
        </p:txBody>
      </p:sp>
      <p:sp>
        <p:nvSpPr>
          <p:cNvPr id="20" name="Oval 19"/>
          <p:cNvSpPr/>
          <p:nvPr/>
        </p:nvSpPr>
        <p:spPr>
          <a:xfrm>
            <a:off x="6057177" y="3197551"/>
            <a:ext cx="653143" cy="653143"/>
          </a:xfrm>
          <a:prstGeom prst="ellipse">
            <a:avLst/>
          </a:prstGeom>
          <a:solidFill>
            <a:srgbClr val="0065A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177602" y="3231735"/>
            <a:ext cx="412292" cy="584775"/>
          </a:xfrm>
          <a:prstGeom prst="rect">
            <a:avLst/>
          </a:prstGeom>
          <a:noFill/>
        </p:spPr>
        <p:txBody>
          <a:bodyPr wrap="none">
            <a:spAutoFit/>
          </a:bodyPr>
          <a:lstStyle/>
          <a:p>
            <a:pPr algn="ctr"/>
            <a:r>
              <a:rPr lang="en-US" sz="3200" b="1" dirty="0" smtClean="0">
                <a:solidFill>
                  <a:schemeClr val="bg1"/>
                </a:solidFill>
              </a:rPr>
              <a:t>2</a:t>
            </a:r>
            <a:endParaRPr lang="en-US" sz="3200" dirty="0">
              <a:solidFill>
                <a:schemeClr val="bg1"/>
              </a:solidFill>
            </a:endParaRPr>
          </a:p>
        </p:txBody>
      </p:sp>
      <p:sp>
        <p:nvSpPr>
          <p:cNvPr id="22" name="Oval 21"/>
          <p:cNvSpPr/>
          <p:nvPr/>
        </p:nvSpPr>
        <p:spPr>
          <a:xfrm>
            <a:off x="2645628" y="3197551"/>
            <a:ext cx="653143" cy="653143"/>
          </a:xfrm>
          <a:prstGeom prst="ellipse">
            <a:avLst/>
          </a:prstGeom>
          <a:solidFill>
            <a:srgbClr val="39B44A"/>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744281" y="3231735"/>
            <a:ext cx="412292" cy="584775"/>
          </a:xfrm>
          <a:prstGeom prst="rect">
            <a:avLst/>
          </a:prstGeom>
        </p:spPr>
        <p:txBody>
          <a:bodyPr wrap="none">
            <a:spAutoFit/>
          </a:bodyPr>
          <a:lstStyle/>
          <a:p>
            <a:pPr algn="ctr"/>
            <a:r>
              <a:rPr lang="en-US" sz="3200" b="1" dirty="0" smtClean="0">
                <a:solidFill>
                  <a:schemeClr val="bg1"/>
                </a:solidFill>
              </a:rPr>
              <a:t>4</a:t>
            </a:r>
            <a:endParaRPr lang="en-US" sz="3200" dirty="0">
              <a:solidFill>
                <a:schemeClr val="bg1"/>
              </a:solidFill>
            </a:endParaRPr>
          </a:p>
        </p:txBody>
      </p:sp>
      <p:sp>
        <p:nvSpPr>
          <p:cNvPr id="24"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25"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20</a:t>
            </a:fld>
            <a:endParaRPr lang="en-US" altLang="en-US"/>
          </a:p>
        </p:txBody>
      </p:sp>
    </p:spTree>
    <p:extLst>
      <p:ext uri="{BB962C8B-B14F-4D97-AF65-F5344CB8AC3E}">
        <p14:creationId xmlns:p14="http://schemas.microsoft.com/office/powerpoint/2010/main" val="2437738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Resources</a:t>
            </a:r>
            <a:endParaRPr lang="en-US" sz="2400" dirty="0"/>
          </a:p>
        </p:txBody>
      </p:sp>
      <p:sp>
        <p:nvSpPr>
          <p:cNvPr id="4" name="Slide Number Placeholder 3"/>
          <p:cNvSpPr>
            <a:spLocks noGrp="1"/>
          </p:cNvSpPr>
          <p:nvPr>
            <p:ph type="sldNum" sz="quarter" idx="10"/>
          </p:nvPr>
        </p:nvSpPr>
        <p:spPr/>
        <p:txBody>
          <a:bodyPr/>
          <a:lstStyle/>
          <a:p>
            <a:fld id="{D4334CD5-DEAC-4DB1-8CE0-85CD115280CE}"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dirty="0" smtClean="0"/>
              <a:t>Confidential, unpublished property of Cigna. Do not duplicate or distribute. Use and distribution limited solely to authorized personnel. © 2016 Cigna  </a:t>
            </a:r>
            <a:endParaRPr lang="en-US" dirty="0"/>
          </a:p>
        </p:txBody>
      </p:sp>
      <p:sp>
        <p:nvSpPr>
          <p:cNvPr id="7" name="TextBox 6"/>
          <p:cNvSpPr txBox="1"/>
          <p:nvPr/>
        </p:nvSpPr>
        <p:spPr>
          <a:xfrm>
            <a:off x="495982" y="833662"/>
            <a:ext cx="8458200" cy="5175252"/>
          </a:xfrm>
          <a:prstGeom prst="rect">
            <a:avLst/>
          </a:prstGeom>
          <a:noFill/>
        </p:spPr>
        <p:txBody>
          <a:bodyPr wrap="none" rtlCol="0">
            <a:noAutofit/>
          </a:bodyPr>
          <a:lstStyle/>
          <a:p>
            <a:pPr>
              <a:spcAft>
                <a:spcPts val="200"/>
              </a:spcAft>
            </a:pPr>
            <a:r>
              <a:rPr lang="en-US" sz="1600" b="1" dirty="0" smtClean="0">
                <a:latin typeface="Arial" panose="020B0604020202020204" pitchFamily="34" charset="0"/>
                <a:cs typeface="Arial" panose="020B0604020202020204" pitchFamily="34" charset="0"/>
              </a:rPr>
              <a:t>Organizations</a:t>
            </a:r>
          </a:p>
          <a:p>
            <a:pPr marL="342900" indent="-342900">
              <a:spcAft>
                <a:spcPts val="2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Mindful.org/at-work</a:t>
            </a:r>
          </a:p>
          <a:p>
            <a:pPr marL="342900" indent="-34290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Umassmed.edu/cfm/stress-reduction</a:t>
            </a:r>
          </a:p>
          <a:p>
            <a:pPr>
              <a:spcAft>
                <a:spcPts val="200"/>
              </a:spcAft>
            </a:pPr>
            <a:r>
              <a:rPr lang="en-US" sz="1600" b="1" dirty="0" smtClean="0">
                <a:latin typeface="Arial" panose="020B0604020202020204" pitchFamily="34" charset="0"/>
                <a:cs typeface="Arial" panose="020B0604020202020204" pitchFamily="34" charset="0"/>
              </a:rPr>
              <a:t>Guided meditations</a:t>
            </a:r>
          </a:p>
          <a:p>
            <a:pPr marL="342900" lvl="0" indent="-342900">
              <a:spcAft>
                <a:spcPts val="2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Jon </a:t>
            </a:r>
            <a:r>
              <a:rPr lang="en-US" sz="1600" dirty="0" err="1" smtClean="0">
                <a:latin typeface="Arial" panose="020B0604020202020204" pitchFamily="34" charset="0"/>
                <a:cs typeface="Arial" panose="020B0604020202020204" pitchFamily="34" charset="0"/>
              </a:rPr>
              <a:t>Kabat-Zinn</a:t>
            </a:r>
            <a:r>
              <a:rPr lang="en-US" sz="1600" dirty="0" smtClean="0">
                <a:latin typeface="Arial" panose="020B0604020202020204" pitchFamily="34" charset="0"/>
                <a:cs typeface="Arial" panose="020B0604020202020204" pitchFamily="34" charset="0"/>
              </a:rPr>
              <a:t>: www.mindfulnesscds.com</a:t>
            </a:r>
          </a:p>
          <a:p>
            <a:pPr marL="342900" lvl="0" indent="-342900">
              <a:spcAft>
                <a:spcPts val="2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Free audio: www.marc.ucla.edu/body.cfm?Id=22</a:t>
            </a:r>
          </a:p>
          <a:p>
            <a:pPr marL="342900" lvl="0" indent="-342900">
              <a:spcAft>
                <a:spcPts val="600"/>
              </a:spcAft>
              <a:buFont typeface="Arial" panose="020B0604020202020204" pitchFamily="34" charset="0"/>
              <a:buChar char="•"/>
            </a:pPr>
            <a:r>
              <a:rPr lang="en-US" sz="1600" dirty="0" smtClean="0">
                <a:latin typeface="Arial" panose="020B0604020202020204" pitchFamily="34" charset="0"/>
                <a:cs typeface="Arial" panose="020B0604020202020204" pitchFamily="34" charset="0"/>
              </a:rPr>
              <a:t>Coach by </a:t>
            </a:r>
            <a:r>
              <a:rPr lang="en-US" sz="1600" dirty="0">
                <a:latin typeface="Arial" panose="020B0604020202020204" pitchFamily="34" charset="0"/>
                <a:cs typeface="Arial" panose="020B0604020202020204" pitchFamily="34" charset="0"/>
              </a:rPr>
              <a:t>C</a:t>
            </a:r>
            <a:r>
              <a:rPr lang="en-US" sz="1600" dirty="0" smtClean="0">
                <a:latin typeface="Arial" panose="020B0604020202020204" pitchFamily="34" charset="0"/>
                <a:cs typeface="Arial" panose="020B0604020202020204" pitchFamily="34" charset="0"/>
              </a:rPr>
              <a:t>igna: Download from app store or goggle play store</a:t>
            </a:r>
          </a:p>
          <a:p>
            <a:pPr>
              <a:spcAft>
                <a:spcPts val="200"/>
              </a:spcAft>
            </a:pPr>
            <a:r>
              <a:rPr lang="en-US" sz="1600" b="1" dirty="0" smtClean="0">
                <a:latin typeface="Arial" panose="020B0604020202020204" pitchFamily="34" charset="0"/>
                <a:cs typeface="Arial" panose="020B0604020202020204" pitchFamily="34" charset="0"/>
              </a:rPr>
              <a:t>Books</a:t>
            </a:r>
          </a:p>
          <a:p>
            <a:pPr marL="342900" lvl="0" indent="-342900">
              <a:spcAft>
                <a:spcPts val="200"/>
              </a:spcAft>
              <a:buFont typeface="Arial" panose="020B0604020202020204" pitchFamily="34" charset="0"/>
              <a:buChar char="•"/>
            </a:pPr>
            <a:r>
              <a:rPr lang="en-US" sz="1600" i="1" dirty="0" smtClean="0">
                <a:latin typeface="Arial" panose="020B0604020202020204" pitchFamily="34" charset="0"/>
                <a:cs typeface="Arial" panose="020B0604020202020204" pitchFamily="34" charset="0"/>
              </a:rPr>
              <a:t>Mindfulness for beginners: Reclaiming the present moment and your life</a:t>
            </a:r>
            <a:br>
              <a:rPr lang="en-US" sz="1600" i="1"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by </a:t>
            </a:r>
            <a:r>
              <a:rPr lang="en-US" sz="1600" dirty="0">
                <a:latin typeface="Arial" panose="020B0604020202020204" pitchFamily="34" charset="0"/>
                <a:cs typeface="Arial" panose="020B0604020202020204" pitchFamily="34" charset="0"/>
              </a:rPr>
              <a:t>J</a:t>
            </a:r>
            <a:r>
              <a:rPr lang="en-US" sz="1600" dirty="0" smtClean="0">
                <a:latin typeface="Arial" panose="020B0604020202020204" pitchFamily="34" charset="0"/>
                <a:cs typeface="Arial" panose="020B0604020202020204" pitchFamily="34" charset="0"/>
              </a:rPr>
              <a:t>on </a:t>
            </a:r>
            <a:r>
              <a:rPr lang="en-US" sz="1600" dirty="0" err="1" smtClean="0">
                <a:latin typeface="Arial" panose="020B0604020202020204" pitchFamily="34" charset="0"/>
                <a:cs typeface="Arial" panose="020B0604020202020204" pitchFamily="34" charset="0"/>
              </a:rPr>
              <a:t>Kabat-Zinn</a:t>
            </a:r>
            <a:endParaRPr lang="en-US" sz="1600" dirty="0" smtClean="0">
              <a:latin typeface="Arial" panose="020B0604020202020204" pitchFamily="34" charset="0"/>
              <a:cs typeface="Arial" panose="020B0604020202020204" pitchFamily="34" charset="0"/>
            </a:endParaRPr>
          </a:p>
          <a:p>
            <a:pPr marL="342900" lvl="0" indent="-342900">
              <a:spcAft>
                <a:spcPts val="200"/>
              </a:spcAft>
              <a:buFont typeface="Arial" panose="020B0604020202020204" pitchFamily="34" charset="0"/>
              <a:buChar char="•"/>
            </a:pPr>
            <a:r>
              <a:rPr lang="en-US" sz="1600" i="1" dirty="0" smtClean="0">
                <a:latin typeface="Arial" panose="020B0604020202020204" pitchFamily="34" charset="0"/>
                <a:cs typeface="Arial" panose="020B0604020202020204" pitchFamily="34" charset="0"/>
              </a:rPr>
              <a:t>The miracle of mindfulness: An introduction to the practice of meditation</a:t>
            </a:r>
            <a:r>
              <a:rPr lang="en-US" sz="1600" dirty="0" smtClean="0">
                <a:latin typeface="Arial" panose="020B0604020202020204" pitchFamily="34" charset="0"/>
                <a:cs typeface="Arial" panose="020B0604020202020204" pitchFamily="34" charset="0"/>
              </a:rPr>
              <a:t>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by </a:t>
            </a:r>
            <a:r>
              <a:rPr lang="en-US" sz="1600" dirty="0" err="1">
                <a:latin typeface="Arial" panose="020B0604020202020204" pitchFamily="34" charset="0"/>
                <a:cs typeface="Arial" panose="020B0604020202020204" pitchFamily="34" charset="0"/>
              </a:rPr>
              <a:t>T</a:t>
            </a:r>
            <a:r>
              <a:rPr lang="en-US" sz="1600" dirty="0" err="1" smtClean="0">
                <a:latin typeface="Arial" panose="020B0604020202020204" pitchFamily="34" charset="0"/>
                <a:cs typeface="Arial" panose="020B0604020202020204" pitchFamily="34" charset="0"/>
              </a:rPr>
              <a:t>hich</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a:t>
            </a:r>
            <a:r>
              <a:rPr lang="en-US" sz="1600" dirty="0" err="1" smtClean="0">
                <a:latin typeface="Arial" panose="020B0604020202020204" pitchFamily="34" charset="0"/>
                <a:cs typeface="Arial" panose="020B0604020202020204" pitchFamily="34" charset="0"/>
              </a:rPr>
              <a:t>hat</a:t>
            </a:r>
            <a:r>
              <a:rPr lang="en-US" sz="1600" dirty="0" smtClean="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t>
            </a:r>
            <a:r>
              <a:rPr lang="en-US" sz="1600" dirty="0" err="1" smtClean="0">
                <a:latin typeface="Arial" panose="020B0604020202020204" pitchFamily="34" charset="0"/>
                <a:cs typeface="Arial" panose="020B0604020202020204" pitchFamily="34" charset="0"/>
              </a:rPr>
              <a:t>anh</a:t>
            </a:r>
            <a:endParaRPr lang="en-US" sz="1600" dirty="0" smtClean="0">
              <a:latin typeface="Arial" panose="020B0604020202020204" pitchFamily="34" charset="0"/>
              <a:cs typeface="Arial" panose="020B0604020202020204" pitchFamily="34" charset="0"/>
            </a:endParaRPr>
          </a:p>
          <a:p>
            <a:pPr marL="342900" lvl="0" indent="-342900">
              <a:spcAft>
                <a:spcPts val="600"/>
              </a:spcAft>
              <a:buFont typeface="Arial" panose="020B0604020202020204" pitchFamily="34" charset="0"/>
              <a:buChar char="•"/>
            </a:pPr>
            <a:r>
              <a:rPr lang="en-US" sz="1600" i="1" dirty="0" smtClean="0">
                <a:latin typeface="Arial" panose="020B0604020202020204" pitchFamily="34" charset="0"/>
                <a:cs typeface="Arial" panose="020B0604020202020204" pitchFamily="34" charset="0"/>
              </a:rPr>
              <a:t>Finding the space to lead: A practical guide to mindful leadership</a:t>
            </a:r>
            <a:br>
              <a:rPr lang="en-US" sz="1600" i="1"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by </a:t>
            </a:r>
            <a:r>
              <a:rPr lang="en-US" sz="1600" dirty="0">
                <a:latin typeface="Arial" panose="020B0604020202020204" pitchFamily="34" charset="0"/>
                <a:cs typeface="Arial" panose="020B0604020202020204" pitchFamily="34" charset="0"/>
              </a:rPr>
              <a:t>J</a:t>
            </a:r>
            <a:r>
              <a:rPr lang="en-US" sz="1600" dirty="0" smtClean="0">
                <a:latin typeface="Arial" panose="020B0604020202020204" pitchFamily="34" charset="0"/>
                <a:cs typeface="Arial" panose="020B0604020202020204" pitchFamily="34" charset="0"/>
              </a:rPr>
              <a:t>anice </a:t>
            </a:r>
            <a:r>
              <a:rPr lang="en-US" sz="1600" dirty="0" err="1">
                <a:latin typeface="Arial" panose="020B0604020202020204" pitchFamily="34" charset="0"/>
                <a:cs typeface="Arial" panose="020B0604020202020204" pitchFamily="34" charset="0"/>
              </a:rPr>
              <a:t>M</a:t>
            </a:r>
            <a:r>
              <a:rPr lang="en-US" sz="1600" dirty="0" err="1" smtClean="0">
                <a:latin typeface="Arial" panose="020B0604020202020204" pitchFamily="34" charset="0"/>
                <a:cs typeface="Arial" panose="020B0604020202020204" pitchFamily="34" charset="0"/>
              </a:rPr>
              <a:t>arturano</a:t>
            </a:r>
            <a:endParaRPr lang="en-US" sz="1600" dirty="0" smtClean="0">
              <a:latin typeface="Arial" panose="020B0604020202020204" pitchFamily="34" charset="0"/>
              <a:cs typeface="Arial" panose="020B0604020202020204" pitchFamily="34" charset="0"/>
            </a:endParaRPr>
          </a:p>
          <a:p>
            <a:pPr lvl="0">
              <a:spcAft>
                <a:spcPts val="200"/>
              </a:spcAft>
            </a:pPr>
            <a:r>
              <a:rPr lang="en-US" sz="1600" b="1" dirty="0" err="1" smtClean="0">
                <a:latin typeface="Arial" panose="020B0604020202020204" pitchFamily="34" charset="0"/>
                <a:cs typeface="Arial" panose="020B0604020202020204" pitchFamily="34" charset="0"/>
              </a:rPr>
              <a:t>Youtube</a:t>
            </a:r>
            <a:r>
              <a:rPr lang="en-US" sz="1600" b="1" dirty="0" smtClean="0">
                <a:latin typeface="Arial" panose="020B0604020202020204" pitchFamily="34" charset="0"/>
                <a:cs typeface="Arial" panose="020B0604020202020204" pitchFamily="34" charset="0"/>
              </a:rPr>
              <a:t> videos</a:t>
            </a:r>
          </a:p>
          <a:p>
            <a:pPr marL="342900" lvl="0" indent="-342900">
              <a:spcAft>
                <a:spcPts val="200"/>
              </a:spcAft>
              <a:buFont typeface="Arial" panose="020B0604020202020204" pitchFamily="34" charset="0"/>
              <a:buChar char="•"/>
            </a:pPr>
            <a:r>
              <a:rPr lang="en-US" sz="1600" i="1" dirty="0" smtClean="0">
                <a:latin typeface="Arial" panose="020B0604020202020204" pitchFamily="34" charset="0"/>
                <a:cs typeface="Arial" panose="020B0604020202020204" pitchFamily="34" charset="0"/>
              </a:rPr>
              <a:t>Mindfulness as an approach to improving performance </a:t>
            </a:r>
            <a:r>
              <a:rPr lang="en-US" sz="1600" dirty="0" smtClean="0">
                <a:latin typeface="Arial" panose="020B0604020202020204" pitchFamily="34" charset="0"/>
                <a:cs typeface="Arial" panose="020B0604020202020204" pitchFamily="34" charset="0"/>
              </a:rPr>
              <a:t>by Dr. </a:t>
            </a:r>
            <a:r>
              <a:rPr lang="en-US" sz="1600" dirty="0" err="1" smtClean="0">
                <a:latin typeface="Arial" panose="020B0604020202020204" pitchFamily="34" charset="0"/>
                <a:cs typeface="Arial" panose="020B0604020202020204" pitchFamily="34" charset="0"/>
              </a:rPr>
              <a:t>Jutta</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a:t>
            </a:r>
            <a:r>
              <a:rPr lang="en-US" sz="1600" dirty="0" smtClean="0">
                <a:latin typeface="Arial" panose="020B0604020202020204" pitchFamily="34" charset="0"/>
                <a:cs typeface="Arial" panose="020B0604020202020204" pitchFamily="34" charset="0"/>
              </a:rPr>
              <a:t>obias</a:t>
            </a:r>
          </a:p>
          <a:p>
            <a:pPr marL="342900" lvl="0" indent="-342900">
              <a:spcAft>
                <a:spcPts val="200"/>
              </a:spcAft>
              <a:buFont typeface="Arial" panose="020B0604020202020204" pitchFamily="34" charset="0"/>
              <a:buChar char="•"/>
            </a:pPr>
            <a:r>
              <a:rPr lang="en-US" sz="1600" i="1" dirty="0" smtClean="0">
                <a:latin typeface="Arial" panose="020B0604020202020204" pitchFamily="34" charset="0"/>
                <a:cs typeface="Arial" panose="020B0604020202020204" pitchFamily="34" charset="0"/>
              </a:rPr>
              <a:t>What is mindfulness?  </a:t>
            </a:r>
            <a:r>
              <a:rPr lang="en-US" sz="1600" dirty="0" smtClean="0">
                <a:latin typeface="Arial" panose="020B0604020202020204" pitchFamily="34" charset="0"/>
                <a:cs typeface="Arial" panose="020B0604020202020204" pitchFamily="34" charset="0"/>
              </a:rPr>
              <a:t>By John </a:t>
            </a:r>
            <a:r>
              <a:rPr lang="en-US" sz="1600" dirty="0" err="1" smtClean="0">
                <a:latin typeface="Arial" panose="020B0604020202020204" pitchFamily="34" charset="0"/>
                <a:cs typeface="Arial" panose="020B0604020202020204" pitchFamily="34" charset="0"/>
              </a:rPr>
              <a:t>Kabat-Zinn</a:t>
            </a:r>
            <a:endParaRPr lang="en-US" sz="1600" dirty="0" smtClean="0">
              <a:latin typeface="Arial" panose="020B0604020202020204" pitchFamily="34" charset="0"/>
              <a:cs typeface="Arial" panose="020B0604020202020204" pitchFamily="34" charset="0"/>
            </a:endParaRPr>
          </a:p>
          <a:p>
            <a:pPr marL="342900" indent="-342900">
              <a:spcAft>
                <a:spcPts val="200"/>
              </a:spcAft>
              <a:buFont typeface="Arial" panose="020B0604020202020204" pitchFamily="34" charset="0"/>
              <a:buChar char="•"/>
            </a:pPr>
            <a:r>
              <a:rPr lang="en-US" sz="1600" i="1" dirty="0" smtClean="0">
                <a:latin typeface="Arial" panose="020B0604020202020204" pitchFamily="34" charset="0"/>
                <a:cs typeface="Arial" panose="020B0604020202020204" pitchFamily="34" charset="0"/>
              </a:rPr>
              <a:t>Mindfulness over matter </a:t>
            </a:r>
            <a:r>
              <a:rPr lang="en-US" sz="1600" dirty="0" smtClean="0">
                <a:latin typeface="Arial" panose="020B0604020202020204" pitchFamily="34" charset="0"/>
                <a:cs typeface="Arial" panose="020B0604020202020204" pitchFamily="34" charset="0"/>
              </a:rPr>
              <a:t>by Dr. Ellen </a:t>
            </a:r>
            <a:r>
              <a:rPr lang="en-US" sz="1600" dirty="0">
                <a:latin typeface="Arial" panose="020B0604020202020204" pitchFamily="34" charset="0"/>
                <a:cs typeface="Arial" panose="020B0604020202020204" pitchFamily="34" charset="0"/>
              </a:rPr>
              <a:t>L</a:t>
            </a:r>
            <a:r>
              <a:rPr lang="en-US" sz="1600" dirty="0" smtClean="0">
                <a:latin typeface="Arial" panose="020B0604020202020204" pitchFamily="34" charset="0"/>
                <a:cs typeface="Arial" panose="020B0604020202020204" pitchFamily="34" charset="0"/>
              </a:rPr>
              <a:t>anger</a:t>
            </a:r>
          </a:p>
        </p:txBody>
      </p:sp>
    </p:spTree>
    <p:extLst>
      <p:ext uri="{BB962C8B-B14F-4D97-AF65-F5344CB8AC3E}">
        <p14:creationId xmlns:p14="http://schemas.microsoft.com/office/powerpoint/2010/main" val="508792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rot="5400000">
            <a:off x="4101534" y="726966"/>
            <a:ext cx="936166" cy="914876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9" name="TextBox 8"/>
          <p:cNvSpPr txBox="1"/>
          <p:nvPr/>
        </p:nvSpPr>
        <p:spPr>
          <a:xfrm>
            <a:off x="0" y="4991719"/>
            <a:ext cx="9144001"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latinLnBrk="1" hangingPunct="0"/>
            <a:r>
              <a:rPr lang="en-US" sz="3200" b="1" dirty="0" smtClean="0">
                <a:solidFill>
                  <a:schemeClr val="bg1"/>
                </a:solidFill>
              </a:rPr>
              <a:t>Thank you!</a:t>
            </a:r>
            <a:endParaRPr lang="en-US" sz="3200" b="1" dirty="0">
              <a:solidFill>
                <a:schemeClr val="bg1"/>
              </a:solidFill>
            </a:endParaRPr>
          </a:p>
        </p:txBody>
      </p:sp>
      <p:sp>
        <p:nvSpPr>
          <p:cNvPr id="10"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13"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22</a:t>
            </a:fld>
            <a:endParaRPr lang="en-US" altLang="en-US"/>
          </a:p>
        </p:txBody>
      </p:sp>
      <p:sp>
        <p:nvSpPr>
          <p:cNvPr id="6" name="TextBox 5"/>
          <p:cNvSpPr txBox="1"/>
          <p:nvPr/>
        </p:nvSpPr>
        <p:spPr>
          <a:xfrm>
            <a:off x="3050829" y="1704598"/>
            <a:ext cx="3148619" cy="1323439"/>
          </a:xfrm>
          <a:prstGeom prst="rect">
            <a:avLst/>
          </a:prstGeom>
          <a:noFill/>
        </p:spPr>
        <p:txBody>
          <a:bodyPr wrap="none" rtlCol="0">
            <a:spAutoFit/>
          </a:bodyPr>
          <a:lstStyle/>
          <a:p>
            <a:r>
              <a:rPr lang="en-US" sz="4000" b="1" dirty="0" smtClean="0"/>
              <a:t>Questions? </a:t>
            </a:r>
          </a:p>
          <a:p>
            <a:r>
              <a:rPr lang="en-US" sz="4000" b="1" dirty="0" smtClean="0"/>
              <a:t>Comments?</a:t>
            </a:r>
            <a:endParaRPr lang="en-US" sz="4000" b="1" dirty="0"/>
          </a:p>
        </p:txBody>
      </p:sp>
    </p:spTree>
    <p:extLst>
      <p:ext uri="{BB962C8B-B14F-4D97-AF65-F5344CB8AC3E}">
        <p14:creationId xmlns:p14="http://schemas.microsoft.com/office/powerpoint/2010/main" val="505818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rot="5400000">
            <a:off x="3878262" y="519113"/>
            <a:ext cx="1404937"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7" name="TextBox 2"/>
          <p:cNvSpPr txBox="1">
            <a:spLocks noChangeArrowheads="1"/>
          </p:cNvSpPr>
          <p:nvPr/>
        </p:nvSpPr>
        <p:spPr bwMode="auto">
          <a:xfrm>
            <a:off x="457200" y="3278426"/>
            <a:ext cx="81883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just" eaLnBrk="1" hangingPunct="1"/>
            <a:r>
              <a:rPr lang="en-US" altLang="en-US" sz="1000" dirty="0">
                <a:solidFill>
                  <a:schemeClr val="bg1"/>
                </a:solidFill>
                <a:latin typeface="Arial Narrow" panose="020B0606020202030204" pitchFamily="34" charset="0"/>
              </a:rPr>
              <a:t>All Cigna products and services are provided exclusively by or through operating subsidiaries of Cigna Corporation, including Cigna Health and Life Insurance Company, Connecticut General Life Insurance Company, Cigna Behavioral Health, Inc., and HMO or service company subsidiaries of Cigna Health Corporation. The Cigna name, logo, and other Cigna marks are owned by Cigna Intellectual Property, Inc. </a:t>
            </a:r>
          </a:p>
          <a:p>
            <a:pPr algn="just" eaLnBrk="1" hangingPunct="1"/>
            <a:endParaRPr lang="en-US" altLang="en-US" sz="1000" dirty="0">
              <a:solidFill>
                <a:srgbClr val="FFFFFF"/>
              </a:solidFill>
              <a:latin typeface="Arial Narrow" pitchFamily="-84" charset="0"/>
              <a:ea typeface="MS PGothic" pitchFamily="34" charset="-128"/>
            </a:endParaRPr>
          </a:p>
          <a:p>
            <a:pPr algn="just" eaLnBrk="1" hangingPunct="1"/>
            <a:r>
              <a:rPr lang="en-US" altLang="en-US" sz="1000" dirty="0" smtClean="0">
                <a:solidFill>
                  <a:srgbClr val="FFFFFF"/>
                </a:solidFill>
                <a:latin typeface="Arial Narrow" pitchFamily="-84" charset="0"/>
                <a:ea typeface="MS PGothic" pitchFamily="34" charset="-128"/>
              </a:rPr>
              <a:t>900181  08/16     </a:t>
            </a:r>
            <a:r>
              <a:rPr lang="en-US" altLang="en-US" sz="1000" dirty="0">
                <a:solidFill>
                  <a:srgbClr val="FFFFFF"/>
                </a:solidFill>
                <a:latin typeface="Arial Narrow" pitchFamily="-84" charset="0"/>
                <a:ea typeface="MS PGothic" pitchFamily="34" charset="-128"/>
              </a:rPr>
              <a:t>© </a:t>
            </a:r>
            <a:r>
              <a:rPr lang="en-US" altLang="en-US" sz="1000" dirty="0" smtClean="0">
                <a:solidFill>
                  <a:srgbClr val="FFFFFF"/>
                </a:solidFill>
                <a:latin typeface="Arial Narrow" pitchFamily="-84" charset="0"/>
                <a:ea typeface="MS PGothic" pitchFamily="34" charset="-128"/>
              </a:rPr>
              <a:t>2016 </a:t>
            </a:r>
            <a:r>
              <a:rPr lang="en-US" altLang="en-US" sz="1000" dirty="0">
                <a:solidFill>
                  <a:srgbClr val="FFFFFF"/>
                </a:solidFill>
                <a:latin typeface="Arial Narrow" pitchFamily="-84" charset="0"/>
                <a:ea typeface="MS PGothic" pitchFamily="34" charset="-128"/>
              </a:rPr>
              <a:t>Cigna. Some content provided under license.</a:t>
            </a:r>
          </a:p>
        </p:txBody>
      </p:sp>
    </p:spTree>
    <p:extLst>
      <p:ext uri="{BB962C8B-B14F-4D97-AF65-F5344CB8AC3E}">
        <p14:creationId xmlns:p14="http://schemas.microsoft.com/office/powerpoint/2010/main" val="1042823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photographyjunction.files.wordpress.com/2012/07/balancing_elements_2.jpg?w=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473" y="3483428"/>
            <a:ext cx="4771980" cy="27208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1473" y="982766"/>
            <a:ext cx="8426153" cy="464742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5563" indent="-55563" algn="r" defTabSz="914400" fontAlgn="auto" latinLnBrk="1" hangingPunct="0">
              <a:spcBef>
                <a:spcPts val="0"/>
              </a:spcBef>
              <a:spcAft>
                <a:spcPts val="1000"/>
              </a:spcAft>
            </a:pPr>
            <a:r>
              <a:rPr lang="en-US" sz="1800" dirty="0" smtClean="0">
                <a:solidFill>
                  <a:schemeClr val="accent1"/>
                </a:solidFill>
              </a:rPr>
              <a:t>“[T]he </a:t>
            </a:r>
            <a:r>
              <a:rPr lang="en-US" sz="1800" dirty="0">
                <a:solidFill>
                  <a:schemeClr val="accent1"/>
                </a:solidFill>
              </a:rPr>
              <a:t>ability to be present, </a:t>
            </a:r>
            <a:r>
              <a:rPr lang="en-US" sz="1800" dirty="0" smtClean="0">
                <a:solidFill>
                  <a:schemeClr val="accent1"/>
                </a:solidFill>
              </a:rPr>
              <a:t>attentive, and </a:t>
            </a:r>
            <a:r>
              <a:rPr lang="en-US" sz="1800" dirty="0">
                <a:solidFill>
                  <a:schemeClr val="accent1"/>
                </a:solidFill>
              </a:rPr>
              <a:t>curious, </a:t>
            </a:r>
            <a:r>
              <a:rPr lang="en-US" sz="1800" dirty="0" smtClean="0">
                <a:solidFill>
                  <a:schemeClr val="accent1"/>
                </a:solidFill>
              </a:rPr>
              <a:t>and </a:t>
            </a:r>
            <a:r>
              <a:rPr lang="en-US" sz="1800" dirty="0">
                <a:solidFill>
                  <a:schemeClr val="accent1"/>
                </a:solidFill>
              </a:rPr>
              <a:t>to adopt a </a:t>
            </a:r>
            <a:r>
              <a:rPr lang="en-US" sz="1800" dirty="0" smtClean="0">
                <a:solidFill>
                  <a:schemeClr val="accent1"/>
                </a:solidFill>
              </a:rPr>
              <a:t>‘beginner's mind’ </a:t>
            </a:r>
            <a:r>
              <a:rPr lang="en-US" sz="1800" dirty="0">
                <a:solidFill>
                  <a:schemeClr val="accent1"/>
                </a:solidFill>
              </a:rPr>
              <a:t>with the goal of achieving greater awareness </a:t>
            </a:r>
            <a:r>
              <a:rPr lang="en-US" sz="1800" dirty="0" smtClean="0">
                <a:solidFill>
                  <a:schemeClr val="accent1"/>
                </a:solidFill>
              </a:rPr>
              <a:t>and insight </a:t>
            </a:r>
            <a:r>
              <a:rPr lang="en-US" sz="1800" dirty="0">
                <a:solidFill>
                  <a:schemeClr val="accent1"/>
                </a:solidFill>
              </a:rPr>
              <a:t>into one's </a:t>
            </a:r>
            <a:r>
              <a:rPr lang="en-US" sz="1800" dirty="0" smtClean="0">
                <a:solidFill>
                  <a:schemeClr val="accent1"/>
                </a:solidFill>
              </a:rPr>
              <a:t>own </a:t>
            </a:r>
            <a:r>
              <a:rPr lang="en-US" sz="1800" dirty="0">
                <a:solidFill>
                  <a:schemeClr val="accent1"/>
                </a:solidFill>
              </a:rPr>
              <a:t>work</a:t>
            </a:r>
            <a:r>
              <a:rPr lang="en-US" sz="1800" dirty="0" smtClean="0">
                <a:solidFill>
                  <a:schemeClr val="accent1"/>
                </a:solidFill>
              </a:rPr>
              <a:t>.” </a:t>
            </a:r>
          </a:p>
          <a:p>
            <a:pPr marL="55563" indent="-55563" algn="r" defTabSz="914400" fontAlgn="auto" latinLnBrk="1" hangingPunct="0">
              <a:spcBef>
                <a:spcPts val="0"/>
              </a:spcBef>
              <a:spcAft>
                <a:spcPts val="1000"/>
              </a:spcAft>
            </a:pPr>
            <a:r>
              <a:rPr lang="en-US" sz="1200" i="1" dirty="0" smtClean="0">
                <a:solidFill>
                  <a:schemeClr val="accent1"/>
                </a:solidFill>
                <a:latin typeface="Arial" panose="020B0604020202020204" pitchFamily="34" charset="0"/>
                <a:cs typeface="Arial" panose="020B0604020202020204" pitchFamily="34" charset="0"/>
              </a:rPr>
              <a:t>--University of Rochester Medical Center</a:t>
            </a:r>
            <a:r>
              <a:rPr lang="en-US" sz="1600" dirty="0" smtClean="0">
                <a:solidFill>
                  <a:schemeClr val="accent1"/>
                </a:solidFill>
                <a:latin typeface="Arial" panose="020B0604020202020204" pitchFamily="34" charset="0"/>
                <a:cs typeface="Arial" panose="020B0604020202020204" pitchFamily="34" charset="0"/>
              </a:rPr>
              <a:t/>
            </a:r>
            <a:br>
              <a:rPr lang="en-US" sz="1600" dirty="0" smtClean="0">
                <a:solidFill>
                  <a:schemeClr val="accent1"/>
                </a:solidFill>
                <a:latin typeface="Arial" panose="020B0604020202020204" pitchFamily="34" charset="0"/>
                <a:cs typeface="Arial" panose="020B0604020202020204" pitchFamily="34" charset="0"/>
              </a:rPr>
            </a:br>
            <a:endParaRPr lang="en-US" sz="1600" i="1" dirty="0">
              <a:solidFill>
                <a:schemeClr val="accent1"/>
              </a:solidFill>
              <a:latin typeface="Arial" panose="020B0604020202020204" pitchFamily="34" charset="0"/>
              <a:ea typeface="Gill Sans"/>
              <a:cs typeface="Arial" panose="020B0604020202020204" pitchFamily="34" charset="0"/>
              <a:sym typeface="Gill Sans"/>
            </a:endParaRPr>
          </a:p>
          <a:p>
            <a:pPr algn="r" defTabSz="914400" fontAlgn="auto" latinLnBrk="1" hangingPunct="0">
              <a:spcBef>
                <a:spcPts val="0"/>
              </a:spcBef>
              <a:spcAft>
                <a:spcPts val="0"/>
              </a:spcAft>
            </a:pPr>
            <a:r>
              <a:rPr lang="en-US" sz="1800" i="1" dirty="0" smtClean="0">
                <a:solidFill>
                  <a:schemeClr val="accent1"/>
                </a:solidFill>
                <a:latin typeface="Arial" panose="020B0604020202020204" pitchFamily="34" charset="0"/>
                <a:ea typeface="Gill Sans"/>
                <a:cs typeface="Arial" panose="020B0604020202020204" pitchFamily="34" charset="0"/>
                <a:sym typeface="Gill Sans"/>
              </a:rPr>
              <a:t>“</a:t>
            </a:r>
            <a:r>
              <a:rPr lang="en-US" sz="1800" dirty="0" smtClean="0">
                <a:solidFill>
                  <a:schemeClr val="accent1"/>
                </a:solidFill>
              </a:rPr>
              <a:t>By </a:t>
            </a:r>
            <a:r>
              <a:rPr lang="en-US" sz="1800" dirty="0">
                <a:solidFill>
                  <a:schemeClr val="accent1"/>
                </a:solidFill>
              </a:rPr>
              <a:t>observing your mind, you realize you don't have to be slave to it. </a:t>
            </a:r>
            <a:endParaRPr lang="en-US" sz="1800" dirty="0" smtClean="0">
              <a:solidFill>
                <a:schemeClr val="accent1"/>
              </a:solidFill>
            </a:endParaRPr>
          </a:p>
          <a:p>
            <a:pPr algn="r" defTabSz="914400" fontAlgn="auto" latinLnBrk="1" hangingPunct="0">
              <a:spcBef>
                <a:spcPts val="0"/>
              </a:spcBef>
              <a:spcAft>
                <a:spcPts val="0"/>
              </a:spcAft>
            </a:pPr>
            <a:r>
              <a:rPr lang="en-US" sz="1800" dirty="0" smtClean="0">
                <a:solidFill>
                  <a:schemeClr val="accent1"/>
                </a:solidFill>
              </a:rPr>
              <a:t>You </a:t>
            </a:r>
            <a:r>
              <a:rPr lang="en-US" sz="1800" dirty="0">
                <a:solidFill>
                  <a:schemeClr val="accent1"/>
                </a:solidFill>
              </a:rPr>
              <a:t>realize it throws tantrums, gets grumpy, jealous, happy and </a:t>
            </a:r>
            <a:r>
              <a:rPr lang="en-US" sz="1800" dirty="0" smtClean="0">
                <a:solidFill>
                  <a:schemeClr val="accent1"/>
                </a:solidFill>
              </a:rPr>
              <a:t>sad, </a:t>
            </a:r>
          </a:p>
          <a:p>
            <a:pPr algn="r" defTabSz="914400" fontAlgn="auto" latinLnBrk="1" hangingPunct="0">
              <a:spcBef>
                <a:spcPts val="0"/>
              </a:spcBef>
              <a:spcAft>
                <a:spcPts val="0"/>
              </a:spcAft>
            </a:pPr>
            <a:r>
              <a:rPr lang="en-US" sz="1800" dirty="0" smtClean="0">
                <a:solidFill>
                  <a:schemeClr val="accent1"/>
                </a:solidFill>
              </a:rPr>
              <a:t>but </a:t>
            </a:r>
            <a:r>
              <a:rPr lang="en-US" sz="1800" dirty="0">
                <a:solidFill>
                  <a:schemeClr val="accent1"/>
                </a:solidFill>
              </a:rPr>
              <a:t>that it doesn't have to </a:t>
            </a:r>
            <a:r>
              <a:rPr lang="en-US" sz="1800" dirty="0" smtClean="0">
                <a:solidFill>
                  <a:schemeClr val="accent1"/>
                </a:solidFill>
              </a:rPr>
              <a:t>run you…. We </a:t>
            </a:r>
            <a:r>
              <a:rPr lang="en-US" sz="1800" dirty="0">
                <a:solidFill>
                  <a:schemeClr val="accent1"/>
                </a:solidFill>
              </a:rPr>
              <a:t>can't control what happens </a:t>
            </a:r>
            <a:endParaRPr lang="en-US" sz="1800" dirty="0" smtClean="0">
              <a:solidFill>
                <a:schemeClr val="accent1"/>
              </a:solidFill>
            </a:endParaRPr>
          </a:p>
          <a:p>
            <a:pPr algn="r" defTabSz="914400" fontAlgn="auto" latinLnBrk="1" hangingPunct="0">
              <a:spcBef>
                <a:spcPts val="0"/>
              </a:spcBef>
              <a:spcAft>
                <a:spcPts val="0"/>
              </a:spcAft>
            </a:pPr>
            <a:r>
              <a:rPr lang="en-US" sz="1800" dirty="0" smtClean="0">
                <a:solidFill>
                  <a:schemeClr val="accent1"/>
                </a:solidFill>
              </a:rPr>
              <a:t>on </a:t>
            </a:r>
            <a:r>
              <a:rPr lang="en-US" sz="1800" dirty="0">
                <a:solidFill>
                  <a:schemeClr val="accent1"/>
                </a:solidFill>
              </a:rPr>
              <a:t>the outside but we do have a say </a:t>
            </a:r>
            <a:endParaRPr lang="en-US" sz="1800" dirty="0" smtClean="0">
              <a:solidFill>
                <a:schemeClr val="accent1"/>
              </a:solidFill>
            </a:endParaRPr>
          </a:p>
          <a:p>
            <a:pPr algn="r" defTabSz="914400" fontAlgn="auto" latinLnBrk="1" hangingPunct="0">
              <a:spcBef>
                <a:spcPts val="0"/>
              </a:spcBef>
              <a:spcAft>
                <a:spcPts val="0"/>
              </a:spcAft>
            </a:pPr>
            <a:r>
              <a:rPr lang="en-US" sz="1800" dirty="0" smtClean="0">
                <a:solidFill>
                  <a:schemeClr val="accent1"/>
                </a:solidFill>
              </a:rPr>
              <a:t>over </a:t>
            </a:r>
            <a:r>
              <a:rPr lang="en-US" sz="1800" dirty="0">
                <a:solidFill>
                  <a:schemeClr val="accent1"/>
                </a:solidFill>
              </a:rPr>
              <a:t>the quality of our mind</a:t>
            </a:r>
            <a:r>
              <a:rPr lang="en-US" sz="1800" dirty="0" smtClean="0">
                <a:solidFill>
                  <a:schemeClr val="accent1"/>
                </a:solidFill>
              </a:rPr>
              <a:t>.”</a:t>
            </a:r>
            <a:endParaRPr lang="en-US" sz="1800" i="1" dirty="0">
              <a:solidFill>
                <a:schemeClr val="accent1"/>
              </a:solidFill>
              <a:latin typeface="Arial" panose="020B0604020202020204" pitchFamily="34" charset="0"/>
              <a:ea typeface="Gill Sans"/>
              <a:cs typeface="Arial" panose="020B0604020202020204" pitchFamily="34" charset="0"/>
              <a:sym typeface="Gill Sans"/>
            </a:endParaRPr>
          </a:p>
          <a:p>
            <a:pPr algn="r" defTabSz="914400" fontAlgn="auto" latinLnBrk="1" hangingPunct="0">
              <a:spcBef>
                <a:spcPts val="0"/>
              </a:spcBef>
              <a:spcAft>
                <a:spcPts val="0"/>
              </a:spcAft>
            </a:pPr>
            <a:r>
              <a:rPr lang="en-US" sz="1600" i="1" dirty="0" smtClean="0">
                <a:solidFill>
                  <a:schemeClr val="accent1"/>
                </a:solidFill>
                <a:latin typeface="Arial" panose="020B0604020202020204" pitchFamily="34" charset="0"/>
                <a:ea typeface="Gill Sans"/>
                <a:cs typeface="Arial" panose="020B0604020202020204" pitchFamily="34" charset="0"/>
                <a:sym typeface="Gill Sans"/>
              </a:rPr>
              <a:t>--</a:t>
            </a:r>
            <a:r>
              <a:rPr lang="en-US" sz="1200" i="1" dirty="0">
                <a:solidFill>
                  <a:schemeClr val="accent1"/>
                </a:solidFill>
              </a:rPr>
              <a:t>Emma M. </a:t>
            </a:r>
            <a:r>
              <a:rPr lang="en-US" sz="1200" i="1" dirty="0" err="1">
                <a:solidFill>
                  <a:schemeClr val="accent1"/>
                </a:solidFill>
              </a:rPr>
              <a:t>Seppälä</a:t>
            </a:r>
            <a:r>
              <a:rPr lang="en-US" sz="1200" i="1" dirty="0">
                <a:solidFill>
                  <a:schemeClr val="accent1"/>
                </a:solidFill>
              </a:rPr>
              <a:t> Ph.D.</a:t>
            </a:r>
          </a:p>
          <a:p>
            <a:pPr defTabSz="914400" fontAlgn="auto" latinLnBrk="1" hangingPunct="0">
              <a:spcBef>
                <a:spcPts val="0"/>
              </a:spcBef>
              <a:spcAft>
                <a:spcPts val="0"/>
              </a:spcAft>
            </a:pPr>
            <a:endParaRPr lang="en-US" sz="1600" i="1" dirty="0" smtClean="0">
              <a:solidFill>
                <a:schemeClr val="accent1"/>
              </a:solidFill>
              <a:latin typeface="Arial" panose="020B0604020202020204" pitchFamily="34" charset="0"/>
              <a:ea typeface="Gill Sans"/>
              <a:cs typeface="Arial" panose="020B0604020202020204" pitchFamily="34" charset="0"/>
              <a:sym typeface="Gill Sans"/>
            </a:endParaRPr>
          </a:p>
          <a:p>
            <a:pPr marR="0" defTabSz="914400" rtl="0" fontAlgn="auto" latinLnBrk="1" hangingPunct="0">
              <a:lnSpc>
                <a:spcPts val="2800"/>
              </a:lnSpc>
              <a:spcBef>
                <a:spcPts val="0"/>
              </a:spcBef>
              <a:spcAft>
                <a:spcPts val="0"/>
              </a:spcAft>
              <a:buClrTx/>
              <a:buSzTx/>
              <a:buFontTx/>
              <a:buNone/>
              <a:tabLst/>
            </a:pPr>
            <a:endParaRPr kumimoji="0" lang="en-US" sz="1200" i="1" u="none" strike="noStrike" cap="none" spc="0" normalizeH="0" baseline="0" dirty="0">
              <a:ln>
                <a:noFill/>
              </a:ln>
              <a:solidFill>
                <a:schemeClr val="accent1"/>
              </a:solidFill>
              <a:effectLst/>
              <a:uFillTx/>
              <a:latin typeface="Arial" panose="020B0604020202020204" pitchFamily="34" charset="0"/>
              <a:ea typeface="Gill Sans"/>
              <a:cs typeface="Arial" panose="020B0604020202020204" pitchFamily="34" charset="0"/>
              <a:sym typeface="Gill Sans"/>
            </a:endParaRPr>
          </a:p>
          <a:p>
            <a:pPr algn="r" defTabSz="914400" fontAlgn="auto" latinLnBrk="1" hangingPunct="0">
              <a:lnSpc>
                <a:spcPts val="2800"/>
              </a:lnSpc>
              <a:spcBef>
                <a:spcPts val="0"/>
              </a:spcBef>
              <a:spcAft>
                <a:spcPts val="0"/>
              </a:spcAft>
            </a:pPr>
            <a:r>
              <a:rPr lang="en-US" altLang="en-US" sz="1800" dirty="0" smtClean="0">
                <a:solidFill>
                  <a:schemeClr val="accent1"/>
                </a:solidFill>
                <a:latin typeface="Arial" panose="020B0604020202020204" pitchFamily="34" charset="0"/>
                <a:cs typeface="Arial" panose="020B0604020202020204" pitchFamily="34" charset="0"/>
              </a:rPr>
              <a:t>		        </a:t>
            </a:r>
            <a:r>
              <a:rPr lang="en-US" altLang="en-US" sz="1800" b="1" i="1" dirty="0" smtClean="0">
                <a:solidFill>
                  <a:schemeClr val="accent1"/>
                </a:solidFill>
                <a:latin typeface="Arial" panose="020B0604020202020204" pitchFamily="34" charset="0"/>
                <a:cs typeface="Arial" panose="020B0604020202020204" pitchFamily="34" charset="0"/>
              </a:rPr>
              <a:t>The </a:t>
            </a:r>
            <a:r>
              <a:rPr lang="en-US" altLang="en-US" sz="1800" b="1" i="1" dirty="0">
                <a:solidFill>
                  <a:schemeClr val="accent1"/>
                </a:solidFill>
                <a:latin typeface="Arial" panose="020B0604020202020204" pitchFamily="34" charset="0"/>
                <a:cs typeface="Arial" panose="020B0604020202020204" pitchFamily="34" charset="0"/>
              </a:rPr>
              <a:t>definition of mindfulness </a:t>
            </a:r>
            <a:endParaRPr lang="en-US" altLang="en-US" sz="1800" b="1" i="1" dirty="0" smtClean="0">
              <a:solidFill>
                <a:schemeClr val="accent1"/>
              </a:solidFill>
              <a:latin typeface="Arial" panose="020B0604020202020204" pitchFamily="34" charset="0"/>
              <a:cs typeface="Arial" panose="020B0604020202020204" pitchFamily="34" charset="0"/>
            </a:endParaRPr>
          </a:p>
          <a:p>
            <a:pPr algn="r" defTabSz="914400" fontAlgn="auto" latinLnBrk="1" hangingPunct="0">
              <a:lnSpc>
                <a:spcPts val="2800"/>
              </a:lnSpc>
              <a:spcBef>
                <a:spcPts val="0"/>
              </a:spcBef>
              <a:spcAft>
                <a:spcPts val="0"/>
              </a:spcAft>
            </a:pPr>
            <a:r>
              <a:rPr lang="en-US" altLang="en-US" sz="1800" b="1" i="1" dirty="0" smtClean="0">
                <a:solidFill>
                  <a:schemeClr val="accent1"/>
                </a:solidFill>
                <a:latin typeface="Arial" panose="020B0604020202020204" pitchFamily="34" charset="0"/>
                <a:cs typeface="Arial" panose="020B0604020202020204" pitchFamily="34" charset="0"/>
              </a:rPr>
              <a:t>continues to </a:t>
            </a:r>
            <a:r>
              <a:rPr lang="en-US" altLang="en-US" sz="1800" b="1" i="1" dirty="0">
                <a:solidFill>
                  <a:schemeClr val="accent1"/>
                </a:solidFill>
                <a:latin typeface="Arial" panose="020B0604020202020204" pitchFamily="34" charset="0"/>
                <a:cs typeface="Arial" panose="020B0604020202020204" pitchFamily="34" charset="0"/>
              </a:rPr>
              <a:t>expand and evolve.</a:t>
            </a:r>
          </a:p>
          <a:p>
            <a:pPr marR="0" defTabSz="914400" rtl="0" fontAlgn="auto" latinLnBrk="1" hangingPunct="0">
              <a:lnSpc>
                <a:spcPts val="2800"/>
              </a:lnSpc>
              <a:spcBef>
                <a:spcPts val="0"/>
              </a:spcBef>
              <a:spcAft>
                <a:spcPts val="0"/>
              </a:spcAft>
              <a:buClrTx/>
              <a:buSzTx/>
              <a:buFontTx/>
              <a:buNone/>
              <a:tabLst/>
            </a:pPr>
            <a:endParaRPr kumimoji="0" lang="en-US" sz="1200" i="1" u="none" strike="noStrike" cap="none" spc="0" normalizeH="0" baseline="0" dirty="0">
              <a:ln>
                <a:noFill/>
              </a:ln>
              <a:effectLst/>
              <a:uFillTx/>
              <a:latin typeface="Arial" panose="020B0604020202020204" pitchFamily="34" charset="0"/>
              <a:ea typeface="Gill Sans"/>
              <a:cs typeface="Arial" panose="020B0604020202020204" pitchFamily="34" charset="0"/>
              <a:sym typeface="Gill Sans"/>
            </a:endParaRPr>
          </a:p>
        </p:txBody>
      </p:sp>
      <p:sp>
        <p:nvSpPr>
          <p:cNvPr id="17" name="Shape 88"/>
          <p:cNvSpPr txBox="1">
            <a:spLocks/>
          </p:cNvSpPr>
          <p:nvPr/>
        </p:nvSpPr>
        <p:spPr>
          <a:xfrm>
            <a:off x="-30162" y="1371600"/>
            <a:ext cx="7385050" cy="4223657"/>
          </a:xfrm>
          <a:prstGeom prst="rect">
            <a:avLst/>
          </a:prstGeom>
          <a:ln w="12700">
            <a:miter lim="400000"/>
          </a:ln>
          <a:extLst>
            <a:ext uri="{C572A759-6A51-4108-AA02-DFA0A04FC94B}">
              <ma14:wrappingTextBoxFlag xmlns:ma14="http://schemas.microsoft.com/office/mac/drawingml/2011/main" xmlns="" val="1"/>
            </a:ext>
          </a:extLst>
        </p:spPr>
        <p:txBody>
          <a:bodyPr lIns="35707" tIns="35707" rIns="35707" bIns="35707" anchor="ctr">
            <a:normAutofit/>
          </a:bodyPr>
          <a:lstStyle>
            <a:lvl1pPr marL="534510" indent="-347039">
              <a:spcBef>
                <a:spcPts val="2672"/>
              </a:spcBef>
              <a:buSzPct val="171000"/>
              <a:buFont typeface="Gill Sans"/>
              <a:buChar char="•"/>
              <a:defRPr sz="2200">
                <a:solidFill>
                  <a:srgbClr val="FFFFFF"/>
                </a:solidFill>
                <a:latin typeface="Gill Sans"/>
                <a:ea typeface="Gill Sans"/>
                <a:cs typeface="Gill Sans"/>
                <a:sym typeface="Gill Sans"/>
              </a:defRPr>
            </a:lvl1pPr>
            <a:lvl2pPr marL="1116878" indent="-616961">
              <a:spcBef>
                <a:spcPts val="2672"/>
              </a:spcBef>
              <a:buSzPct val="171000"/>
              <a:buFont typeface="Gill Sans"/>
              <a:buChar char="•"/>
              <a:defRPr sz="2200">
                <a:solidFill>
                  <a:srgbClr val="FFFFFF"/>
                </a:solidFill>
                <a:latin typeface="Gill Sans"/>
                <a:ea typeface="Gill Sans"/>
                <a:cs typeface="Gill Sans"/>
                <a:sym typeface="Gill Sans"/>
              </a:defRPr>
            </a:lvl2pPr>
            <a:lvl3pPr marL="1429326" indent="-616961">
              <a:spcBef>
                <a:spcPts val="2672"/>
              </a:spcBef>
              <a:buSzPct val="171000"/>
              <a:buFont typeface="Gill Sans"/>
              <a:buChar char="•"/>
              <a:defRPr sz="2200">
                <a:solidFill>
                  <a:srgbClr val="FFFFFF"/>
                </a:solidFill>
                <a:latin typeface="Gill Sans"/>
                <a:ea typeface="Gill Sans"/>
                <a:cs typeface="Gill Sans"/>
                <a:sym typeface="Gill Sans"/>
              </a:defRPr>
            </a:lvl3pPr>
            <a:lvl4pPr marL="1741774" indent="-616961">
              <a:spcBef>
                <a:spcPts val="2672"/>
              </a:spcBef>
              <a:buSzPct val="171000"/>
              <a:buFont typeface="Gill Sans"/>
              <a:buChar char="•"/>
              <a:defRPr sz="2200">
                <a:solidFill>
                  <a:srgbClr val="FFFFFF"/>
                </a:solidFill>
                <a:latin typeface="Gill Sans"/>
                <a:ea typeface="Gill Sans"/>
                <a:cs typeface="Gill Sans"/>
                <a:sym typeface="Gill Sans"/>
              </a:defRPr>
            </a:lvl4pPr>
            <a:lvl5pPr marL="2054222" indent="-616961">
              <a:spcBef>
                <a:spcPts val="2672"/>
              </a:spcBef>
              <a:buSzPct val="171000"/>
              <a:buFont typeface="Gill Sans"/>
              <a:buChar char="•"/>
              <a:defRPr sz="2200">
                <a:solidFill>
                  <a:srgbClr val="FFFFFF"/>
                </a:solidFill>
                <a:latin typeface="Gill Sans"/>
                <a:ea typeface="Gill Sans"/>
                <a:cs typeface="Gill Sans"/>
                <a:sym typeface="Gill Sans"/>
              </a:defRPr>
            </a:lvl5pPr>
            <a:lvl6pPr marL="2375598" indent="-616961">
              <a:spcBef>
                <a:spcPts val="2672"/>
              </a:spcBef>
              <a:buSzPct val="171000"/>
              <a:buFont typeface="Gill Sans"/>
              <a:buChar char="•"/>
              <a:defRPr sz="2200">
                <a:solidFill>
                  <a:srgbClr val="FFFFFF"/>
                </a:solidFill>
                <a:latin typeface="Gill Sans"/>
                <a:ea typeface="Gill Sans"/>
                <a:cs typeface="Gill Sans"/>
                <a:sym typeface="Gill Sans"/>
              </a:defRPr>
            </a:lvl6pPr>
            <a:lvl7pPr marL="2696972" indent="-616961">
              <a:spcBef>
                <a:spcPts val="2672"/>
              </a:spcBef>
              <a:buSzPct val="171000"/>
              <a:buFont typeface="Gill Sans"/>
              <a:buChar char="•"/>
              <a:defRPr sz="2200">
                <a:solidFill>
                  <a:srgbClr val="FFFFFF"/>
                </a:solidFill>
                <a:latin typeface="Gill Sans"/>
                <a:ea typeface="Gill Sans"/>
                <a:cs typeface="Gill Sans"/>
                <a:sym typeface="Gill Sans"/>
              </a:defRPr>
            </a:lvl7pPr>
            <a:lvl8pPr marL="3018348" indent="-616961">
              <a:spcBef>
                <a:spcPts val="2672"/>
              </a:spcBef>
              <a:buSzPct val="171000"/>
              <a:buFont typeface="Gill Sans"/>
              <a:buChar char="•"/>
              <a:defRPr sz="2200">
                <a:solidFill>
                  <a:srgbClr val="FFFFFF"/>
                </a:solidFill>
                <a:latin typeface="Gill Sans"/>
                <a:ea typeface="Gill Sans"/>
                <a:cs typeface="Gill Sans"/>
                <a:sym typeface="Gill Sans"/>
              </a:defRPr>
            </a:lvl8pPr>
            <a:lvl9pPr marL="3339721" indent="-616961">
              <a:spcBef>
                <a:spcPts val="2672"/>
              </a:spcBef>
              <a:buSzPct val="171000"/>
              <a:buFont typeface="Gill Sans"/>
              <a:buChar char="•"/>
              <a:defRPr sz="2200">
                <a:solidFill>
                  <a:srgbClr val="FFFFFF"/>
                </a:solidFill>
                <a:latin typeface="Gill Sans"/>
                <a:ea typeface="Gill Sans"/>
                <a:cs typeface="Gill Sans"/>
                <a:sym typeface="Gill Sans"/>
              </a:defRPr>
            </a:lvl9pPr>
          </a:lstStyle>
          <a:p>
            <a:pPr marL="223165" indent="0" algn="l" defTabSz="914400">
              <a:spcBef>
                <a:spcPts val="1687"/>
              </a:spcBef>
              <a:buFont typeface="Gill Sans"/>
              <a:buNone/>
              <a:defRPr sz="1800">
                <a:solidFill>
                  <a:srgbClr val="000000"/>
                </a:solidFill>
              </a:defRPr>
            </a:pPr>
            <a:r>
              <a:rPr lang="en-US" sz="2400" i="1" dirty="0" smtClean="0">
                <a:solidFill>
                  <a:srgbClr val="00B0F0"/>
                </a:solidFill>
                <a:latin typeface="Calibri" panose="020F0502020204030204" pitchFamily="34" charset="0"/>
              </a:rPr>
              <a:t> </a:t>
            </a:r>
            <a:endParaRPr lang="en-US" sz="2400" i="1" dirty="0">
              <a:solidFill>
                <a:srgbClr val="00B0F0"/>
              </a:solidFill>
              <a:latin typeface="Calibri" panose="020F0502020204030204" pitchFamily="34" charset="0"/>
            </a:endParaRPr>
          </a:p>
        </p:txBody>
      </p:sp>
      <p:sp>
        <p:nvSpPr>
          <p:cNvPr id="4" name="Title 3"/>
          <p:cNvSpPr>
            <a:spLocks noGrp="1"/>
          </p:cNvSpPr>
          <p:nvPr>
            <p:ph type="title"/>
          </p:nvPr>
        </p:nvSpPr>
        <p:spPr>
          <a:xfrm>
            <a:off x="726393" y="274638"/>
            <a:ext cx="7135217" cy="498248"/>
          </a:xfrm>
        </p:spPr>
        <p:txBody>
          <a:bodyPr/>
          <a:lstStyle/>
          <a:p>
            <a:r>
              <a:rPr lang="en-US" sz="2400" dirty="0" smtClean="0"/>
              <a:t>What </a:t>
            </a:r>
            <a:r>
              <a:rPr lang="en-US" sz="2400" dirty="0"/>
              <a:t>is </a:t>
            </a:r>
            <a:r>
              <a:rPr lang="en-US" sz="2400" dirty="0" smtClean="0"/>
              <a:t>mindfulness?</a:t>
            </a:r>
            <a:endParaRPr lang="en-US" sz="2400" dirty="0"/>
          </a:p>
        </p:txBody>
      </p:sp>
      <p:sp>
        <p:nvSpPr>
          <p:cNvPr id="7"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8"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3</a:t>
            </a:fld>
            <a:endParaRPr lang="en-US" altLang="en-US"/>
          </a:p>
        </p:txBody>
      </p:sp>
    </p:spTree>
    <p:extLst>
      <p:ext uri="{BB962C8B-B14F-4D97-AF65-F5344CB8AC3E}">
        <p14:creationId xmlns:p14="http://schemas.microsoft.com/office/powerpoint/2010/main" val="24987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rot="5400000">
            <a:off x="2272765" y="-1108902"/>
            <a:ext cx="4615932"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2" name="Title 1"/>
          <p:cNvSpPr>
            <a:spLocks noGrp="1"/>
          </p:cNvSpPr>
          <p:nvPr>
            <p:ph type="title"/>
          </p:nvPr>
        </p:nvSpPr>
        <p:spPr/>
        <p:txBody>
          <a:bodyPr/>
          <a:lstStyle/>
          <a:p>
            <a:r>
              <a:rPr lang="en-US" sz="2400" dirty="0" smtClean="0"/>
              <a:t>Mindful practices</a:t>
            </a:r>
            <a:endParaRPr lang="en-US" sz="2400"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2267"/>
          <a:stretch/>
        </p:blipFill>
        <p:spPr bwMode="auto">
          <a:xfrm>
            <a:off x="2134731" y="3578598"/>
            <a:ext cx="3087234" cy="202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12416"/>
          <a:stretch/>
        </p:blipFill>
        <p:spPr bwMode="auto">
          <a:xfrm>
            <a:off x="5490710" y="3578598"/>
            <a:ext cx="3087234" cy="202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1" r="1519"/>
          <a:stretch/>
        </p:blipFill>
        <p:spPr>
          <a:xfrm>
            <a:off x="2134731" y="1301587"/>
            <a:ext cx="3087234" cy="2028111"/>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a:ext>
            </a:extLst>
          </a:blip>
          <a:srcRect b="1102"/>
          <a:stretch/>
        </p:blipFill>
        <p:spPr>
          <a:xfrm>
            <a:off x="5490710" y="1301587"/>
            <a:ext cx="3087234" cy="2028111"/>
          </a:xfrm>
          <a:prstGeom prst="rect">
            <a:avLst/>
          </a:prstGeom>
        </p:spPr>
      </p:pic>
      <p:sp>
        <p:nvSpPr>
          <p:cNvPr id="9" name="Rectangle 8"/>
          <p:cNvSpPr/>
          <p:nvPr/>
        </p:nvSpPr>
        <p:spPr>
          <a:xfrm>
            <a:off x="459232" y="1997587"/>
            <a:ext cx="1039067" cy="400110"/>
          </a:xfrm>
          <a:prstGeom prst="rect">
            <a:avLst/>
          </a:prstGeom>
        </p:spPr>
        <p:txBody>
          <a:bodyPr wrap="none">
            <a:spAutoFit/>
          </a:bodyPr>
          <a:lstStyle/>
          <a:p>
            <a:r>
              <a:rPr lang="en-US" sz="2000" b="1" dirty="0" smtClean="0">
                <a:solidFill>
                  <a:schemeClr val="bg1"/>
                </a:solidFill>
                <a:latin typeface="Arial" panose="020B0604020202020204" pitchFamily="34" charset="0"/>
                <a:cs typeface="Arial" panose="020B0604020202020204" pitchFamily="34" charset="0"/>
              </a:rPr>
              <a:t>Formal</a:t>
            </a:r>
            <a:endParaRPr lang="en-US" dirty="0">
              <a:solidFill>
                <a:schemeClr val="bg1"/>
              </a:solidFill>
            </a:endParaRPr>
          </a:p>
        </p:txBody>
      </p:sp>
      <p:sp>
        <p:nvSpPr>
          <p:cNvPr id="10" name="Rectangle 9"/>
          <p:cNvSpPr/>
          <p:nvPr/>
        </p:nvSpPr>
        <p:spPr>
          <a:xfrm>
            <a:off x="459232" y="4280133"/>
            <a:ext cx="1194558" cy="400110"/>
          </a:xfrm>
          <a:prstGeom prst="rect">
            <a:avLst/>
          </a:prstGeom>
        </p:spPr>
        <p:txBody>
          <a:bodyPr wrap="none">
            <a:spAutoFit/>
          </a:bodyPr>
          <a:lstStyle/>
          <a:p>
            <a:pPr lvl="0"/>
            <a:r>
              <a:rPr lang="en-US" sz="2000" b="1" dirty="0" smtClean="0">
                <a:solidFill>
                  <a:schemeClr val="bg1"/>
                </a:solidFill>
                <a:latin typeface="Arial" panose="020B0604020202020204" pitchFamily="34" charset="0"/>
                <a:cs typeface="Arial" panose="020B0604020202020204" pitchFamily="34" charset="0"/>
              </a:rPr>
              <a:t>Informal</a:t>
            </a:r>
            <a:endParaRPr lang="en-US" sz="2000" b="1" dirty="0">
              <a:solidFill>
                <a:schemeClr val="bg1"/>
              </a:solidFill>
              <a:latin typeface="Arial" panose="020B0604020202020204" pitchFamily="34" charset="0"/>
              <a:cs typeface="Arial" panose="020B0604020202020204" pitchFamily="34" charset="0"/>
            </a:endParaRPr>
          </a:p>
        </p:txBody>
      </p:sp>
      <p:sp>
        <p:nvSpPr>
          <p:cNvPr id="17"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18"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4</a:t>
            </a:fld>
            <a:endParaRPr lang="en-US" altLang="en-US"/>
          </a:p>
        </p:txBody>
      </p:sp>
    </p:spTree>
    <p:extLst>
      <p:ext uri="{BB962C8B-B14F-4D97-AF65-F5344CB8AC3E}">
        <p14:creationId xmlns:p14="http://schemas.microsoft.com/office/powerpoint/2010/main" val="2163007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png"/>
          <p:cNvPicPr/>
          <p:nvPr/>
        </p:nvPicPr>
        <p:blipFill>
          <a:blip r:embed="rId3">
            <a:extLst/>
          </a:blip>
          <a:stretch>
            <a:fillRect/>
          </a:stretch>
        </p:blipFill>
        <p:spPr>
          <a:xfrm>
            <a:off x="1189958" y="4226507"/>
            <a:ext cx="2543834" cy="1680022"/>
          </a:xfrm>
          <a:prstGeom prst="rect">
            <a:avLst/>
          </a:prstGeom>
          <a:ln w="12700">
            <a:miter lim="400000"/>
          </a:ln>
        </p:spPr>
      </p:pic>
      <p:pic>
        <p:nvPicPr>
          <p:cNvPr id="4110" name="Picture 14" descr="http://tse1.mm.bing.net/th?id=JN.Xcam6apZx7ih4I7U0UIC5A&amp;w=157&amp;h=98&amp;c=7&amp;rs=1&amp;qlt=90&amp;pid=3.1&amp;rm=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075"/>
          <a:stretch/>
        </p:blipFill>
        <p:spPr bwMode="auto">
          <a:xfrm>
            <a:off x="3520272" y="2776739"/>
            <a:ext cx="2333910" cy="1311268"/>
          </a:xfrm>
          <a:prstGeom prst="rect">
            <a:avLst/>
          </a:prstGeom>
          <a:noFill/>
          <a:ln>
            <a:solidFill>
              <a:srgbClr val="FFFFFF"/>
            </a:solidFill>
          </a:ln>
          <a:extLst>
            <a:ext uri="{909E8E84-426E-40DD-AFC4-6F175D3DCCD1}">
              <a14:hiddenFill xmlns:a14="http://schemas.microsoft.com/office/drawing/2010/main">
                <a:solidFill>
                  <a:srgbClr val="FFFFFF"/>
                </a:solidFill>
              </a14:hiddenFill>
            </a:ext>
          </a:extLst>
        </p:spPr>
      </p:pic>
      <p:pic>
        <p:nvPicPr>
          <p:cNvPr id="4112" name="Picture 16" descr="http://tse1.mm.bing.net/th?id=JN.wFpEmzswVfc%2b1Xl2v%2fmDlA&amp;w=89&amp;h=100&amp;c=7&amp;rs=1&amp;qlt=90&amp;pid=3.1&amp;rm=2">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9207" y="1031374"/>
            <a:ext cx="1118997" cy="12573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tse1.mm.bing.net/th?id=JN.s7LwVmfk2mCvcgeGaarI5w&amp;w=91&amp;h=100&amp;c=7&amp;rs=1&amp;qlt=90&amp;pid=3.1&amp;rm=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7511" y="2597601"/>
            <a:ext cx="1356269" cy="149040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result for cigna logo">
            <a:hlinkClick r:id="rId10" tooltip="Search images of cigna log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7809" y="1136876"/>
            <a:ext cx="1260158" cy="132016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se1.mm.bing.net/th?&amp;id=OIP.M826ea2fb582e76888e174ef947bf99e5H0&amp;w=299&amp;h=299&amp;c=0&amp;pid=1.9&amp;rs=0&amp;p=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8991" y="2597600"/>
            <a:ext cx="1669545" cy="16695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fficial seal of the United States Department of Veterans Affairs">
            <a:hlinkClick r:id="rId13" tooltip="Go to VA.gov"/>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506" r="1"/>
          <a:stretch/>
        </p:blipFill>
        <p:spPr bwMode="auto">
          <a:xfrm>
            <a:off x="5362022" y="1242379"/>
            <a:ext cx="2964316" cy="10462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462098" y="259565"/>
            <a:ext cx="6491570" cy="646112"/>
          </a:xfrm>
        </p:spPr>
        <p:txBody>
          <a:bodyPr/>
          <a:lstStyle/>
          <a:p>
            <a:r>
              <a:rPr lang="en-US" sz="2400" dirty="0" smtClean="0"/>
              <a:t>Organizations with mindfulness </a:t>
            </a:r>
            <a:r>
              <a:rPr lang="en-US" sz="2400" dirty="0"/>
              <a:t>p</a:t>
            </a:r>
            <a:r>
              <a:rPr lang="en-US" sz="2400" dirty="0" smtClean="0"/>
              <a:t>rograms</a:t>
            </a:r>
            <a:endParaRPr lang="en-US" sz="2400" dirty="0"/>
          </a:p>
        </p:txBody>
      </p:sp>
      <p:sp>
        <p:nvSpPr>
          <p:cNvPr id="12"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13"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5</a:t>
            </a:fld>
            <a:endParaRPr lang="en-US" altLang="en-US"/>
          </a:p>
        </p:txBody>
      </p:sp>
      <p:pic>
        <p:nvPicPr>
          <p:cNvPr id="2" name="Picture 2" descr="Image result for university of Minnesota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5159" y="4430486"/>
            <a:ext cx="3588509" cy="913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72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3272" y="1328341"/>
            <a:ext cx="5605653"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7102" y="274638"/>
            <a:ext cx="12197524" cy="646112"/>
          </a:xfrm>
        </p:spPr>
        <p:txBody>
          <a:bodyPr/>
          <a:lstStyle/>
          <a:p>
            <a:r>
              <a:rPr lang="en-US" sz="2400" dirty="0" smtClean="0"/>
              <a:t>Mindfulness practice can improve:</a:t>
            </a:r>
            <a:endParaRPr lang="en-US" sz="2400" dirty="0"/>
          </a:p>
        </p:txBody>
      </p:sp>
      <p:sp>
        <p:nvSpPr>
          <p:cNvPr id="7" name="TextBox 6"/>
          <p:cNvSpPr txBox="1"/>
          <p:nvPr/>
        </p:nvSpPr>
        <p:spPr>
          <a:xfrm>
            <a:off x="487102" y="1321385"/>
            <a:ext cx="4684973" cy="4165243"/>
          </a:xfrm>
          <a:prstGeom prst="rect">
            <a:avLst/>
          </a:prstGeom>
          <a:solidFill>
            <a:schemeClr val="bg1"/>
          </a:solidFill>
        </p:spPr>
        <p:txBody>
          <a:bodyPr wrap="square" rtlCol="0">
            <a:spAutoFit/>
          </a:bodyPr>
          <a:lstStyle/>
          <a:p>
            <a:pPr marL="234950" indent="-234950">
              <a:spcAft>
                <a:spcPts val="1000"/>
              </a:spcAft>
              <a:buFont typeface="Arial" panose="020B0604020202020204" pitchFamily="34" charset="0"/>
              <a:buChar char="•"/>
            </a:pPr>
            <a:r>
              <a:rPr lang="en-US" sz="1800" dirty="0" smtClean="0">
                <a:solidFill>
                  <a:schemeClr val="accent1"/>
                </a:solidFill>
                <a:latin typeface="Arial" panose="020B0604020202020204" pitchFamily="34" charset="0"/>
                <a:cs typeface="Arial" panose="020B0604020202020204" pitchFamily="34" charset="0"/>
              </a:rPr>
              <a:t>Biometrics and immunity</a:t>
            </a:r>
            <a:endParaRPr lang="en-US" sz="1800" dirty="0">
              <a:solidFill>
                <a:schemeClr val="accent1"/>
              </a:solidFill>
              <a:latin typeface="Arial" panose="020B0604020202020204" pitchFamily="34" charset="0"/>
              <a:cs typeface="Arial" panose="020B0604020202020204" pitchFamily="34" charset="0"/>
            </a:endParaRPr>
          </a:p>
          <a:p>
            <a:pPr marL="234950" indent="-234950">
              <a:spcAft>
                <a:spcPts val="1000"/>
              </a:spcAft>
              <a:buFont typeface="Arial" panose="020B0604020202020204" pitchFamily="34" charset="0"/>
              <a:buChar char="•"/>
            </a:pPr>
            <a:r>
              <a:rPr lang="en-US" sz="1800" dirty="0" smtClean="0">
                <a:solidFill>
                  <a:schemeClr val="accent1"/>
                </a:solidFill>
                <a:latin typeface="Arial" panose="020B0604020202020204" pitchFamily="34" charset="0"/>
                <a:cs typeface="Arial" panose="020B0604020202020204" pitchFamily="34" charset="0"/>
              </a:rPr>
              <a:t>Ability to recover from stress</a:t>
            </a:r>
            <a:endParaRPr lang="en-US" sz="1800" dirty="0">
              <a:solidFill>
                <a:schemeClr val="accent1"/>
              </a:solidFill>
              <a:latin typeface="Arial" panose="020B0604020202020204" pitchFamily="34" charset="0"/>
              <a:cs typeface="Arial" panose="020B0604020202020204" pitchFamily="34" charset="0"/>
            </a:endParaRPr>
          </a:p>
          <a:p>
            <a:pPr marL="234950" indent="-234950">
              <a:spcAft>
                <a:spcPts val="1000"/>
              </a:spcAft>
              <a:buFont typeface="Arial" panose="020B0604020202020204" pitchFamily="34" charset="0"/>
              <a:buChar char="•"/>
            </a:pPr>
            <a:r>
              <a:rPr lang="en-US" sz="1800" dirty="0" smtClean="0">
                <a:solidFill>
                  <a:schemeClr val="accent1"/>
                </a:solidFill>
                <a:latin typeface="Arial" panose="020B0604020202020204" pitchFamily="34" charset="0"/>
                <a:cs typeface="Arial" panose="020B0604020202020204" pitchFamily="34" charset="0"/>
              </a:rPr>
              <a:t>Clear decision making, even under pressure</a:t>
            </a:r>
            <a:endParaRPr lang="en-US" sz="1800" dirty="0">
              <a:solidFill>
                <a:schemeClr val="accent1"/>
              </a:solidFill>
              <a:latin typeface="Arial" panose="020B0604020202020204" pitchFamily="34" charset="0"/>
              <a:cs typeface="Arial" panose="020B0604020202020204" pitchFamily="34" charset="0"/>
            </a:endParaRPr>
          </a:p>
          <a:p>
            <a:pPr marL="234950" indent="-234950">
              <a:spcAft>
                <a:spcPts val="1000"/>
              </a:spcAft>
              <a:buFont typeface="Arial" panose="020B0604020202020204" pitchFamily="34" charset="0"/>
              <a:buChar char="•"/>
            </a:pPr>
            <a:r>
              <a:rPr lang="en-US" sz="1800" dirty="0" smtClean="0">
                <a:solidFill>
                  <a:schemeClr val="accent1"/>
                </a:solidFill>
                <a:latin typeface="Arial" panose="020B0604020202020204" pitchFamily="34" charset="0"/>
                <a:cs typeface="Arial" panose="020B0604020202020204" pitchFamily="34" charset="0"/>
              </a:rPr>
              <a:t>Team and individual performance</a:t>
            </a:r>
          </a:p>
          <a:p>
            <a:pPr marL="234950" indent="-234950">
              <a:spcAft>
                <a:spcPts val="1000"/>
              </a:spcAft>
              <a:buFont typeface="Arial" panose="020B0604020202020204" pitchFamily="34" charset="0"/>
              <a:buChar char="•"/>
            </a:pPr>
            <a:r>
              <a:rPr lang="en-US" sz="1800" dirty="0">
                <a:solidFill>
                  <a:schemeClr val="accent1"/>
                </a:solidFill>
                <a:latin typeface="Arial" panose="020B0604020202020204" pitchFamily="34" charset="0"/>
                <a:cs typeface="Arial" panose="020B0604020202020204" pitchFamily="34" charset="0"/>
              </a:rPr>
              <a:t>P</a:t>
            </a:r>
            <a:r>
              <a:rPr lang="en-US" sz="1800" dirty="0" smtClean="0">
                <a:solidFill>
                  <a:schemeClr val="accent1"/>
                </a:solidFill>
                <a:latin typeface="Arial" panose="020B0604020202020204" pitchFamily="34" charset="0"/>
                <a:cs typeface="Arial" panose="020B0604020202020204" pitchFamily="34" charset="0"/>
              </a:rPr>
              <a:t>roductivity</a:t>
            </a:r>
            <a:endParaRPr lang="en-US" sz="1800" dirty="0">
              <a:solidFill>
                <a:schemeClr val="accent1"/>
              </a:solidFill>
              <a:latin typeface="Arial" panose="020B0604020202020204" pitchFamily="34" charset="0"/>
              <a:cs typeface="Arial" panose="020B0604020202020204" pitchFamily="34" charset="0"/>
            </a:endParaRPr>
          </a:p>
          <a:p>
            <a:pPr marL="234950" indent="-234950">
              <a:spcAft>
                <a:spcPts val="1000"/>
              </a:spcAft>
              <a:buFont typeface="Arial" panose="020B0604020202020204" pitchFamily="34" charset="0"/>
              <a:buChar char="•"/>
            </a:pPr>
            <a:r>
              <a:rPr lang="en-US" sz="1800" dirty="0" smtClean="0">
                <a:solidFill>
                  <a:schemeClr val="accent1"/>
                </a:solidFill>
                <a:latin typeface="Arial" panose="020B0604020202020204" pitchFamily="34" charset="0"/>
                <a:cs typeface="Arial" panose="020B0604020202020204" pitchFamily="34" charset="0"/>
              </a:rPr>
              <a:t>Perception of pain</a:t>
            </a:r>
            <a:endParaRPr lang="en-US" sz="1800" dirty="0">
              <a:solidFill>
                <a:schemeClr val="accent1"/>
              </a:solidFill>
              <a:latin typeface="Arial" panose="020B0604020202020204" pitchFamily="34" charset="0"/>
              <a:cs typeface="Arial" panose="020B0604020202020204" pitchFamily="34" charset="0"/>
            </a:endParaRPr>
          </a:p>
          <a:p>
            <a:pPr marL="234950" indent="-234950">
              <a:spcAft>
                <a:spcPts val="1000"/>
              </a:spcAft>
              <a:buFont typeface="Arial" panose="020B0604020202020204" pitchFamily="34" charset="0"/>
              <a:buChar char="•"/>
            </a:pPr>
            <a:r>
              <a:rPr lang="en-US" sz="1800" dirty="0" smtClean="0">
                <a:solidFill>
                  <a:schemeClr val="accent1"/>
                </a:solidFill>
                <a:latin typeface="Arial" panose="020B0604020202020204" pitchFamily="34" charset="0"/>
                <a:cs typeface="Arial" panose="020B0604020202020204" pitchFamily="34" charset="0"/>
              </a:rPr>
              <a:t>Window of tolerance</a:t>
            </a:r>
            <a:endParaRPr lang="en-US" sz="1800" dirty="0">
              <a:solidFill>
                <a:schemeClr val="accent1"/>
              </a:solidFill>
              <a:latin typeface="Arial" panose="020B0604020202020204" pitchFamily="34" charset="0"/>
              <a:cs typeface="Arial" panose="020B0604020202020204" pitchFamily="34" charset="0"/>
            </a:endParaRPr>
          </a:p>
          <a:p>
            <a:pPr marL="234950" indent="-234950">
              <a:spcAft>
                <a:spcPts val="1000"/>
              </a:spcAft>
              <a:buFont typeface="Arial" panose="020B0604020202020204" pitchFamily="34" charset="0"/>
              <a:buChar char="•"/>
            </a:pPr>
            <a:r>
              <a:rPr lang="en-US" sz="1800" dirty="0" smtClean="0">
                <a:solidFill>
                  <a:schemeClr val="accent1"/>
                </a:solidFill>
                <a:latin typeface="Arial" panose="020B0604020202020204" pitchFamily="34" charset="0"/>
                <a:cs typeface="Arial" panose="020B0604020202020204" pitchFamily="34" charset="0"/>
              </a:rPr>
              <a:t>“Three seconds”: A moment of sensing or thinking before </a:t>
            </a:r>
            <a:r>
              <a:rPr lang="en-US" sz="1800" dirty="0" smtClean="0">
                <a:solidFill>
                  <a:schemeClr val="accent1"/>
                </a:solidFill>
                <a:latin typeface="Arial" panose="020B0604020202020204" pitchFamily="34" charset="0"/>
                <a:cs typeface="Arial" panose="020B0604020202020204" pitchFamily="34" charset="0"/>
              </a:rPr>
              <a:t>speaking</a:t>
            </a:r>
          </a:p>
          <a:p>
            <a:pPr marL="234950" indent="-234950">
              <a:spcAft>
                <a:spcPts val="1000"/>
              </a:spcAft>
              <a:buFont typeface="Arial" panose="020B0604020202020204" pitchFamily="34" charset="0"/>
              <a:buChar char="•"/>
            </a:pPr>
            <a:r>
              <a:rPr lang="en-US" sz="1800" dirty="0" smtClean="0">
                <a:solidFill>
                  <a:schemeClr val="accent1"/>
                </a:solidFill>
                <a:latin typeface="Arial" panose="020B0604020202020204" pitchFamily="34" charset="0"/>
                <a:cs typeface="Arial" panose="020B0604020202020204" pitchFamily="34" charset="0"/>
              </a:rPr>
              <a:t>…and more!</a:t>
            </a:r>
            <a:endParaRPr lang="en-US" sz="1800"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14300" y="5801518"/>
            <a:ext cx="8534400" cy="415498"/>
          </a:xfrm>
          <a:prstGeom prst="rect">
            <a:avLst/>
          </a:prstGeom>
          <a:noFill/>
        </p:spPr>
        <p:txBody>
          <a:bodyPr wrap="square" rtlCol="0">
            <a:spAutoFit/>
          </a:bodyPr>
          <a:lstStyle/>
          <a:p>
            <a:endParaRPr lang="en-US" sz="1050" dirty="0" smtClean="0">
              <a:latin typeface="Arial" panose="020B0604020202020204" pitchFamily="34" charset="0"/>
              <a:cs typeface="Arial" panose="020B0604020202020204" pitchFamily="34" charset="0"/>
            </a:endParaRPr>
          </a:p>
          <a:p>
            <a:endParaRPr lang="en-US" sz="1050" dirty="0">
              <a:latin typeface="Arial" panose="020B0604020202020204" pitchFamily="34" charset="0"/>
              <a:cs typeface="Arial" panose="020B0604020202020204" pitchFamily="34" charset="0"/>
            </a:endParaRPr>
          </a:p>
        </p:txBody>
      </p:sp>
      <p:sp>
        <p:nvSpPr>
          <p:cNvPr id="13"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14"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6</a:t>
            </a:fld>
            <a:endParaRPr lang="en-US" altLang="en-US"/>
          </a:p>
        </p:txBody>
      </p:sp>
    </p:spTree>
    <p:extLst>
      <p:ext uri="{BB962C8B-B14F-4D97-AF65-F5344CB8AC3E}">
        <p14:creationId xmlns:p14="http://schemas.microsoft.com/office/powerpoint/2010/main" val="2605355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rot="5400000">
            <a:off x="3878262" y="519113"/>
            <a:ext cx="1404937" cy="9170988"/>
          </a:xfrm>
          <a:prstGeom prst="rect">
            <a:avLst/>
          </a:prstGeom>
          <a:solidFill>
            <a:srgbClr val="002850"/>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2" name="TextBox 1"/>
          <p:cNvSpPr txBox="1"/>
          <p:nvPr/>
        </p:nvSpPr>
        <p:spPr>
          <a:xfrm>
            <a:off x="538847" y="4638044"/>
            <a:ext cx="5698609" cy="9643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defTabSz="457200" rtl="0" latinLnBrk="1" hangingPunct="0">
              <a:lnSpc>
                <a:spcPts val="3400"/>
              </a:lnSpc>
            </a:pPr>
            <a:r>
              <a:rPr lang="en-US" sz="3200" b="1" dirty="0" smtClean="0">
                <a:solidFill>
                  <a:schemeClr val="bg1"/>
                </a:solidFill>
                <a:latin typeface="Arial" panose="020B0604020202020204" pitchFamily="34" charset="0"/>
                <a:cs typeface="Arial" panose="020B0604020202020204" pitchFamily="34" charset="0"/>
              </a:rPr>
              <a:t>MINDFULNESS ON THE GO:</a:t>
            </a:r>
          </a:p>
          <a:p>
            <a:pPr algn="l" defTabSz="457200" rtl="0" latinLnBrk="1" hangingPunct="0">
              <a:lnSpc>
                <a:spcPts val="3400"/>
              </a:lnSpc>
            </a:pPr>
            <a:r>
              <a:rPr lang="en-US" sz="3200" b="1" dirty="0" smtClean="0">
                <a:solidFill>
                  <a:schemeClr val="bg1"/>
                </a:solidFill>
                <a:latin typeface="Arial" panose="020B0604020202020204" pitchFamily="34" charset="0"/>
                <a:cs typeface="Arial" panose="020B0604020202020204" pitchFamily="34" charset="0"/>
              </a:rPr>
              <a:t>Quick Techniques That Work</a:t>
            </a:r>
            <a:endParaRPr lang="en-US" sz="3200" b="1" dirty="0">
              <a:solidFill>
                <a:schemeClr val="bg1"/>
              </a:solidFill>
              <a:latin typeface="Arial" panose="020B0604020202020204" pitchFamily="34" charset="0"/>
              <a:cs typeface="Arial" panose="020B0604020202020204" pitchFamily="34" charset="0"/>
            </a:endParaRPr>
          </a:p>
        </p:txBody>
      </p:sp>
      <p:sp>
        <p:nvSpPr>
          <p:cNvPr id="8"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9"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7</a:t>
            </a:fld>
            <a:endParaRPr lang="en-US" altLang="en-US"/>
          </a:p>
        </p:txBody>
      </p:sp>
      <p:pic>
        <p:nvPicPr>
          <p:cNvPr id="5124" name="Picture 4" descr="Image result for mindful at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07" y="2020888"/>
            <a:ext cx="6394774"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137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rot="5400000">
            <a:off x="2969316" y="-1518716"/>
            <a:ext cx="3197430" cy="9170988"/>
          </a:xfrm>
          <a:prstGeom prst="rect">
            <a:avLst/>
          </a:prstGeom>
          <a:solidFill>
            <a:srgbClr val="0065A6"/>
          </a:solidFill>
          <a:ln w="34925"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00"/>
              </a:solidFill>
              <a:ea typeface="ＭＳ Ｐゴシック" pitchFamily="34" charset="-128"/>
            </a:endParaRPr>
          </a:p>
        </p:txBody>
      </p:sp>
      <p:sp>
        <p:nvSpPr>
          <p:cNvPr id="2" name="Content Placeholder 1"/>
          <p:cNvSpPr>
            <a:spLocks noGrp="1"/>
          </p:cNvSpPr>
          <p:nvPr>
            <p:ph idx="1"/>
          </p:nvPr>
        </p:nvSpPr>
        <p:spPr>
          <a:xfrm>
            <a:off x="4339134" y="1765414"/>
            <a:ext cx="4645068" cy="2535997"/>
          </a:xfrm>
        </p:spPr>
        <p:txBody>
          <a:bodyPr/>
          <a:lstStyle/>
          <a:p>
            <a:pPr>
              <a:spcAft>
                <a:spcPts val="1000"/>
              </a:spcAft>
              <a:buClr>
                <a:schemeClr val="bg1"/>
              </a:buClr>
            </a:pPr>
            <a:r>
              <a:rPr lang="en-US" sz="1800" dirty="0" smtClean="0">
                <a:solidFill>
                  <a:schemeClr val="bg1"/>
                </a:solidFill>
              </a:rPr>
              <a:t>Focal point awareness</a:t>
            </a:r>
          </a:p>
          <a:p>
            <a:pPr>
              <a:spcAft>
                <a:spcPts val="1000"/>
              </a:spcAft>
              <a:buClr>
                <a:schemeClr val="bg1"/>
              </a:buClr>
            </a:pPr>
            <a:r>
              <a:rPr lang="en-US" sz="1800" dirty="0" smtClean="0">
                <a:solidFill>
                  <a:schemeClr val="bg1"/>
                </a:solidFill>
              </a:rPr>
              <a:t>Breathing: 3—7 breaths with a technique</a:t>
            </a:r>
          </a:p>
          <a:p>
            <a:pPr>
              <a:spcAft>
                <a:spcPts val="1000"/>
              </a:spcAft>
              <a:buClr>
                <a:schemeClr val="bg1"/>
              </a:buClr>
            </a:pPr>
            <a:r>
              <a:rPr lang="en-US" sz="1800" dirty="0">
                <a:solidFill>
                  <a:schemeClr val="bg1"/>
                </a:solidFill>
              </a:rPr>
              <a:t>Pick a sensation </a:t>
            </a:r>
          </a:p>
          <a:p>
            <a:pPr>
              <a:spcAft>
                <a:spcPts val="1000"/>
              </a:spcAft>
              <a:buClr>
                <a:schemeClr val="bg1"/>
              </a:buClr>
            </a:pPr>
            <a:r>
              <a:rPr lang="en-US" sz="1800" dirty="0" smtClean="0">
                <a:solidFill>
                  <a:schemeClr val="bg1"/>
                </a:solidFill>
              </a:rPr>
              <a:t>Notice </a:t>
            </a:r>
            <a:r>
              <a:rPr lang="en-US" sz="1800" dirty="0" smtClean="0">
                <a:solidFill>
                  <a:schemeClr val="bg1"/>
                </a:solidFill>
              </a:rPr>
              <a:t>environment</a:t>
            </a:r>
          </a:p>
          <a:p>
            <a:pPr>
              <a:spcAft>
                <a:spcPts val="1000"/>
              </a:spcAft>
              <a:buClr>
                <a:schemeClr val="bg1"/>
              </a:buClr>
            </a:pPr>
            <a:r>
              <a:rPr lang="en-US" sz="1800" dirty="0" smtClean="0">
                <a:solidFill>
                  <a:schemeClr val="bg1"/>
                </a:solidFill>
              </a:rPr>
              <a:t>Cognitive </a:t>
            </a:r>
            <a:r>
              <a:rPr lang="en-US" sz="1800" dirty="0" smtClean="0">
                <a:solidFill>
                  <a:schemeClr val="bg1"/>
                </a:solidFill>
              </a:rPr>
              <a:t>shifts</a:t>
            </a:r>
            <a:endParaRPr lang="en-US" dirty="0" smtClean="0">
              <a:solidFill>
                <a:schemeClr val="bg1"/>
              </a:solidFill>
            </a:endParaRPr>
          </a:p>
          <a:p>
            <a:pPr marL="0" indent="0">
              <a:spcAft>
                <a:spcPts val="1000"/>
              </a:spcAft>
              <a:buClr>
                <a:schemeClr val="bg1"/>
              </a:buClr>
              <a:buNone/>
            </a:pPr>
            <a:r>
              <a:rPr lang="en-US" b="1" i="1" dirty="0" smtClean="0">
                <a:solidFill>
                  <a:schemeClr val="bg1"/>
                </a:solidFill>
              </a:rPr>
              <a:t>Which one might you use? When?</a:t>
            </a:r>
            <a:endParaRPr lang="en-US" b="1" i="1" dirty="0">
              <a:solidFill>
                <a:schemeClr val="bg1"/>
              </a:solidFill>
            </a:endParaRPr>
          </a:p>
        </p:txBody>
      </p:sp>
      <p:sp>
        <p:nvSpPr>
          <p:cNvPr id="3" name="Title 2"/>
          <p:cNvSpPr>
            <a:spLocks noGrp="1"/>
          </p:cNvSpPr>
          <p:nvPr>
            <p:ph type="title"/>
          </p:nvPr>
        </p:nvSpPr>
        <p:spPr/>
        <p:txBody>
          <a:bodyPr/>
          <a:lstStyle/>
          <a:p>
            <a:r>
              <a:rPr lang="en-US" sz="2400" dirty="0" smtClean="0"/>
              <a:t>Mindfulness at work techniques: </a:t>
            </a:r>
            <a:br>
              <a:rPr lang="en-US" sz="2400" dirty="0" smtClean="0"/>
            </a:br>
            <a:r>
              <a:rPr lang="en-US" sz="2400" dirty="0" smtClean="0"/>
              <a:t>When you need a quick shift</a:t>
            </a:r>
            <a:endParaRPr lang="en-US" sz="2400" dirty="0"/>
          </a:p>
        </p:txBody>
      </p:sp>
      <p:sp>
        <p:nvSpPr>
          <p:cNvPr id="6" name="TextBox 5"/>
          <p:cNvSpPr txBox="1"/>
          <p:nvPr/>
        </p:nvSpPr>
        <p:spPr>
          <a:xfrm>
            <a:off x="685800" y="6248400"/>
            <a:ext cx="914400" cy="914400"/>
          </a:xfrm>
          <a:prstGeom prst="rect">
            <a:avLst/>
          </a:prstGeom>
          <a:noFill/>
        </p:spPr>
        <p:txBody>
          <a:bodyPr wrap="none" rtlCol="0">
            <a:noAutofit/>
          </a:bodyPr>
          <a:lstStyle/>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1517" t="22850" r="35161" b="5153"/>
          <a:stretch/>
        </p:blipFill>
        <p:spPr>
          <a:xfrm>
            <a:off x="-17464" y="1468060"/>
            <a:ext cx="4219350" cy="3197431"/>
          </a:xfrm>
          <a:prstGeom prst="rect">
            <a:avLst/>
          </a:prstGeom>
        </p:spPr>
      </p:pic>
      <p:sp>
        <p:nvSpPr>
          <p:cNvPr id="10" name="TextBox 9"/>
          <p:cNvSpPr txBox="1"/>
          <p:nvPr/>
        </p:nvSpPr>
        <p:spPr>
          <a:xfrm>
            <a:off x="45127" y="5514975"/>
            <a:ext cx="4942114" cy="457200"/>
          </a:xfrm>
          <a:prstGeom prst="rect">
            <a:avLst/>
          </a:prstGeom>
          <a:noFill/>
        </p:spPr>
        <p:txBody>
          <a:bodyPr wrap="none" rtlCol="0">
            <a:noAutofit/>
          </a:bodyPr>
          <a:lstStyle/>
          <a:p>
            <a:endParaRPr lang="en-US" sz="1050" dirty="0">
              <a:latin typeface="Arial Narrow" panose="020B0606020202030204" pitchFamily="34" charset="0"/>
            </a:endParaRPr>
          </a:p>
        </p:txBody>
      </p:sp>
      <p:sp>
        <p:nvSpPr>
          <p:cNvPr id="11"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12"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8</a:t>
            </a:fld>
            <a:endParaRPr lang="en-US" altLang="en-US"/>
          </a:p>
        </p:txBody>
      </p:sp>
    </p:spTree>
    <p:extLst>
      <p:ext uri="{BB962C8B-B14F-4D97-AF65-F5344CB8AC3E}">
        <p14:creationId xmlns:p14="http://schemas.microsoft.com/office/powerpoint/2010/main" val="44992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82376" y="653247"/>
            <a:ext cx="2988762" cy="2988762"/>
          </a:xfrm>
          <a:prstGeom prst="ellipse">
            <a:avLst/>
          </a:prstGeom>
          <a:solidFill>
            <a:srgbClr val="0065A6">
              <a:alpha val="80000"/>
            </a:srgb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927859" y="2489441"/>
            <a:ext cx="2988762" cy="2988762"/>
          </a:xfrm>
          <a:prstGeom prst="ellipse">
            <a:avLst/>
          </a:prstGeom>
          <a:solidFill>
            <a:srgbClr val="00B0F0">
              <a:alpha val="80000"/>
            </a:srgb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232056" y="2489441"/>
            <a:ext cx="2988762" cy="2988762"/>
          </a:xfrm>
          <a:prstGeom prst="ellipse">
            <a:avLst/>
          </a:prstGeom>
          <a:solidFill>
            <a:srgbClr val="002060">
              <a:alpha val="80000"/>
            </a:srgbClr>
          </a:solid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905000" y="175177"/>
            <a:ext cx="45719"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400" rtl="0" latinLnBrk="1" hangingPunct="0"/>
            <a:endParaRPr lang="en-US" sz="4200" dirty="0">
              <a:solidFill>
                <a:srgbClr val="000000"/>
              </a:solidFill>
              <a:latin typeface="Gill Sans"/>
              <a:ea typeface="Gill Sans"/>
              <a:cs typeface="Gill Sans"/>
              <a:sym typeface="Gill Sans"/>
            </a:endParaRPr>
          </a:p>
        </p:txBody>
      </p:sp>
      <p:sp>
        <p:nvSpPr>
          <p:cNvPr id="16" name="Title 15"/>
          <p:cNvSpPr>
            <a:spLocks noGrp="1"/>
          </p:cNvSpPr>
          <p:nvPr>
            <p:ph type="title"/>
          </p:nvPr>
        </p:nvSpPr>
        <p:spPr/>
        <p:txBody>
          <a:bodyPr/>
          <a:lstStyle/>
          <a:p>
            <a:r>
              <a:rPr lang="en-US" sz="2400" dirty="0" smtClean="0"/>
              <a:t>Focal-Point Awareness</a:t>
            </a:r>
            <a:endParaRPr lang="en-US" sz="2400" dirty="0"/>
          </a:p>
        </p:txBody>
      </p:sp>
      <p:sp>
        <p:nvSpPr>
          <p:cNvPr id="8" name="Rectangle 7"/>
          <p:cNvSpPr/>
          <p:nvPr/>
        </p:nvSpPr>
        <p:spPr>
          <a:xfrm>
            <a:off x="3637236" y="1527034"/>
            <a:ext cx="2183611" cy="830997"/>
          </a:xfrm>
          <a:prstGeom prst="rect">
            <a:avLst/>
          </a:prstGeom>
        </p:spPr>
        <p:txBody>
          <a:bodyPr wrap="none">
            <a:spAutoFit/>
          </a:bodyPr>
          <a:lstStyle/>
          <a:p>
            <a:r>
              <a:rPr lang="en-US" b="1" dirty="0" smtClean="0">
                <a:solidFill>
                  <a:schemeClr val="bg1"/>
                </a:solidFill>
                <a:latin typeface="Arial" panose="020B0604020202020204" pitchFamily="34" charset="0"/>
                <a:cs typeface="Arial" panose="020B0604020202020204" pitchFamily="34" charset="0"/>
              </a:rPr>
              <a:t>Hold eyes on </a:t>
            </a:r>
          </a:p>
          <a:p>
            <a:pPr algn="ctr"/>
            <a:r>
              <a:rPr lang="en-US" b="1" dirty="0" smtClean="0">
                <a:solidFill>
                  <a:schemeClr val="bg1"/>
                </a:solidFill>
                <a:latin typeface="Arial" panose="020B0604020202020204" pitchFamily="34" charset="0"/>
                <a:cs typeface="Arial" panose="020B0604020202020204" pitchFamily="34" charset="0"/>
              </a:rPr>
              <a:t>a point</a:t>
            </a:r>
            <a:endParaRPr lang="en-US" b="1"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429957" y="3642009"/>
            <a:ext cx="3338004" cy="830997"/>
          </a:xfrm>
          <a:prstGeom prst="rect">
            <a:avLst/>
          </a:prstGeom>
        </p:spPr>
        <p:txBody>
          <a:bodyPr wrap="square">
            <a:spAutoFit/>
          </a:bodyPr>
          <a:lstStyle/>
          <a:p>
            <a:pPr algn="ctr"/>
            <a:r>
              <a:rPr lang="en-US" sz="2000" dirty="0">
                <a:latin typeface="Arial" panose="020B0604020202020204" pitchFamily="34" charset="0"/>
                <a:cs typeface="Arial" panose="020B0604020202020204" pitchFamily="34" charset="0"/>
              </a:rPr>
              <a:t> </a:t>
            </a:r>
            <a:r>
              <a:rPr lang="en-US" b="1" dirty="0" smtClean="0">
                <a:solidFill>
                  <a:schemeClr val="bg1"/>
                </a:solidFill>
                <a:latin typeface="Arial" panose="020B0604020202020204" pitchFamily="34" charset="0"/>
                <a:cs typeface="Arial" panose="020B0604020202020204" pitchFamily="34" charset="0"/>
              </a:rPr>
              <a:t>Slow </a:t>
            </a:r>
          </a:p>
          <a:p>
            <a:pPr algn="ctr"/>
            <a:r>
              <a:rPr lang="en-US" b="1" dirty="0" smtClean="0">
                <a:solidFill>
                  <a:schemeClr val="bg1"/>
                </a:solidFill>
                <a:latin typeface="Arial" panose="020B0604020202020204" pitchFamily="34" charset="0"/>
                <a:cs typeface="Arial" panose="020B0604020202020204" pitchFamily="34" charset="0"/>
              </a:rPr>
              <a:t>breathing</a:t>
            </a:r>
            <a:endParaRPr lang="en-US" dirty="0"/>
          </a:p>
        </p:txBody>
      </p:sp>
      <p:sp>
        <p:nvSpPr>
          <p:cNvPr id="20" name="Rectangle 19"/>
          <p:cNvSpPr/>
          <p:nvPr/>
        </p:nvSpPr>
        <p:spPr>
          <a:xfrm>
            <a:off x="2059619" y="3642009"/>
            <a:ext cx="2132995" cy="830997"/>
          </a:xfrm>
          <a:prstGeom prst="rect">
            <a:avLst/>
          </a:prstGeom>
        </p:spPr>
        <p:txBody>
          <a:bodyPr wrap="square">
            <a:spAutoFit/>
          </a:bodyPr>
          <a:lstStyle/>
          <a:p>
            <a:pPr algn="ctr"/>
            <a:r>
              <a:rPr lang="en-US" b="1" dirty="0" smtClean="0">
                <a:solidFill>
                  <a:schemeClr val="bg1"/>
                </a:solidFill>
                <a:latin typeface="Arial" panose="020B0604020202020204" pitchFamily="34" charset="0"/>
                <a:cs typeface="Arial" panose="020B0604020202020204" pitchFamily="34" charset="0"/>
              </a:rPr>
              <a:t>Allow vision </a:t>
            </a:r>
          </a:p>
          <a:p>
            <a:pPr algn="ctr"/>
            <a:r>
              <a:rPr lang="en-US" b="1" dirty="0">
                <a:solidFill>
                  <a:schemeClr val="bg1"/>
                </a:solidFill>
                <a:latin typeface="Arial" panose="020B0604020202020204" pitchFamily="34" charset="0"/>
                <a:cs typeface="Arial" panose="020B0604020202020204" pitchFamily="34" charset="0"/>
              </a:rPr>
              <a:t>t</a:t>
            </a:r>
            <a:r>
              <a:rPr lang="en-US" b="1" dirty="0" smtClean="0">
                <a:solidFill>
                  <a:schemeClr val="bg1"/>
                </a:solidFill>
                <a:latin typeface="Arial" panose="020B0604020202020204" pitchFamily="34" charset="0"/>
                <a:cs typeface="Arial" panose="020B0604020202020204" pitchFamily="34" charset="0"/>
              </a:rPr>
              <a:t>o expand</a:t>
            </a:r>
            <a:endParaRPr lang="en-US" b="1" dirty="0">
              <a:solidFill>
                <a:srgbClr val="FFFFFF"/>
              </a:solidFill>
              <a:latin typeface="Arial" panose="020B0604020202020204" pitchFamily="34" charset="0"/>
              <a:cs typeface="Arial" panose="020B0604020202020204" pitchFamily="34" charset="0"/>
            </a:endParaRPr>
          </a:p>
        </p:txBody>
      </p:sp>
      <p:sp>
        <p:nvSpPr>
          <p:cNvPr id="21" name="Oval 20"/>
          <p:cNvSpPr/>
          <p:nvPr/>
        </p:nvSpPr>
        <p:spPr>
          <a:xfrm>
            <a:off x="3082375" y="653247"/>
            <a:ext cx="2988762" cy="2988762"/>
          </a:xfrm>
          <a:prstGeom prst="ellipse">
            <a:avLst/>
          </a:prstGeom>
          <a:no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1927859" y="2489441"/>
            <a:ext cx="2988762" cy="2988762"/>
          </a:xfrm>
          <a:prstGeom prst="ellipse">
            <a:avLst/>
          </a:prstGeom>
          <a:noFill/>
          <a:ln w="190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ooter Placeholder 4"/>
          <p:cNvSpPr txBox="1">
            <a:spLocks/>
          </p:cNvSpPr>
          <p:nvPr/>
        </p:nvSpPr>
        <p:spPr bwMode="auto">
          <a:xfrm>
            <a:off x="0" y="6626225"/>
            <a:ext cx="7011988" cy="228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defPPr>
              <a:defRPr lang="en-US"/>
            </a:defPPr>
            <a:lvl1pPr algn="l" defTabSz="457200" rtl="0" fontAlgn="base">
              <a:spcBef>
                <a:spcPct val="0"/>
              </a:spcBef>
              <a:spcAft>
                <a:spcPct val="0"/>
              </a:spcAft>
              <a:defRPr sz="800" kern="1200">
                <a:solidFill>
                  <a:srgbClr val="999999"/>
                </a:solidFill>
                <a:latin typeface="Arial Narrow" pitchFamily="-84" charset="0"/>
                <a:ea typeface="MS PGothic" pitchFamily="34" charset="-128"/>
                <a:cs typeface="Arial" charset="0"/>
              </a:defRPr>
            </a:lvl1pPr>
            <a:lvl2pPr marL="457200" algn="l" defTabSz="457200" rtl="0" fontAlgn="base">
              <a:spcBef>
                <a:spcPct val="0"/>
              </a:spcBef>
              <a:spcAft>
                <a:spcPct val="0"/>
              </a:spcAft>
              <a:defRPr sz="2400" kern="1200">
                <a:solidFill>
                  <a:schemeClr val="tx1"/>
                </a:solidFill>
                <a:latin typeface="Arial" charset="0"/>
                <a:ea typeface="+mn-ea"/>
                <a:cs typeface="Arial" charset="0"/>
              </a:defRPr>
            </a:lvl2pPr>
            <a:lvl3pPr marL="914400" algn="l" defTabSz="457200" rtl="0" fontAlgn="base">
              <a:spcBef>
                <a:spcPct val="0"/>
              </a:spcBef>
              <a:spcAft>
                <a:spcPct val="0"/>
              </a:spcAft>
              <a:defRPr sz="2400" kern="1200">
                <a:solidFill>
                  <a:schemeClr val="tx1"/>
                </a:solidFill>
                <a:latin typeface="Arial" charset="0"/>
                <a:ea typeface="+mn-ea"/>
                <a:cs typeface="Arial" charset="0"/>
              </a:defRPr>
            </a:lvl3pPr>
            <a:lvl4pPr marL="1371600" algn="l" defTabSz="457200" rtl="0" fontAlgn="base">
              <a:spcBef>
                <a:spcPct val="0"/>
              </a:spcBef>
              <a:spcAft>
                <a:spcPct val="0"/>
              </a:spcAft>
              <a:defRPr sz="2400" kern="1200">
                <a:solidFill>
                  <a:schemeClr val="tx1"/>
                </a:solidFill>
                <a:latin typeface="Arial" charset="0"/>
                <a:ea typeface="+mn-ea"/>
                <a:cs typeface="Arial" charset="0"/>
              </a:defRPr>
            </a:lvl4pPr>
            <a:lvl5pPr marL="1828800" algn="l" defTabSz="457200"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smtClean="0">
                <a:ln>
                  <a:noFill/>
                </a:ln>
                <a:solidFill>
                  <a:srgbClr val="999999"/>
                </a:solidFill>
                <a:effectLst/>
                <a:uLnTx/>
                <a:uFillTx/>
                <a:latin typeface="Arial Narrow" pitchFamily="-84" charset="0"/>
                <a:ea typeface="MS PGothic" pitchFamily="34" charset="-128"/>
                <a:cs typeface="Arial" charset="0"/>
              </a:rPr>
              <a:t>Confidential, unpublished property of Cigna. Do not duplicate or distribute. Use and distribution limited solely to authorized personnel. © 2016 Cigna</a:t>
            </a:r>
            <a:endParaRPr kumimoji="0" lang="en-US" altLang="en-US" sz="800" b="0" i="0" u="none" strike="noStrike" kern="1200" cap="none" spc="0" normalizeH="0" baseline="0" noProof="0" dirty="0">
              <a:ln>
                <a:noFill/>
              </a:ln>
              <a:solidFill>
                <a:srgbClr val="999999"/>
              </a:solidFill>
              <a:effectLst/>
              <a:uLnTx/>
              <a:uFillTx/>
              <a:latin typeface="Arial Narrow" pitchFamily="-84" charset="0"/>
              <a:ea typeface="MS PGothic" pitchFamily="34" charset="-128"/>
              <a:cs typeface="Arial" charset="0"/>
            </a:endParaRPr>
          </a:p>
        </p:txBody>
      </p:sp>
      <p:sp>
        <p:nvSpPr>
          <p:cNvPr id="23" name="Slide Number Placeholder 5"/>
          <p:cNvSpPr>
            <a:spLocks noGrp="1"/>
          </p:cNvSpPr>
          <p:nvPr>
            <p:ph type="sldNum" sz="quarter" idx="10"/>
          </p:nvPr>
        </p:nvSpPr>
        <p:spPr>
          <a:xfrm>
            <a:off x="7010400" y="6629400"/>
            <a:ext cx="2133600" cy="212725"/>
          </a:xfrm>
          <a:ln/>
        </p:spPr>
        <p:txBody>
          <a:bodyPr/>
          <a:lstStyle>
            <a:lvl1pPr>
              <a:defRPr/>
            </a:lvl1pPr>
          </a:lstStyle>
          <a:p>
            <a:fld id="{38EC0547-4173-4FD2-B3AD-CE0209F6F09F}" type="slidenum">
              <a:rPr lang="en-US" altLang="en-US"/>
              <a:pPr/>
              <a:t>9</a:t>
            </a:fld>
            <a:endParaRPr lang="en-US" altLang="en-US"/>
          </a:p>
        </p:txBody>
      </p:sp>
    </p:spTree>
    <p:extLst>
      <p:ext uri="{BB962C8B-B14F-4D97-AF65-F5344CB8AC3E}">
        <p14:creationId xmlns:p14="http://schemas.microsoft.com/office/powerpoint/2010/main" val="4274816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fill="hold" nodeType="tmRoot"/>
      </p:par>
    </p:tnLst>
  </p:timing>
</p:sld>
</file>

<file path=ppt/theme/theme1.xml><?xml version="1.0" encoding="utf-8"?>
<a:theme xmlns:a="http://schemas.openxmlformats.org/drawingml/2006/main" name="PC_PPT_Template_B2B_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1495</TotalTime>
  <Words>1110</Words>
  <Application>Microsoft Office PowerPoint</Application>
  <PresentationFormat>On-screen Show (4:3)</PresentationFormat>
  <Paragraphs>207</Paragraphs>
  <Slides>23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ＭＳ Ｐゴシック</vt:lpstr>
      <vt:lpstr>Arial</vt:lpstr>
      <vt:lpstr>Arial Narrow</vt:lpstr>
      <vt:lpstr>Calibri</vt:lpstr>
      <vt:lpstr>Gill Sans</vt:lpstr>
      <vt:lpstr>ヒラギノ角ゴ Pro W3</vt:lpstr>
      <vt:lpstr>PC_PPT_Template_B2B_blue</vt:lpstr>
      <vt:lpstr>Mindfulness   for  life  </vt:lpstr>
      <vt:lpstr>PowerPoint Presentation</vt:lpstr>
      <vt:lpstr>What is mindfulness?</vt:lpstr>
      <vt:lpstr>Mindful practices</vt:lpstr>
      <vt:lpstr>Organizations with mindfulness programs</vt:lpstr>
      <vt:lpstr>Mindfulness practice can improve:</vt:lpstr>
      <vt:lpstr>PowerPoint Presentation</vt:lpstr>
      <vt:lpstr>Mindfulness at work techniques:  When you need a quick shift</vt:lpstr>
      <vt:lpstr>Focal-Point Awareness</vt:lpstr>
      <vt:lpstr>Breathing techniques</vt:lpstr>
      <vt:lpstr>PowerPoint Presentation</vt:lpstr>
      <vt:lpstr>PowerPoint Presentation</vt:lpstr>
      <vt:lpstr>Mindfulness and cognition: Change your mind state quickly</vt:lpstr>
      <vt:lpstr>Expressing gratitude improves:</vt:lpstr>
      <vt:lpstr>PowerPoint Presentation</vt:lpstr>
      <vt:lpstr>How does extreme stress affect brain function?</vt:lpstr>
      <vt:lpstr>Movement Practice</vt:lpstr>
      <vt:lpstr>Movement Mindfulness</vt:lpstr>
      <vt:lpstr>PowerPoint Presentation</vt:lpstr>
      <vt:lpstr>Eating or drinking mindfully </vt:lpstr>
      <vt:lpstr>Resources</vt:lpstr>
      <vt:lpstr>PowerPoint Presentation</vt:lpstr>
      <vt:lpstr>PowerPoint Presentation</vt:lpstr>
    </vt:vector>
  </TitlesOfParts>
  <Company>Cigna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caps title 48 pt</dc:title>
  <dc:creator>Laires, Susan  (CTR)      HHHH</dc:creator>
  <cp:lastModifiedBy>Kriel, Helena      HHHH</cp:lastModifiedBy>
  <cp:revision>94</cp:revision>
  <cp:lastPrinted>2014-09-12T14:20:04Z</cp:lastPrinted>
  <dcterms:created xsi:type="dcterms:W3CDTF">2015-07-03T03:00:55Z</dcterms:created>
  <dcterms:modified xsi:type="dcterms:W3CDTF">2018-04-05T18:31:04Z</dcterms:modified>
</cp:coreProperties>
</file>