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4"/>
  </p:notesMasterIdLst>
  <p:handoutMasterIdLst>
    <p:handoutMasterId r:id="rId15"/>
  </p:handoutMasterIdLst>
  <p:sldIdLst>
    <p:sldId id="263" r:id="rId2"/>
    <p:sldId id="260" r:id="rId3"/>
    <p:sldId id="296" r:id="rId4"/>
    <p:sldId id="261" r:id="rId5"/>
    <p:sldId id="290" r:id="rId6"/>
    <p:sldId id="256" r:id="rId7"/>
    <p:sldId id="293" r:id="rId8"/>
    <p:sldId id="286" r:id="rId9"/>
    <p:sldId id="294" r:id="rId10"/>
    <p:sldId id="282" r:id="rId11"/>
    <p:sldId id="291" r:id="rId12"/>
    <p:sldId id="295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444" autoAdjust="0"/>
  </p:normalViewPr>
  <p:slideViewPr>
    <p:cSldViewPr>
      <p:cViewPr>
        <p:scale>
          <a:sx n="100" d="100"/>
          <a:sy n="100" d="100"/>
        </p:scale>
        <p:origin x="-1860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Challenges or</a:t>
            </a:r>
            <a:r>
              <a:rPr lang="en-US" baseline="0" dirty="0" smtClean="0"/>
              <a:t> Issues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Challenges</c:v>
                </c:pt>
              </c:strCache>
            </c:strRef>
          </c:tx>
          <c:dLbls>
            <c:dLbl>
              <c:idx val="3"/>
              <c:layout>
                <c:manualLayout>
                  <c:x val="4.7819970084384614E-2"/>
                  <c:y val="-0.200416666666666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3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Peer &amp; Social Pressures; Bullying</c:v>
                </c:pt>
                <c:pt idx="1">
                  <c:v>Health</c:v>
                </c:pt>
                <c:pt idx="2">
                  <c:v>Self-Esteem; Body Image</c:v>
                </c:pt>
                <c:pt idx="3">
                  <c:v>Mentoring</c:v>
                </c:pt>
                <c:pt idx="4">
                  <c:v>Career &amp; Life Readiness Skills</c:v>
                </c:pt>
                <c:pt idx="5">
                  <c:v>Other</c:v>
                </c:pt>
                <c:pt idx="6">
                  <c:v>No Response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</c:v>
                </c:pt>
                <c:pt idx="1">
                  <c:v>3</c:v>
                </c:pt>
                <c:pt idx="2">
                  <c:v>5</c:v>
                </c:pt>
                <c:pt idx="3">
                  <c:v>8</c:v>
                </c:pt>
                <c:pt idx="4">
                  <c:v>9</c:v>
                </c:pt>
                <c:pt idx="5">
                  <c:v>0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baseline="0">
          <a:latin typeface="Georgia" panose="02040502050405020303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Residing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DeSoto</a:t>
            </a:r>
            <a:r>
              <a:rPr lang="en-US" baseline="0" dirty="0" smtClean="0"/>
              <a:t> </a:t>
            </a:r>
            <a:r>
              <a:rPr lang="en-US" dirty="0" smtClean="0"/>
              <a:t>as Adults</a:t>
            </a:r>
            <a:endParaRPr lang="en-US" dirty="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DeSoto Resident as an Adult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Maybe</c:v>
                </c:pt>
                <c:pt idx="3">
                  <c:v>No Response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9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baseline="0">
          <a:latin typeface="Georgia" panose="02040502050405020303" pitchFamily="18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C5893-7D90-47DB-81D3-CD021A0BFE1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37665-F1A3-4536-936D-FA0EE725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33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59EA8-D3DA-4266-BAE6-A9DE909A0981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FE364-934E-40C1-9D8F-6B4F3C073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7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FE364-934E-40C1-9D8F-6B4F3C0732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3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FE364-934E-40C1-9D8F-6B4F3C0732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9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FE364-934E-40C1-9D8F-6B4F3C0732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21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FE364-934E-40C1-9D8F-6B4F3C0732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31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FE364-934E-40C1-9D8F-6B4F3C0732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85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FE364-934E-40C1-9D8F-6B4F3C0732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3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FE364-934E-40C1-9D8F-6B4F3C0732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86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FE364-934E-40C1-9D8F-6B4F3C0732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57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FE364-934E-40C1-9D8F-6B4F3C0732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72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FE364-934E-40C1-9D8F-6B4F3C0732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7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D92DE07-DF80-4A32-AA40-8390C1511F45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033DEB-D24F-4F38-AAC2-4F63F11F0CC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E07-DF80-4A32-AA40-8390C1511F45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3DEB-D24F-4F38-AAC2-4F63F11F0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D92DE07-DF80-4A32-AA40-8390C1511F45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A033DEB-D24F-4F38-AAC2-4F63F11F0CC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E07-DF80-4A32-AA40-8390C1511F45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033DEB-D24F-4F38-AAC2-4F63F11F0C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E07-DF80-4A32-AA40-8390C1511F45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A033DEB-D24F-4F38-AAC2-4F63F11F0CC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D92DE07-DF80-4A32-AA40-8390C1511F45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A033DEB-D24F-4F38-AAC2-4F63F11F0CC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D92DE07-DF80-4A32-AA40-8390C1511F45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A033DEB-D24F-4F38-AAC2-4F63F11F0CC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E07-DF80-4A32-AA40-8390C1511F45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033DEB-D24F-4F38-AAC2-4F63F11F0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E07-DF80-4A32-AA40-8390C1511F45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033DEB-D24F-4F38-AAC2-4F63F11F0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E07-DF80-4A32-AA40-8390C1511F45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033DEB-D24F-4F38-AAC2-4F63F11F0CC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D92DE07-DF80-4A32-AA40-8390C1511F45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A033DEB-D24F-4F38-AAC2-4F63F11F0CC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92DE07-DF80-4A32-AA40-8390C1511F45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A033DEB-D24F-4F38-AAC2-4F63F11F0C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0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752600" y="4724400"/>
            <a:ext cx="7239000" cy="1981311"/>
          </a:xfrm>
          <a:solidFill>
            <a:schemeClr val="tx1">
              <a:alpha val="66000"/>
            </a:schemeClr>
          </a:solidFill>
        </p:spPr>
        <p:txBody>
          <a:bodyPr>
            <a:normAutofit fontScale="25000" lnSpcReduction="20000"/>
          </a:bodyPr>
          <a:lstStyle/>
          <a:p>
            <a:pPr algn="r"/>
            <a:r>
              <a:rPr lang="en-US" sz="8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National </a:t>
            </a:r>
            <a:r>
              <a:rPr lang="en-US" sz="8000" dirty="0">
                <a:solidFill>
                  <a:schemeClr val="bg1"/>
                </a:solidFill>
                <a:latin typeface="Georgia" panose="02040502050405020303" pitchFamily="18" charset="0"/>
              </a:rPr>
              <a:t>Forum for Black Public Administrators</a:t>
            </a:r>
          </a:p>
          <a:p>
            <a:pPr algn="r"/>
            <a:r>
              <a:rPr lang="en-US" sz="8000" dirty="0">
                <a:solidFill>
                  <a:schemeClr val="bg1"/>
                </a:solidFill>
                <a:latin typeface="Georgia" panose="02040502050405020303" pitchFamily="18" charset="0"/>
              </a:rPr>
              <a:t>2017-18 Executive Leadership Institute (ELI) </a:t>
            </a:r>
          </a:p>
          <a:p>
            <a:pPr algn="r"/>
            <a:r>
              <a:rPr lang="en-US" sz="8000" dirty="0">
                <a:solidFill>
                  <a:schemeClr val="bg1"/>
                </a:solidFill>
                <a:latin typeface="Georgia" panose="02040502050405020303" pitchFamily="18" charset="0"/>
              </a:rPr>
              <a:t>Donielle </a:t>
            </a:r>
            <a:r>
              <a:rPr lang="en-US" sz="8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Suber</a:t>
            </a:r>
            <a:endParaRPr lang="en-US" sz="8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r"/>
            <a:r>
              <a:rPr lang="en-US" sz="8000" dirty="0">
                <a:solidFill>
                  <a:schemeClr val="bg1"/>
                </a:solidFill>
                <a:latin typeface="Georgia" panose="02040502050405020303" pitchFamily="18" charset="0"/>
              </a:rPr>
              <a:t>City of </a:t>
            </a:r>
            <a:r>
              <a:rPr lang="en-US" sz="8000" dirty="0" err="1">
                <a:solidFill>
                  <a:schemeClr val="bg1"/>
                </a:solidFill>
                <a:latin typeface="Georgia" panose="02040502050405020303" pitchFamily="18" charset="0"/>
              </a:rPr>
              <a:t>DeSoto</a:t>
            </a:r>
            <a:r>
              <a:rPr lang="en-US" sz="8000" dirty="0">
                <a:solidFill>
                  <a:schemeClr val="bg1"/>
                </a:solidFill>
                <a:latin typeface="Georgia" panose="02040502050405020303" pitchFamily="18" charset="0"/>
              </a:rPr>
              <a:t>, Texas Municipal Government</a:t>
            </a:r>
          </a:p>
          <a:p>
            <a:pPr algn="r"/>
            <a:r>
              <a:rPr lang="en-US" sz="8000" dirty="0">
                <a:solidFill>
                  <a:schemeClr val="bg1"/>
                </a:solidFill>
                <a:latin typeface="Georgia" panose="02040502050405020303" pitchFamily="18" charset="0"/>
              </a:rPr>
              <a:t>April 17, 2018</a:t>
            </a:r>
          </a:p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61460" y="4038600"/>
            <a:ext cx="7239000" cy="762000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vert="horz" anchor="ctr">
            <a:normAutofit fontScale="85000" lnSpcReduction="1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Examining the Development of a Youth Master Plan, a Pilot Study for </a:t>
            </a:r>
            <a:r>
              <a:rPr lang="en-US" sz="28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DeSoto</a:t>
            </a:r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, Texas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1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>
            <a:normAutofit/>
          </a:bodyPr>
          <a:lstStyle/>
          <a:p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08848" cy="5410200"/>
          </a:xfrm>
          <a:noFill/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Update: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b="1" dirty="0" err="1" smtClean="0">
                <a:latin typeface="Georgia" panose="02040502050405020303" pitchFamily="18" charset="0"/>
              </a:rPr>
              <a:t>DeSoto</a:t>
            </a:r>
            <a:r>
              <a:rPr lang="en-US" sz="2400" b="1" dirty="0" smtClean="0">
                <a:latin typeface="Georgia" panose="02040502050405020303" pitchFamily="18" charset="0"/>
              </a:rPr>
              <a:t> </a:t>
            </a:r>
            <a:r>
              <a:rPr lang="en-US" sz="2400" b="1" dirty="0">
                <a:latin typeface="Georgia" panose="02040502050405020303" pitchFamily="18" charset="0"/>
              </a:rPr>
              <a:t>City Council approved the initial funding to develop a youth master plan.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08848" cy="5410200"/>
          </a:xfrm>
          <a:noFill/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763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Thank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You</a:t>
            </a:r>
          </a:p>
          <a:p>
            <a:pPr algn="ctr"/>
            <a:endParaRPr lang="en-US" dirty="0">
              <a:latin typeface="Georgia" panose="02040502050405020303" pitchFamily="18" charset="0"/>
            </a:endParaRPr>
          </a:p>
          <a:p>
            <a:pPr algn="ctr"/>
            <a:endParaRPr lang="en-US" dirty="0">
              <a:latin typeface="Georgia" panose="02040502050405020303" pitchFamily="18" charset="0"/>
            </a:endParaRPr>
          </a:p>
          <a:p>
            <a:pPr algn="ctr"/>
            <a:endParaRPr lang="en-US" dirty="0">
              <a:latin typeface="Georgia" panose="02040502050405020303" pitchFamily="18" charset="0"/>
            </a:endParaRPr>
          </a:p>
          <a:p>
            <a:pPr algn="ctr"/>
            <a:endParaRPr lang="en-US" sz="2400" dirty="0" smtClean="0">
              <a:latin typeface="Georgia" panose="02040502050405020303" pitchFamily="18" charset="0"/>
            </a:endParaRPr>
          </a:p>
          <a:p>
            <a:pPr algn="ctr"/>
            <a:endParaRPr lang="en-US" sz="2400" dirty="0">
              <a:latin typeface="Georgia" panose="02040502050405020303" pitchFamily="18" charset="0"/>
            </a:endParaRPr>
          </a:p>
          <a:p>
            <a:pPr algn="ctr"/>
            <a:endParaRPr lang="en-US" sz="2400" dirty="0" smtClean="0">
              <a:latin typeface="Georgia" panose="02040502050405020303" pitchFamily="18" charset="0"/>
            </a:endParaRPr>
          </a:p>
          <a:p>
            <a:pPr algn="ctr"/>
            <a:endParaRPr lang="en-US" sz="2400" dirty="0">
              <a:latin typeface="Georgia" panose="02040502050405020303" pitchFamily="18" charset="0"/>
            </a:endParaRPr>
          </a:p>
          <a:p>
            <a:pPr algn="ctr"/>
            <a:endParaRPr lang="en-US" sz="2400" dirty="0" smtClean="0">
              <a:latin typeface="Georgia" panose="02040502050405020303" pitchFamily="18" charset="0"/>
            </a:endParaRPr>
          </a:p>
          <a:p>
            <a:pPr algn="ctr"/>
            <a:endParaRPr lang="en-US" sz="2400" dirty="0">
              <a:latin typeface="Georgia" panose="02040502050405020303" pitchFamily="18" charset="0"/>
            </a:endParaRPr>
          </a:p>
          <a:p>
            <a:pPr algn="ctr"/>
            <a:endParaRPr lang="en-US" sz="2400" dirty="0">
              <a:latin typeface="Georgia" panose="02040502050405020303" pitchFamily="18" charset="0"/>
            </a:endParaRPr>
          </a:p>
          <a:p>
            <a:pPr algn="ctr"/>
            <a:r>
              <a:rPr lang="en-US" sz="2000" b="1" dirty="0">
                <a:latin typeface="Georgia" panose="02040502050405020303" pitchFamily="18" charset="0"/>
              </a:rPr>
              <a:t>Donielle Suber</a:t>
            </a:r>
          </a:p>
          <a:p>
            <a:pPr algn="ctr"/>
            <a:r>
              <a:rPr lang="en-US" sz="2000" b="1" dirty="0">
                <a:latin typeface="Georgia" panose="02040502050405020303" pitchFamily="18" charset="0"/>
              </a:rPr>
              <a:t>Assistant to the City Manager</a:t>
            </a:r>
          </a:p>
          <a:p>
            <a:pPr algn="ctr"/>
            <a:r>
              <a:rPr lang="en-US" sz="2000" b="1" dirty="0">
                <a:latin typeface="Georgia" panose="02040502050405020303" pitchFamily="18" charset="0"/>
              </a:rPr>
              <a:t>City of </a:t>
            </a:r>
            <a:r>
              <a:rPr lang="en-US" sz="2000" b="1" dirty="0" err="1">
                <a:latin typeface="Georgia" panose="02040502050405020303" pitchFamily="18" charset="0"/>
              </a:rPr>
              <a:t>DeSoto</a:t>
            </a:r>
            <a:r>
              <a:rPr lang="en-US" sz="2000" b="1" dirty="0">
                <a:latin typeface="Georgia" panose="02040502050405020303" pitchFamily="18" charset="0"/>
              </a:rPr>
              <a:t>, Texas</a:t>
            </a:r>
          </a:p>
          <a:p>
            <a:pPr algn="ctr"/>
            <a:r>
              <a:rPr lang="en-US" sz="2000" b="1" dirty="0">
                <a:latin typeface="Georgia" panose="02040502050405020303" pitchFamily="18" charset="0"/>
              </a:rPr>
              <a:t>972-230-9690</a:t>
            </a:r>
          </a:p>
          <a:p>
            <a:pPr algn="ctr"/>
            <a:r>
              <a:rPr lang="en-US" sz="2000" b="1" dirty="0">
                <a:latin typeface="Georgia" panose="02040502050405020303" pitchFamily="18" charset="0"/>
              </a:rPr>
              <a:t>dsuber@desototexas.gov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0874" y="168349"/>
            <a:ext cx="8308848" cy="5410200"/>
          </a:xfrm>
          <a:noFill/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sz="4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Questions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308848" cy="6477000"/>
          </a:xfrm>
          <a:noFill/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Background</a:t>
            </a:r>
          </a:p>
          <a:p>
            <a:pPr marL="0" indent="0">
              <a:buNone/>
            </a:pPr>
            <a:endParaRPr lang="en-US" sz="40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Georgia" panose="02040502050405020303" pitchFamily="18" charset="0"/>
              </a:rPr>
              <a:t>DeSoto</a:t>
            </a:r>
            <a:r>
              <a:rPr lang="en-US" sz="3200" b="1" dirty="0">
                <a:latin typeface="Georgia" panose="02040502050405020303" pitchFamily="18" charset="0"/>
              </a:rPr>
              <a:t> Demographics</a:t>
            </a:r>
          </a:p>
          <a:p>
            <a:pPr marL="0" indent="0">
              <a:buNone/>
            </a:pPr>
            <a:endParaRPr lang="en-US" sz="3200" b="1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latin typeface="Georgia" panose="02040502050405020303" pitchFamily="18" charset="0"/>
              </a:rPr>
              <a:t>Progressive, </a:t>
            </a:r>
            <a:r>
              <a:rPr lang="en-US" sz="3200" b="1" dirty="0" smtClean="0">
                <a:latin typeface="Georgia" panose="02040502050405020303" pitchFamily="18" charset="0"/>
              </a:rPr>
              <a:t>Inclusive </a:t>
            </a:r>
            <a:r>
              <a:rPr lang="en-US" sz="3200" b="1" dirty="0">
                <a:latin typeface="Georgia" panose="02040502050405020303" pitchFamily="18" charset="0"/>
              </a:rPr>
              <a:t>&amp; Innovative City</a:t>
            </a:r>
          </a:p>
          <a:p>
            <a:pPr marL="0" indent="0">
              <a:buNone/>
            </a:pPr>
            <a:endParaRPr lang="en-US" sz="3200" b="1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latin typeface="Georgia" panose="02040502050405020303" pitchFamily="18" charset="0"/>
              </a:rPr>
              <a:t>City Council Business Plan Goal #1 – Enhance the Quality of Life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Facts</a:t>
            </a:r>
            <a:r>
              <a:rPr lang="en-US" sz="3600" dirty="0">
                <a:latin typeface="Georgia" panose="02040502050405020303" pitchFamily="18" charset="0"/>
              </a:rPr>
              <a:t/>
            </a:r>
            <a:br>
              <a:rPr lang="en-US" sz="3600" dirty="0">
                <a:latin typeface="Georgia" panose="02040502050405020303" pitchFamily="18" charset="0"/>
              </a:rPr>
            </a:br>
            <a:endParaRPr lang="en-US" sz="36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latin typeface="Georgia" panose="02040502050405020303" pitchFamily="18" charset="0"/>
              </a:rPr>
              <a:t>Challenges and Issues youth face  </a:t>
            </a:r>
            <a:r>
              <a:rPr lang="en-US" sz="3200" b="1" i="1" dirty="0">
                <a:latin typeface="Georgia" panose="02040502050405020303" pitchFamily="18" charset="0"/>
              </a:rPr>
              <a:t>(e.g., bullying, peer pressure and self esteem)</a:t>
            </a:r>
          </a:p>
          <a:p>
            <a:endParaRPr lang="en-US" sz="3200" b="1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latin typeface="Georgia" panose="02040502050405020303" pitchFamily="18" charset="0"/>
              </a:rPr>
              <a:t>Human and Civil Rights issues (</a:t>
            </a:r>
            <a:r>
              <a:rPr lang="en-US" sz="3200" b="1" i="1" dirty="0">
                <a:latin typeface="Georgia" panose="02040502050405020303" pitchFamily="18" charset="0"/>
              </a:rPr>
              <a:t>e.g., poverty, </a:t>
            </a:r>
            <a:r>
              <a:rPr lang="en-US" sz="3200" b="1" i="1" dirty="0" smtClean="0">
                <a:latin typeface="Georgia" panose="02040502050405020303" pitchFamily="18" charset="0"/>
              </a:rPr>
              <a:t>homelessness and </a:t>
            </a:r>
            <a:r>
              <a:rPr lang="en-US" sz="3200" b="1" i="1" dirty="0">
                <a:latin typeface="Georgia" panose="02040502050405020303" pitchFamily="18" charset="0"/>
              </a:rPr>
              <a:t>foster care youth)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b="1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Georgia" panose="02040502050405020303" pitchFamily="18" charset="0"/>
              </a:rPr>
              <a:t>Silo </a:t>
            </a:r>
            <a:r>
              <a:rPr lang="en-US" sz="3200" b="1" dirty="0">
                <a:latin typeface="Georgia" panose="02040502050405020303" pitchFamily="18" charset="0"/>
              </a:rPr>
              <a:t>programs, services &amp; activities – no connectivity</a:t>
            </a:r>
          </a:p>
        </p:txBody>
      </p:sp>
    </p:spTree>
    <p:extLst>
      <p:ext uri="{BB962C8B-B14F-4D97-AF65-F5344CB8AC3E}">
        <p14:creationId xmlns:p14="http://schemas.microsoft.com/office/powerpoint/2010/main" val="36522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308848" cy="6400800"/>
          </a:xfrm>
          <a:noFill/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Youth Master Plan:</a:t>
            </a:r>
            <a:endParaRPr lang="en-US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3200" i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4000" i="1" dirty="0">
                <a:latin typeface="Georgia" panose="02040502050405020303" pitchFamily="18" charset="0"/>
              </a:rPr>
              <a:t>“</a:t>
            </a:r>
            <a:r>
              <a:rPr lang="en-US" sz="4000" b="1" i="1" dirty="0">
                <a:latin typeface="Georgia" panose="02040502050405020303" pitchFamily="18" charset="0"/>
              </a:rPr>
              <a:t>The concept of a </a:t>
            </a:r>
            <a:r>
              <a:rPr lang="en-US" sz="4000" b="1" i="1" dirty="0" smtClean="0">
                <a:latin typeface="Georgia" panose="02040502050405020303" pitchFamily="18" charset="0"/>
              </a:rPr>
              <a:t>(youth) master </a:t>
            </a:r>
            <a:r>
              <a:rPr lang="en-US" sz="4000" b="1" i="1" dirty="0">
                <a:latin typeface="Georgia" panose="02040502050405020303" pitchFamily="18" charset="0"/>
              </a:rPr>
              <a:t>plan is both a product and a process.”</a:t>
            </a:r>
          </a:p>
          <a:p>
            <a:pPr marL="0" indent="0">
              <a:buNone/>
            </a:pPr>
            <a:r>
              <a:rPr lang="en-US" sz="4000" b="1" i="1" dirty="0">
                <a:latin typeface="Georgia" panose="02040502050405020303" pitchFamily="18" charset="0"/>
              </a:rPr>
              <a:t>                                                                </a:t>
            </a:r>
          </a:p>
          <a:p>
            <a:pPr marL="0" indent="0">
              <a:buNone/>
            </a:pPr>
            <a:r>
              <a:rPr lang="en-US" sz="4000" b="1" i="1" dirty="0">
                <a:latin typeface="Georgia" panose="02040502050405020303" pitchFamily="18" charset="0"/>
              </a:rPr>
              <a:t>                                                                                       - National League of </a:t>
            </a:r>
            <a:r>
              <a:rPr lang="en-US" sz="4000" b="1" i="1" dirty="0" smtClean="0">
                <a:latin typeface="Georgia" panose="02040502050405020303" pitchFamily="18" charset="0"/>
              </a:rPr>
              <a:t>Cities</a:t>
            </a:r>
          </a:p>
          <a:p>
            <a:pPr marL="0" indent="0">
              <a:buNone/>
            </a:pPr>
            <a:endParaRPr lang="en-US" sz="4000" b="1" i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4000" b="1" dirty="0" smtClean="0">
                <a:latin typeface="Georgia" panose="02040502050405020303" pitchFamily="18" charset="0"/>
              </a:rPr>
              <a:t>Brings </a:t>
            </a:r>
            <a:r>
              <a:rPr lang="en-US" sz="4000" b="1" dirty="0">
                <a:latin typeface="Georgia" panose="02040502050405020303" pitchFamily="18" charset="0"/>
              </a:rPr>
              <a:t>all youth programs, services and activities offered or available throughout the community under one umbrella, unifying the community’s efforts to develop and grow healthy young people.</a:t>
            </a:r>
          </a:p>
          <a:p>
            <a:pPr marL="0" indent="0">
              <a:buNone/>
            </a:pPr>
            <a:endParaRPr lang="en-US" sz="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Purpose of a Youth Master Plan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:</a:t>
            </a:r>
          </a:p>
          <a:p>
            <a:pPr marL="0" indent="0">
              <a:buNone/>
            </a:pPr>
            <a:endParaRPr lang="en-US" sz="4000" b="1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4000" b="1" dirty="0">
                <a:latin typeface="Georgia" panose="02040502050405020303" pitchFamily="18" charset="0"/>
              </a:rPr>
              <a:t>An efficient use of resources, ability to reach youth on a larger scale and prevent waste or overlapping of efforts.</a:t>
            </a:r>
          </a:p>
          <a:p>
            <a:pPr marL="0" indent="0">
              <a:buNone/>
            </a:pPr>
            <a:endParaRPr lang="en-US" sz="4000" b="1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4000" b="1" dirty="0">
                <a:latin typeface="Georgia" panose="02040502050405020303" pitchFamily="18" charset="0"/>
              </a:rPr>
              <a:t>Establishes a sustainable long-term strategy for improving outcomes for children and youth. (National League of Cities)</a:t>
            </a:r>
          </a:p>
          <a:p>
            <a:pPr marL="0" indent="0">
              <a:buNone/>
            </a:pPr>
            <a:endParaRPr lang="en-US" sz="4000" b="1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4000" b="1" dirty="0">
                <a:latin typeface="Georgia" panose="02040502050405020303" pitchFamily="18" charset="0"/>
              </a:rPr>
              <a:t>Change how the community perceives youth, and vice versa. Change how the city and schools work with and for young people. (National League of Cities)</a:t>
            </a:r>
          </a:p>
          <a:p>
            <a:pPr marL="0" indent="0">
              <a:buNone/>
            </a:pPr>
            <a:endParaRPr lang="en-US" sz="4000" b="1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4000" b="1" dirty="0">
                <a:latin typeface="Georgia" panose="02040502050405020303" pitchFamily="18" charset="0"/>
              </a:rPr>
              <a:t>Strengthens the ability of municipal leaders to understand the local needs, set priorities, and develop strategies that drive future progress. (National League of Cities)</a:t>
            </a:r>
          </a:p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6234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Georgia" panose="02040502050405020303" pitchFamily="18" charset="0"/>
              </a:rPr>
              <a:t>Pilot Study Survey </a:t>
            </a:r>
            <a:r>
              <a:rPr lang="en-US" sz="3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Georgia" panose="02040502050405020303" pitchFamily="18" charset="0"/>
              </a:rPr>
              <a:t>February 2018)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308848" cy="5410200"/>
          </a:xfrm>
          <a:noFill/>
        </p:spPr>
        <p:txBody>
          <a:bodyPr>
            <a:normAutofit lnSpcReduction="10000"/>
          </a:bodyPr>
          <a:lstStyle/>
          <a:p>
            <a:pPr marL="400050" indent="0">
              <a:buNone/>
            </a:pPr>
            <a:endParaRPr lang="en-US" sz="1400" b="1" i="1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Georgia" panose="02040502050405020303" pitchFamily="18" charset="0"/>
              </a:rPr>
              <a:t>A small sample size of (20) </a:t>
            </a:r>
            <a:r>
              <a:rPr lang="en-US" sz="2400" b="1" dirty="0">
                <a:latin typeface="Georgia" panose="02040502050405020303" pitchFamily="18" charset="0"/>
              </a:rPr>
              <a:t>youth were surveyed from:</a:t>
            </a:r>
          </a:p>
          <a:p>
            <a:pPr marL="393192" lvl="1" indent="0">
              <a:buNone/>
            </a:pPr>
            <a:endParaRPr lang="en-US" sz="2400" b="1" dirty="0">
              <a:latin typeface="Georgia" panose="02040502050405020303" pitchFamily="18" charset="0"/>
            </a:endParaRPr>
          </a:p>
          <a:p>
            <a:pPr marL="1943100" lvl="1" indent="-342900">
              <a:buFont typeface="Wingdings" panose="05000000000000000000" pitchFamily="2" charset="2"/>
              <a:buChar char="v"/>
            </a:pPr>
            <a:r>
              <a:rPr lang="en-US" sz="2400" b="1" dirty="0" err="1">
                <a:latin typeface="Georgia" panose="02040502050405020303" pitchFamily="18" charset="0"/>
              </a:rPr>
              <a:t>DeSoto</a:t>
            </a:r>
            <a:r>
              <a:rPr lang="en-US" sz="2400" b="1" dirty="0">
                <a:latin typeface="Georgia" panose="02040502050405020303" pitchFamily="18" charset="0"/>
              </a:rPr>
              <a:t> Youth Advisory Council </a:t>
            </a:r>
          </a:p>
          <a:p>
            <a:pPr marL="1943100" lvl="1" indent="-342900">
              <a:buFont typeface="Wingdings" panose="05000000000000000000" pitchFamily="2" charset="2"/>
              <a:buChar char="v"/>
            </a:pPr>
            <a:r>
              <a:rPr lang="en-US" sz="2400" b="1" dirty="0">
                <a:latin typeface="Georgia" panose="02040502050405020303" pitchFamily="18" charset="0"/>
              </a:rPr>
              <a:t>Random teens visiting the recreation facility</a:t>
            </a:r>
          </a:p>
          <a:p>
            <a:pPr marL="1600200" lvl="1" indent="0">
              <a:buNone/>
            </a:pPr>
            <a:endParaRPr lang="en-US" sz="2400" b="1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>
                <a:latin typeface="Georgia" panose="02040502050405020303" pitchFamily="18" charset="0"/>
              </a:rPr>
              <a:t>Gathered information relating to youth programs, services and activities from the perspective of adolescents</a:t>
            </a:r>
          </a:p>
          <a:p>
            <a:pPr marL="393192" lvl="1" indent="0">
              <a:buNone/>
            </a:pPr>
            <a:endParaRPr lang="en-US" sz="2400" b="1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>
                <a:latin typeface="Georgia" panose="02040502050405020303" pitchFamily="18" charset="0"/>
              </a:rPr>
              <a:t>18 different demographic, closed- ended and open-ended questions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6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Survey Question: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08848" cy="5410200"/>
          </a:xfrm>
          <a:noFill/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177142"/>
              </p:ext>
            </p:extLst>
          </p:nvPr>
        </p:nvGraphicFramePr>
        <p:xfrm>
          <a:off x="2758885" y="1396482"/>
          <a:ext cx="7086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1513367" y="1352107"/>
            <a:ext cx="2356884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50" b="1" i="1" dirty="0">
                <a:latin typeface="Georgia" panose="02040502050405020303" pitchFamily="18" charset="0"/>
              </a:rPr>
              <a:t>What challenges do you face that you believe </a:t>
            </a:r>
            <a:r>
              <a:rPr lang="en-US" sz="2850" b="1" i="1" dirty="0" smtClean="0">
                <a:latin typeface="Georgia" panose="02040502050405020303" pitchFamily="18" charset="0"/>
              </a:rPr>
              <a:t>the community can </a:t>
            </a:r>
            <a:r>
              <a:rPr lang="en-US" sz="2850" b="1" i="1" dirty="0">
                <a:latin typeface="Georgia" panose="02040502050405020303" pitchFamily="18" charset="0"/>
              </a:rPr>
              <a:t>help you address?</a:t>
            </a:r>
            <a:endParaRPr lang="en-US" sz="2850" b="1" i="1" dirty="0"/>
          </a:p>
        </p:txBody>
      </p:sp>
    </p:spTree>
    <p:extLst>
      <p:ext uri="{BB962C8B-B14F-4D97-AF65-F5344CB8AC3E}">
        <p14:creationId xmlns:p14="http://schemas.microsoft.com/office/powerpoint/2010/main" val="180908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4289288"/>
              </p:ext>
            </p:extLst>
          </p:nvPr>
        </p:nvGraphicFramePr>
        <p:xfrm>
          <a:off x="914400" y="2362200"/>
          <a:ext cx="7160633" cy="4431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8161"/>
                <a:gridCol w="2161236"/>
                <a:gridCol w="2161236"/>
              </a:tblGrid>
              <a:tr h="382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Programs and Activities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Surveys Checked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Percentage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2447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Youth Social Clubs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en-US" sz="14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Georgia" panose="02040502050405020303" pitchFamily="18" charset="0"/>
                        </a:rPr>
                        <a:t>7%</a:t>
                      </a:r>
                      <a:endParaRPr lang="en-US" sz="14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2447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Academic Clubs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en-US" sz="1400" b="1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Georgia" panose="02040502050405020303" pitchFamily="18" charset="0"/>
                        </a:rPr>
                        <a:t>7%</a:t>
                      </a:r>
                      <a:endParaRPr lang="en-US" sz="14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4948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Mentoring/Career Readiness Programs and Services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en-US" sz="14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Georgia" panose="02040502050405020303" pitchFamily="18" charset="0"/>
                        </a:rPr>
                        <a:t>6%</a:t>
                      </a:r>
                      <a:endParaRPr lang="en-US" sz="14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3614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Skate Park, Skating and Ice Rinks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Georgia" panose="02040502050405020303" pitchFamily="18" charset="0"/>
                        </a:rPr>
                        <a:t>6</a:t>
                      </a:r>
                      <a:endParaRPr lang="en-US" sz="14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Georgia" panose="02040502050405020303" pitchFamily="18" charset="0"/>
                        </a:rPr>
                        <a:t>8%</a:t>
                      </a:r>
                      <a:endParaRPr lang="en-US" sz="14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3614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Additional Recreational Facilities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en-US" sz="14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Georgia" panose="02040502050405020303" pitchFamily="18" charset="0"/>
                        </a:rPr>
                        <a:t>3%</a:t>
                      </a:r>
                      <a:endParaRPr lang="en-US" sz="14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2447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Night-time Entertainment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Georgia" panose="02040502050405020303" pitchFamily="18" charset="0"/>
                        </a:rPr>
                        <a:t>12</a:t>
                      </a:r>
                      <a:endParaRPr lang="en-US" sz="14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Georgia" panose="02040502050405020303" pitchFamily="18" charset="0"/>
                        </a:rPr>
                        <a:t>16%</a:t>
                      </a:r>
                      <a:endParaRPr lang="en-US" sz="14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2447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Malls and Shopping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Georgia" panose="02040502050405020303" pitchFamily="18" charset="0"/>
                        </a:rPr>
                        <a:t>8</a:t>
                      </a:r>
                      <a:endParaRPr lang="en-US" sz="14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Georgia" panose="02040502050405020303" pitchFamily="18" charset="0"/>
                        </a:rPr>
                        <a:t>11%</a:t>
                      </a:r>
                      <a:endParaRPr lang="en-US" sz="14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2447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Arts &amp; Culture Events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Georgia" panose="02040502050405020303" pitchFamily="18" charset="0"/>
                        </a:rPr>
                        <a:t>6</a:t>
                      </a:r>
                      <a:endParaRPr lang="en-US" sz="14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Georgia" panose="02040502050405020303" pitchFamily="18" charset="0"/>
                        </a:rPr>
                        <a:t>8%</a:t>
                      </a:r>
                      <a:endParaRPr lang="en-US" sz="14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2447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Locally-Owned Choices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en-US" sz="1400" b="1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Georgia" panose="02040502050405020303" pitchFamily="18" charset="0"/>
                        </a:rPr>
                        <a:t>1%</a:t>
                      </a:r>
                      <a:endParaRPr lang="en-US" sz="14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4948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Water Park/Indoor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Aquatic Center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Georgia" panose="02040502050405020303" pitchFamily="18" charset="0"/>
                        </a:rPr>
                        <a:t>8</a:t>
                      </a:r>
                      <a:endParaRPr lang="en-US" sz="1400" b="1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Georgia" panose="02040502050405020303" pitchFamily="18" charset="0"/>
                        </a:rPr>
                        <a:t>11%</a:t>
                      </a:r>
                      <a:endParaRPr lang="en-US" sz="14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2447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Advanced Sports Programs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en-US" sz="1400" b="1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Georgia" panose="02040502050405020303" pitchFamily="18" charset="0"/>
                        </a:rPr>
                        <a:t>7%</a:t>
                      </a:r>
                      <a:endParaRPr lang="en-US" sz="14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263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Amusement Park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Georgia" panose="02040502050405020303" pitchFamily="18" charset="0"/>
                        </a:rPr>
                        <a:t>10</a:t>
                      </a:r>
                      <a:endParaRPr lang="en-US" sz="14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Georgia" panose="02040502050405020303" pitchFamily="18" charset="0"/>
                        </a:rPr>
                        <a:t>14%</a:t>
                      </a:r>
                      <a:endParaRPr lang="en-US" sz="14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223284"/>
            <a:ext cx="868463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Survey Question: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2800" dirty="0">
                <a:latin typeface="Georgia" panose="02040502050405020303" pitchFamily="18" charset="0"/>
              </a:rPr>
              <a:t/>
            </a:r>
            <a:br>
              <a:rPr lang="en-US" sz="2800" dirty="0">
                <a:latin typeface="Georgia" panose="02040502050405020303" pitchFamily="18" charset="0"/>
              </a:rPr>
            </a:br>
            <a:r>
              <a:rPr lang="en-US" sz="2800" b="1" i="1" dirty="0">
                <a:latin typeface="Georgia" panose="02040502050405020303" pitchFamily="18" charset="0"/>
              </a:rPr>
              <a:t>What are some things the community does not offer that you would like to see offered?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4805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Georgia" panose="02040502050405020303" pitchFamily="18" charset="0"/>
              </a:rPr>
              <a:t>Survey Question</a:t>
            </a:r>
            <a:r>
              <a:rPr lang="en-US" sz="3600" dirty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08848" cy="5410200"/>
          </a:xfrm>
          <a:noFill/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507384"/>
              </p:ext>
            </p:extLst>
          </p:nvPr>
        </p:nvGraphicFramePr>
        <p:xfrm>
          <a:off x="1905000" y="23451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1681655"/>
            <a:ext cx="3276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latin typeface="Georgia" panose="02040502050405020303" pitchFamily="18" charset="0"/>
              </a:rPr>
              <a:t>When you become an </a:t>
            </a:r>
            <a:r>
              <a:rPr lang="en-US" sz="2600" b="1" i="1" dirty="0" smtClean="0">
                <a:latin typeface="Georgia" panose="02040502050405020303" pitchFamily="18" charset="0"/>
              </a:rPr>
              <a:t>adult, would  </a:t>
            </a:r>
            <a:r>
              <a:rPr lang="en-US" sz="2600" b="1" i="1" dirty="0">
                <a:latin typeface="Georgia" panose="02040502050405020303" pitchFamily="18" charset="0"/>
              </a:rPr>
              <a:t>you </a:t>
            </a:r>
            <a:r>
              <a:rPr lang="en-US" sz="2600" b="1" i="1" dirty="0" smtClean="0">
                <a:latin typeface="Georgia" panose="02040502050405020303" pitchFamily="18" charset="0"/>
              </a:rPr>
              <a:t>consider living </a:t>
            </a:r>
            <a:r>
              <a:rPr lang="en-US" sz="2600" b="1" i="1" dirty="0">
                <a:latin typeface="Georgia" panose="02040502050405020303" pitchFamily="18" charset="0"/>
              </a:rPr>
              <a:t>in </a:t>
            </a:r>
            <a:r>
              <a:rPr lang="en-US" sz="2600" b="1" i="1" dirty="0" err="1">
                <a:latin typeface="Georgia" panose="02040502050405020303" pitchFamily="18" charset="0"/>
              </a:rPr>
              <a:t>DeSoto</a:t>
            </a:r>
            <a:r>
              <a:rPr lang="en-US" sz="2600" b="1" i="1" dirty="0">
                <a:latin typeface="Georgia" panose="02040502050405020303" pitchFamily="18" charset="0"/>
              </a:rPr>
              <a:t>?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9940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Pilot Study Interviews </a:t>
            </a:r>
            <a:br>
              <a:rPr lang="en-US" sz="2500" b="1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25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(January - February 2018)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08848" cy="5410200"/>
          </a:xfrm>
          <a:noFill/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Georgia" panose="02040502050405020303" pitchFamily="18" charset="0"/>
              </a:rPr>
              <a:t>Amassed </a:t>
            </a:r>
            <a:r>
              <a:rPr lang="en-US" sz="1800" b="1" dirty="0">
                <a:latin typeface="Georgia" panose="02040502050405020303" pitchFamily="18" charset="0"/>
              </a:rPr>
              <a:t>information from the perspective of municipal government employees about the youth master plan in their cities</a:t>
            </a:r>
          </a:p>
          <a:p>
            <a:pPr marL="393192" lvl="1" indent="0">
              <a:buNone/>
            </a:pPr>
            <a:endParaRPr lang="en-US" sz="1400" b="1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>
                <a:latin typeface="Georgia" panose="02040502050405020303" pitchFamily="18" charset="0"/>
              </a:rPr>
              <a:t>4 municipal government employees were surveyed from: </a:t>
            </a:r>
          </a:p>
          <a:p>
            <a:pPr marL="393192" lvl="1" indent="0">
              <a:buNone/>
            </a:pPr>
            <a:endParaRPr lang="en-US" sz="1400" b="1" dirty="0">
              <a:latin typeface="Georgia" panose="02040502050405020303" pitchFamily="18" charset="0"/>
            </a:endParaRPr>
          </a:p>
          <a:p>
            <a:pPr marL="1892300" lvl="1" indent="-342900">
              <a:buFont typeface="Wingdings" panose="05000000000000000000" pitchFamily="2" charset="2"/>
              <a:buChar char="v"/>
            </a:pPr>
            <a:r>
              <a:rPr lang="en-US" sz="1800" b="1" dirty="0">
                <a:latin typeface="Georgia" panose="02040502050405020303" pitchFamily="18" charset="0"/>
              </a:rPr>
              <a:t>Alexandria, Virginia</a:t>
            </a:r>
          </a:p>
          <a:p>
            <a:pPr marL="1892300" lvl="1" indent="-342900">
              <a:buFont typeface="Wingdings" panose="05000000000000000000" pitchFamily="2" charset="2"/>
              <a:buChar char="v"/>
            </a:pPr>
            <a:r>
              <a:rPr lang="en-US" sz="1800" b="1" dirty="0">
                <a:latin typeface="Georgia" panose="02040502050405020303" pitchFamily="18" charset="0"/>
              </a:rPr>
              <a:t>Grand Rapids, Michigan</a:t>
            </a:r>
          </a:p>
          <a:p>
            <a:pPr marL="1892300" lvl="1" indent="-342900">
              <a:buFont typeface="Wingdings" panose="05000000000000000000" pitchFamily="2" charset="2"/>
              <a:buChar char="v"/>
            </a:pPr>
            <a:r>
              <a:rPr lang="en-US" sz="1800" b="1" dirty="0">
                <a:latin typeface="Georgia" panose="02040502050405020303" pitchFamily="18" charset="0"/>
              </a:rPr>
              <a:t>Little Rock, Arkansas</a:t>
            </a:r>
          </a:p>
          <a:p>
            <a:pPr marL="1892300" lvl="1" indent="-342900">
              <a:buFont typeface="Wingdings" panose="05000000000000000000" pitchFamily="2" charset="2"/>
              <a:buChar char="v"/>
            </a:pPr>
            <a:r>
              <a:rPr lang="en-US" sz="1800" b="1" dirty="0">
                <a:latin typeface="Georgia" panose="02040502050405020303" pitchFamily="18" charset="0"/>
              </a:rPr>
              <a:t>Surprise, Arizona</a:t>
            </a:r>
          </a:p>
          <a:p>
            <a:pPr marL="1549400" lvl="1" indent="0">
              <a:buNone/>
            </a:pPr>
            <a:endParaRPr lang="en-US" sz="1400" b="1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>
                <a:latin typeface="Georgia" panose="02040502050405020303" pitchFamily="18" charset="0"/>
              </a:rPr>
              <a:t>Each city employee was asked 15 questions about their city’s youth master plan or departments dedicated specifically to youth initiatives. </a:t>
            </a:r>
            <a:endParaRPr lang="en-US" sz="1800" b="1" dirty="0" smtClean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400" b="1" dirty="0" smtClean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Georgia" panose="02040502050405020303" pitchFamily="18" charset="0"/>
              </a:rPr>
              <a:t>Conducted one interview with a consulting firm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792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Findings &amp; Recommendations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08848" cy="5410200"/>
          </a:xfrm>
          <a:noFill/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Georgia" panose="02040502050405020303" pitchFamily="18" charset="0"/>
              </a:rPr>
              <a:t>Key Finds </a:t>
            </a:r>
            <a:r>
              <a:rPr lang="en-US" sz="2800" b="1" i="1" dirty="0">
                <a:latin typeface="Georgia" panose="02040502050405020303" pitchFamily="18" charset="0"/>
              </a:rPr>
              <a:t>(Survey and Interviews</a:t>
            </a:r>
            <a:r>
              <a:rPr lang="en-US" sz="2800" b="1" dirty="0">
                <a:latin typeface="Georgia" panose="02040502050405020303" pitchFamily="18" charset="0"/>
              </a:rPr>
              <a:t>):</a:t>
            </a:r>
          </a:p>
          <a:p>
            <a:pPr marL="0" indent="0">
              <a:buNone/>
            </a:pPr>
            <a:endParaRPr lang="en-US" sz="2800" b="1" i="1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i="1" dirty="0">
                <a:latin typeface="Georgia" panose="02040502050405020303" pitchFamily="18" charset="0"/>
              </a:rPr>
              <a:t>Address youth challenges and issues creatively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i="1" dirty="0">
                <a:latin typeface="Georgia" panose="02040502050405020303" pitchFamily="18" charset="0"/>
              </a:rPr>
              <a:t>Community ownership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i="1" dirty="0">
                <a:latin typeface="Georgia" panose="02040502050405020303" pitchFamily="18" charset="0"/>
              </a:rPr>
              <a:t>Communication and transparency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i="1" dirty="0">
                <a:latin typeface="Georgia" panose="02040502050405020303" pitchFamily="18" charset="0"/>
              </a:rPr>
              <a:t>Youth involvement</a:t>
            </a:r>
          </a:p>
          <a:p>
            <a:pPr marL="0" indent="0">
              <a:buNone/>
            </a:pPr>
            <a:endParaRPr lang="en-US" sz="2800" b="1" i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Georgia" panose="02040502050405020303" pitchFamily="18" charset="0"/>
              </a:rPr>
              <a:t>Key Recommendations</a:t>
            </a:r>
            <a:r>
              <a:rPr lang="en-US" sz="2800" b="1" dirty="0">
                <a:latin typeface="Georgia" panose="02040502050405020303" pitchFamily="18" charset="0"/>
              </a:rPr>
              <a:t>: </a:t>
            </a:r>
          </a:p>
          <a:p>
            <a:pPr marL="0" indent="0">
              <a:buNone/>
            </a:pPr>
            <a:endParaRPr lang="en-US" sz="2800" b="1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i="1" dirty="0">
                <a:latin typeface="Georgia" panose="02040502050405020303" pitchFamily="18" charset="0"/>
              </a:rPr>
              <a:t>Modify JM Bryson’s steps for a strategic plan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i="1" dirty="0">
                <a:latin typeface="Georgia" panose="02040502050405020303" pitchFamily="18" charset="0"/>
              </a:rPr>
              <a:t>Building relationships with the community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i="1" dirty="0">
                <a:latin typeface="Georgia" panose="02040502050405020303" pitchFamily="18" charset="0"/>
              </a:rPr>
              <a:t>Broaden the scope of the youth master plan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i="1" dirty="0">
                <a:latin typeface="Georgia" panose="02040502050405020303" pitchFamily="18" charset="0"/>
              </a:rPr>
              <a:t>Develop a youth master plan database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0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2489</TotalTime>
  <Words>575</Words>
  <Application>Microsoft Office PowerPoint</Application>
  <PresentationFormat>On-screen Show (4:3)</PresentationFormat>
  <Paragraphs>160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PowerPoint Presentation</vt:lpstr>
      <vt:lpstr>PowerPoint Presentation</vt:lpstr>
      <vt:lpstr>PowerPoint Presentation</vt:lpstr>
      <vt:lpstr>Pilot Study Survey  (February 2018)</vt:lpstr>
      <vt:lpstr>Survey Question:</vt:lpstr>
      <vt:lpstr>PowerPoint Presentation</vt:lpstr>
      <vt:lpstr>Survey Question:</vt:lpstr>
      <vt:lpstr>Pilot Study Interviews  (January - February 2018)</vt:lpstr>
      <vt:lpstr>Findings &amp; Recommendations</vt:lpstr>
      <vt:lpstr>PowerPoint Presentation</vt:lpstr>
      <vt:lpstr>PowerPoint Presentation</vt:lpstr>
      <vt:lpstr>PowerPoint Presentation</vt:lpstr>
    </vt:vector>
  </TitlesOfParts>
  <Company>City of DeSoto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 Turner</dc:creator>
  <cp:lastModifiedBy>Donielle Suber</cp:lastModifiedBy>
  <cp:revision>88</cp:revision>
  <cp:lastPrinted>2018-04-15T21:20:27Z</cp:lastPrinted>
  <dcterms:created xsi:type="dcterms:W3CDTF">2017-08-14T21:41:06Z</dcterms:created>
  <dcterms:modified xsi:type="dcterms:W3CDTF">2018-04-15T21:24:00Z</dcterms:modified>
</cp:coreProperties>
</file>