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1" r:id="rId4"/>
    <p:sldId id="264" r:id="rId5"/>
    <p:sldId id="265" r:id="rId6"/>
    <p:sldId id="259" r:id="rId7"/>
    <p:sldId id="262" r:id="rId8"/>
    <p:sldId id="266" r:id="rId9"/>
    <p:sldId id="260" r:id="rId10"/>
    <p:sldId id="263" r:id="rId11"/>
    <p:sldId id="267" r:id="rId12"/>
  </p:sldIdLst>
  <p:sldSz cx="9144000" cy="5143500" type="screen16x9"/>
  <p:notesSz cx="6858000" cy="91440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21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Raise your hand if you are a member of a church or faith based organization?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52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41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Depression is one of America’s most common mental disorders</a:t>
            </a:r>
          </a:p>
          <a:p>
            <a:r>
              <a:rPr lang="en-US" dirty="0"/>
              <a:t>African Americans are disproportionately affected my diagnosed depression in addition to symptoms od depression</a:t>
            </a:r>
          </a:p>
          <a:p>
            <a:r>
              <a:rPr lang="en-US" dirty="0"/>
              <a:t>Risk factors for mental illness like racism, discrimination, low economic status seen more in AA communities</a:t>
            </a:r>
          </a:p>
          <a:p>
            <a:r>
              <a:rPr lang="en-US" dirty="0"/>
              <a:t>AA that suffer from mental illness also face chronic disease and disability at higher rates</a:t>
            </a:r>
          </a:p>
          <a:p>
            <a:r>
              <a:rPr lang="en-US" dirty="0"/>
              <a:t>Stigma in African American community around mental illness Led to decrease treatment, lower quality of life</a:t>
            </a:r>
          </a:p>
          <a:p>
            <a:r>
              <a:rPr lang="en-US" dirty="0"/>
              <a:t>Attitude often not accepting of those with mental illness or depression</a:t>
            </a:r>
          </a:p>
          <a:p>
            <a:r>
              <a:rPr lang="en-US" dirty="0"/>
              <a:t>Topic of depression not discussed.</a:t>
            </a:r>
          </a:p>
          <a:p>
            <a:r>
              <a:rPr lang="en-US" dirty="0"/>
              <a:t>Stereotypes of the “strong black woman, strong black man” feed into existing issue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0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27436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2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13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health issue</a:t>
            </a:r>
          </a:p>
        </p:txBody>
      </p:sp>
    </p:spTree>
    <p:extLst>
      <p:ext uri="{BB962C8B-B14F-4D97-AF65-F5344CB8AC3E}">
        <p14:creationId xmlns:p14="http://schemas.microsoft.com/office/powerpoint/2010/main" val="186047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8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Than Just The Blues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Proposal of a Mental Health Toolkit for Faith Based Organizations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022B2868-5210-4831-B8C9-560D8A977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34" y="379095"/>
            <a:ext cx="6812132" cy="43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1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5DB1A-2CBB-474D-B824-BD4EC828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HUGE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F2D9016-BB53-40DA-90DD-4E282608E6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9F8ABA-CBED-451D-9275-02476BBECD1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8100" y="-190501"/>
            <a:ext cx="3861600" cy="4981575"/>
          </a:xfrm>
        </p:spPr>
        <p:txBody>
          <a:bodyPr/>
          <a:lstStyle/>
          <a:p>
            <a:r>
              <a:rPr lang="en-US" sz="2400" dirty="0"/>
              <a:t>Derrick Neal</a:t>
            </a:r>
          </a:p>
          <a:p>
            <a:pPr marL="114300" indent="0">
              <a:buNone/>
            </a:pPr>
            <a:r>
              <a:rPr lang="en-US" dirty="0"/>
              <a:t>Executive Director of the Victoria County Public Health Department</a:t>
            </a:r>
          </a:p>
          <a:p>
            <a:pPr marL="114300" indent="0">
              <a:buNone/>
            </a:pPr>
            <a:r>
              <a:rPr lang="en-US" dirty="0"/>
              <a:t>Mentor &amp; Project Sponsor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sz="2400" dirty="0"/>
              <a:t>Gwen Sims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Director of Nutrition and Chronic Disease for Harris County Public Health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sz="2400" dirty="0"/>
              <a:t>Dr. Sherri </a:t>
            </a:r>
            <a:r>
              <a:rPr lang="en-US" sz="2400" dirty="0" err="1"/>
              <a:t>Onyiego</a:t>
            </a:r>
            <a:endParaRPr lang="en-US" sz="2400" dirty="0"/>
          </a:p>
          <a:p>
            <a:pPr marL="114300" indent="0">
              <a:buNone/>
            </a:pPr>
            <a:r>
              <a:rPr lang="en-US" dirty="0"/>
              <a:t>Chronic Disease Physician for Harris County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24516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were to tell a member of your church that you thought you were struggling with depression what response would you get?</a:t>
            </a:r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2085975"/>
            <a:ext cx="8520600" cy="24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/>
              <a:t>Prayer 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Encouragement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Doubt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Judgement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3E36340-B320-47EC-8D07-1E33EA97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Prevalence Mental Health Issues Black and African Americans">
            <a:extLst>
              <a:ext uri="{FF2B5EF4-FFF2-40B4-BE49-F238E27FC236}">
                <a16:creationId xmlns:a16="http://schemas.microsoft.com/office/drawing/2014/main" xmlns="" id="{A27A9570-8270-4C81-88F9-089D0578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0" y="526350"/>
            <a:ext cx="5369012" cy="45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4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2402F-1655-4531-B5C1-85B79F43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88767808-0FEF-4FF2-8D4D-F9C1FD10A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96F7AA-474B-4082-810E-8381634CB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Goal #1: Increase the screening and follow up treatment for African American adults with depressive symptoms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Goal #2:  Decrease the attitude and stigma around mental health in the African American community while embracing existing faith-based networks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6807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2402F-1655-4531-B5C1-85B79F43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/>
            <a:r>
              <a:rPr lang="en-US" sz="4000" dirty="0"/>
              <a:t>Objectives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C5CBF4D-C05F-4511-AE50-5809BE1E2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1A9F49D-ACBC-4944-882B-CE119B562ED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3302" y="161925"/>
            <a:ext cx="3943198" cy="4257375"/>
          </a:xfrm>
        </p:spPr>
        <p:txBody>
          <a:bodyPr/>
          <a:lstStyle/>
          <a:p>
            <a:pPr>
              <a:buAutoNum type="arabicPeriod"/>
            </a:pPr>
            <a:r>
              <a:rPr lang="en-US" dirty="0"/>
              <a:t>Increase use of screening tools</a:t>
            </a: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2.  </a:t>
            </a:r>
            <a:r>
              <a:rPr lang="en-US" dirty="0"/>
              <a:t>Gain support of faith-based leaders and peers</a:t>
            </a: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3.  </a:t>
            </a:r>
            <a:r>
              <a:rPr lang="en-US" dirty="0"/>
              <a:t>Increase dialogue and availability of educational materials</a:t>
            </a: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4. </a:t>
            </a:r>
            <a:r>
              <a:rPr lang="en-US" dirty="0"/>
              <a:t>Introduce/familiarize members with mental health professionals </a:t>
            </a: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5. </a:t>
            </a:r>
            <a:r>
              <a:rPr lang="en-US" dirty="0"/>
              <a:t>Create sustainable efforts that keep the conversation going</a:t>
            </a:r>
          </a:p>
        </p:txBody>
      </p:sp>
    </p:spTree>
    <p:extLst>
      <p:ext uri="{BB962C8B-B14F-4D97-AF65-F5344CB8AC3E}">
        <p14:creationId xmlns:p14="http://schemas.microsoft.com/office/powerpoint/2010/main" val="44200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5D175B-1DB5-4F32-864B-87866F130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dk1"/>
                </a:solidFill>
                <a:latin typeface="Playfair Display"/>
                <a:sym typeface="Playfair Display"/>
              </a:rPr>
              <a:t>Toolkit Components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C072EC8D-5C5B-4F08-8364-9C84B4484A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29" y="2281498"/>
            <a:ext cx="1770380" cy="162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90F48691-EF19-4C57-B8D6-9F619C7A61D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09" y="69176"/>
            <a:ext cx="1770380" cy="1830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6DBA4A3E-BCBC-444E-BDBF-307FAB8A9CD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04456"/>
            <a:ext cx="1851343" cy="188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EE70B632-5FCE-47FD-A59D-8097A2049A9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40" y="1990726"/>
            <a:ext cx="1770380" cy="210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906281E-E20D-4865-90F2-2D63048A3DBE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0" y="174307"/>
            <a:ext cx="1648460" cy="162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9FCA9-D15B-40DF-B551-BF5736FC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B86825-B28C-4347-965A-C7EDD71F6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" y="95250"/>
            <a:ext cx="4347183" cy="4883237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13B84-E3FC-4579-9192-CF2B27331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22" y="95250"/>
            <a:ext cx="4210978" cy="4883237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901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5ABA8D-7779-4590-ACF7-4BCBAAA3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151" y="1152475"/>
            <a:ext cx="2698200" cy="341640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Meet the Mental Health Professional Events</a:t>
            </a:r>
          </a:p>
          <a:p>
            <a:pPr lvl="0"/>
            <a:r>
              <a:rPr lang="en-US" dirty="0"/>
              <a:t>Resource Table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4F5C565-2DC1-4513-BE00-B16AF1328C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96" y="0"/>
            <a:ext cx="1330059" cy="11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20AD8795-12B9-4DE9-919F-BFD4B33BBDE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66" y="0"/>
            <a:ext cx="1330058" cy="113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DBAE66-E00D-4A6B-AFA5-3CBCA68C84B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65" y="-171450"/>
            <a:ext cx="1330059" cy="14455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A0ED52FD-B573-49BE-88C9-F386A6A8C552}"/>
              </a:ext>
            </a:extLst>
          </p:cNvPr>
          <p:cNvSpPr txBox="1">
            <a:spLocks/>
          </p:cNvSpPr>
          <p:nvPr/>
        </p:nvSpPr>
        <p:spPr>
          <a:xfrm>
            <a:off x="3181351" y="1152475"/>
            <a:ext cx="2698201" cy="341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Depression Checks (Patient Health Questionnaire 9 (PHQ9)</a:t>
            </a:r>
          </a:p>
          <a:p>
            <a:r>
              <a:rPr lang="en-US" dirty="0"/>
              <a:t>Rely on Mental Health Professional and Community Partners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4959B216-2240-4CB2-962B-8B1CB144BDEF}"/>
              </a:ext>
            </a:extLst>
          </p:cNvPr>
          <p:cNvSpPr txBox="1">
            <a:spLocks/>
          </p:cNvSpPr>
          <p:nvPr/>
        </p:nvSpPr>
        <p:spPr>
          <a:xfrm>
            <a:off x="5879550" y="1152475"/>
            <a:ext cx="2698202" cy="341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Therapy Resources</a:t>
            </a:r>
          </a:p>
          <a:p>
            <a:r>
              <a:rPr lang="en-US" dirty="0"/>
              <a:t>Prayer Group/ Small Group</a:t>
            </a:r>
          </a:p>
          <a:p>
            <a:r>
              <a:rPr lang="en-US" dirty="0"/>
              <a:t>Add mental health as a focus within health ministry</a:t>
            </a:r>
          </a:p>
          <a:p>
            <a:pPr lvl="1"/>
            <a:r>
              <a:rPr lang="en-US" dirty="0"/>
              <a:t>Create specific mental health ministry (resource available)</a:t>
            </a:r>
          </a:p>
        </p:txBody>
      </p:sp>
    </p:spTree>
    <p:extLst>
      <p:ext uri="{BB962C8B-B14F-4D97-AF65-F5344CB8AC3E}">
        <p14:creationId xmlns:p14="http://schemas.microsoft.com/office/powerpoint/2010/main" val="335540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Evaluation Method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315</Words>
  <Application>Microsoft Office PowerPoint</Application>
  <PresentationFormat>On-screen Show (16:9)</PresentationFormat>
  <Paragraphs>50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Playfair Display</vt:lpstr>
      <vt:lpstr>Arial</vt:lpstr>
      <vt:lpstr>Lato</vt:lpstr>
      <vt:lpstr>Coral</vt:lpstr>
      <vt:lpstr>More Than Just The Blues</vt:lpstr>
      <vt:lpstr>If you were to tell a member of your church that you thought you were struggling with depression what response would you get?</vt:lpstr>
      <vt:lpstr>PowerPoint Presentation</vt:lpstr>
      <vt:lpstr>Goals</vt:lpstr>
      <vt:lpstr>Objectives</vt:lpstr>
      <vt:lpstr>PowerPoint Presentation</vt:lpstr>
      <vt:lpstr>Plan</vt:lpstr>
      <vt:lpstr>PowerPoint Presentation</vt:lpstr>
      <vt:lpstr>Evaluation Method</vt:lpstr>
      <vt:lpstr>PowerPoint Presentation</vt:lpstr>
      <vt:lpstr>HUGE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Than Just The Blues</dc:title>
  <dc:creator>Belleny, Deanna (PHES)</dc:creator>
  <cp:lastModifiedBy>Jacqueline Whitman</cp:lastModifiedBy>
  <cp:revision>18</cp:revision>
  <dcterms:modified xsi:type="dcterms:W3CDTF">2018-04-18T01:43:17Z</dcterms:modified>
</cp:coreProperties>
</file>