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64" r:id="rId4"/>
    <p:sldId id="263" r:id="rId5"/>
    <p:sldId id="265" r:id="rId6"/>
    <p:sldId id="259" r:id="rId7"/>
    <p:sldId id="269" r:id="rId8"/>
    <p:sldId id="267" r:id="rId9"/>
    <p:sldId id="268" r:id="rId10"/>
    <p:sldId id="260" r:id="rId11"/>
    <p:sldId id="270" r:id="rId12"/>
    <p:sldId id="261"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440" autoAdjust="0"/>
  </p:normalViewPr>
  <p:slideViewPr>
    <p:cSldViewPr snapToGrid="0">
      <p:cViewPr varScale="1">
        <p:scale>
          <a:sx n="65" d="100"/>
          <a:sy n="65" d="100"/>
        </p:scale>
        <p:origin x="6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F8B7A77-1976-45A8-987C-A8CE69D3AB99}" type="datetimeFigureOut">
              <a:rPr lang="en-US" smtClean="0"/>
              <a:pPr/>
              <a:t>4/18/2018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CB0C8F9-2C91-47DF-8E47-655FF062638E}" type="slidenum">
              <a:rPr lang="en-US" smtClean="0"/>
              <a:pPr/>
              <a:t>‹#›</a:t>
            </a:fld>
            <a:endParaRPr lang="en-US"/>
          </a:p>
        </p:txBody>
      </p:sp>
    </p:spTree>
    <p:extLst>
      <p:ext uri="{BB962C8B-B14F-4D97-AF65-F5344CB8AC3E}">
        <p14:creationId xmlns:p14="http://schemas.microsoft.com/office/powerpoint/2010/main" val="1379743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rudermanfoundation.org/white_papers/police-officers-and-firefighters-are-more-likely-to-die-by-suicide-than-in-line-of-dut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mc/articles/PMC400450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http://www.nydailynews.com/news/national/responders-die-suicide-job-article-1.3930162</a:t>
            </a:r>
          </a:p>
          <a:p>
            <a:pPr fontAlgn="base"/>
            <a:r>
              <a:rPr lang="en-US" dirty="0" smtClean="0"/>
              <a:t>New York</a:t>
            </a:r>
            <a:r>
              <a:rPr lang="en-US" baseline="0" dirty="0" smtClean="0"/>
              <a:t> Daily news article - </a:t>
            </a:r>
            <a:r>
              <a:rPr lang="en-US" dirty="0"/>
              <a:t>In 2017, at least 103 firefighters and 140 police officers took their own lives, compared to the 93 firefighters and 129 police officers who died in the line of duty, the </a:t>
            </a:r>
            <a:r>
              <a:rPr lang="en-US" dirty="0" err="1"/>
              <a:t>Ruderman</a:t>
            </a:r>
            <a:r>
              <a:rPr lang="en-US" dirty="0"/>
              <a:t> Family Foundation </a:t>
            </a:r>
            <a:r>
              <a:rPr lang="en-US" dirty="0">
                <a:hlinkClick r:id="rId3"/>
              </a:rPr>
              <a:t>reports</a:t>
            </a:r>
            <a:r>
              <a:rPr lang="en-US" dirty="0"/>
              <a:t>.</a:t>
            </a:r>
          </a:p>
          <a:p>
            <a:pPr fontAlgn="base"/>
            <a:r>
              <a:rPr lang="en-US" dirty="0"/>
              <a:t>The mental health study cited PTSD and depression stemming from exposure to trauma as factors that contributed to the higher-than-usual suicide rates.</a:t>
            </a:r>
          </a:p>
          <a:p>
            <a:pPr fontAlgn="base"/>
            <a:endParaRPr lang="en-US" dirty="0"/>
          </a:p>
          <a:p>
            <a:pPr fontAlgn="base"/>
            <a:r>
              <a:rPr lang="en-US" dirty="0"/>
              <a:t>https://www.firerescue1.com/fire-ems/articles/222673018-Increasing-suicide-rates-among-first-responders-spark-concern/  (SURVEY)</a:t>
            </a:r>
          </a:p>
          <a:p>
            <a:endParaRPr lang="en-US" dirty="0"/>
          </a:p>
        </p:txBody>
      </p:sp>
      <p:sp>
        <p:nvSpPr>
          <p:cNvPr id="4" name="Slide Number Placeholder 3"/>
          <p:cNvSpPr>
            <a:spLocks noGrp="1"/>
          </p:cNvSpPr>
          <p:nvPr>
            <p:ph type="sldNum" sz="quarter" idx="10"/>
          </p:nvPr>
        </p:nvSpPr>
        <p:spPr/>
        <p:txBody>
          <a:bodyPr/>
          <a:lstStyle/>
          <a:p>
            <a:fld id="{1CB0C8F9-2C91-47DF-8E47-655FF062638E}" type="slidenum">
              <a:rPr lang="en-US" smtClean="0"/>
              <a:pPr/>
              <a:t>5</a:t>
            </a:fld>
            <a:endParaRPr lang="en-US"/>
          </a:p>
        </p:txBody>
      </p:sp>
    </p:spTree>
    <p:extLst>
      <p:ext uri="{BB962C8B-B14F-4D97-AF65-F5344CB8AC3E}">
        <p14:creationId xmlns:p14="http://schemas.microsoft.com/office/powerpoint/2010/main" val="252149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https://www.ncbi.nlm.nih.gov/pmc/articles/PMC4004503/</a:t>
            </a:r>
            <a:endParaRPr lang="en-US" dirty="0"/>
          </a:p>
        </p:txBody>
      </p:sp>
      <p:sp>
        <p:nvSpPr>
          <p:cNvPr id="4" name="Slide Number Placeholder 3"/>
          <p:cNvSpPr>
            <a:spLocks noGrp="1"/>
          </p:cNvSpPr>
          <p:nvPr>
            <p:ph type="sldNum" sz="quarter" idx="10"/>
          </p:nvPr>
        </p:nvSpPr>
        <p:spPr/>
        <p:txBody>
          <a:bodyPr/>
          <a:lstStyle/>
          <a:p>
            <a:fld id="{1CB0C8F9-2C91-47DF-8E47-655FF062638E}" type="slidenum">
              <a:rPr lang="en-US" smtClean="0"/>
              <a:pPr/>
              <a:t>6</a:t>
            </a:fld>
            <a:endParaRPr lang="en-US"/>
          </a:p>
        </p:txBody>
      </p:sp>
    </p:spTree>
    <p:extLst>
      <p:ext uri="{BB962C8B-B14F-4D97-AF65-F5344CB8AC3E}">
        <p14:creationId xmlns:p14="http://schemas.microsoft.com/office/powerpoint/2010/main" val="223021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https://www.ncbi.nlm.nih.gov/pmc/articles/PMC4004503/</a:t>
            </a:r>
            <a:endParaRPr lang="en-US" dirty="0"/>
          </a:p>
        </p:txBody>
      </p:sp>
      <p:sp>
        <p:nvSpPr>
          <p:cNvPr id="4" name="Slide Number Placeholder 3"/>
          <p:cNvSpPr>
            <a:spLocks noGrp="1"/>
          </p:cNvSpPr>
          <p:nvPr>
            <p:ph type="sldNum" sz="quarter" idx="10"/>
          </p:nvPr>
        </p:nvSpPr>
        <p:spPr/>
        <p:txBody>
          <a:bodyPr/>
          <a:lstStyle/>
          <a:p>
            <a:fld id="{1CB0C8F9-2C91-47DF-8E47-655FF062638E}" type="slidenum">
              <a:rPr lang="en-US" smtClean="0"/>
              <a:pPr/>
              <a:t>7</a:t>
            </a:fld>
            <a:endParaRPr lang="en-US"/>
          </a:p>
        </p:txBody>
      </p:sp>
    </p:spTree>
    <p:extLst>
      <p:ext uri="{BB962C8B-B14F-4D97-AF65-F5344CB8AC3E}">
        <p14:creationId xmlns:p14="http://schemas.microsoft.com/office/powerpoint/2010/main" val="2197124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https://www.ncbi.nlm.nih.gov/pmc/articles/PMC4004503/</a:t>
            </a:r>
          </a:p>
          <a:p>
            <a:endParaRPr lang="en-US" dirty="0" smtClean="0"/>
          </a:p>
          <a:p>
            <a:r>
              <a:rPr lang="en-US" dirty="0" err="1"/>
              <a:t>Comorbidity</a:t>
            </a:r>
            <a:r>
              <a:rPr lang="en-US" dirty="0"/>
              <a:t> is another factor that may predispose ECW to subsequent PTSD. For example, in a UK study, researchers found that 10% of the 574 emergency medical care workers included in their study were suffering from clinical levels of depression and 22% met PTSD criteria [</a:t>
            </a:r>
            <a:r>
              <a:rPr lang="en-US" dirty="0">
                <a:hlinkClick r:id="rId3"/>
              </a:rPr>
              <a:t>10</a:t>
            </a:r>
            <a:r>
              <a:rPr lang="en-US" dirty="0"/>
              <a:t>]. Depression can also follow a traumatic event. For example, one study found that 16% of emergency personnel present at the scene of a tragic </a:t>
            </a:r>
            <a:r>
              <a:rPr lang="en-US" dirty="0" err="1"/>
              <a:t>aeroplane</a:t>
            </a:r>
            <a:r>
              <a:rPr lang="en-US" dirty="0"/>
              <a:t> crash were diagnosed with depression seven months after the incident [</a:t>
            </a:r>
            <a:r>
              <a:rPr lang="en-US" dirty="0">
                <a:hlinkClick r:id="rId3"/>
              </a:rPr>
              <a:t>11</a:t>
            </a:r>
            <a:r>
              <a:rPr lang="en-US" dirty="0"/>
              <a:t>]. Co-morbidity with depression may work bi-directionally, both as a possible pre-existing mediator for PTSD and also as a consequence or indirect effect of PTSD. In addition, high risk alcohol and drug use is positively correlated with PTSD </a:t>
            </a:r>
            <a:r>
              <a:rPr lang="en-US" dirty="0" err="1"/>
              <a:t>symptomatology</a:t>
            </a:r>
            <a:r>
              <a:rPr lang="en-US" dirty="0"/>
              <a:t> [</a:t>
            </a:r>
            <a:r>
              <a:rPr lang="en-US" dirty="0">
                <a:hlinkClick r:id="rId3"/>
              </a:rPr>
              <a:t>12</a:t>
            </a:r>
            <a:r>
              <a:rPr lang="en-US" dirty="0"/>
              <a:t>].</a:t>
            </a:r>
          </a:p>
        </p:txBody>
      </p:sp>
      <p:sp>
        <p:nvSpPr>
          <p:cNvPr id="4" name="Slide Number Placeholder 3"/>
          <p:cNvSpPr>
            <a:spLocks noGrp="1"/>
          </p:cNvSpPr>
          <p:nvPr>
            <p:ph type="sldNum" sz="quarter" idx="10"/>
          </p:nvPr>
        </p:nvSpPr>
        <p:spPr/>
        <p:txBody>
          <a:bodyPr/>
          <a:lstStyle/>
          <a:p>
            <a:fld id="{1CB0C8F9-2C91-47DF-8E47-655FF062638E}" type="slidenum">
              <a:rPr lang="en-US" smtClean="0"/>
              <a:pPr/>
              <a:t>8</a:t>
            </a:fld>
            <a:endParaRPr lang="en-US"/>
          </a:p>
        </p:txBody>
      </p:sp>
    </p:spTree>
    <p:extLst>
      <p:ext uri="{BB962C8B-B14F-4D97-AF65-F5344CB8AC3E}">
        <p14:creationId xmlns:p14="http://schemas.microsoft.com/office/powerpoint/2010/main" val="302197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Handling PTSD on a case</a:t>
            </a:r>
            <a:r>
              <a:rPr lang="en-US" baseline="0" dirty="0" smtClean="0"/>
              <a:t> </a:t>
            </a:r>
            <a:r>
              <a:rPr lang="en-US" dirty="0" smtClean="0"/>
              <a:t>by case basis is better</a:t>
            </a:r>
            <a:r>
              <a:rPr lang="en-US" baseline="0" dirty="0" smtClean="0"/>
              <a:t> for the bottom line even though it is not the most ethical approach to those being continually exposed to this type of stressors in the workplace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the average municipality were to provide training to every public</a:t>
            </a:r>
            <a:r>
              <a:rPr lang="en-US" baseline="0" dirty="0" smtClean="0"/>
              <a:t> safety</a:t>
            </a:r>
            <a:r>
              <a:rPr lang="en-US" dirty="0" smtClean="0"/>
              <a:t> worker, this might keep the individual costs of a PTSD claim down, but will likely increase the</a:t>
            </a:r>
            <a:r>
              <a:rPr lang="en-US" baseline="0" dirty="0" smtClean="0"/>
              <a:t> financial burden on</a:t>
            </a:r>
            <a:r>
              <a:rPr lang="en-US" dirty="0" smtClean="0"/>
              <a:t> the tax payers and other employees as insurance</a:t>
            </a:r>
            <a:r>
              <a:rPr lang="en-US" baseline="0" dirty="0" smtClean="0"/>
              <a:t> premiums are adjusted</a:t>
            </a:r>
            <a:r>
              <a:rPr lang="en-US" dirty="0" smtClean="0"/>
              <a:t> – ethics versus funding</a:t>
            </a:r>
          </a:p>
          <a:p>
            <a:endParaRPr lang="en-US" dirty="0"/>
          </a:p>
        </p:txBody>
      </p:sp>
      <p:sp>
        <p:nvSpPr>
          <p:cNvPr id="4" name="Slide Number Placeholder 3"/>
          <p:cNvSpPr>
            <a:spLocks noGrp="1"/>
          </p:cNvSpPr>
          <p:nvPr>
            <p:ph type="sldNum" sz="quarter" idx="10"/>
          </p:nvPr>
        </p:nvSpPr>
        <p:spPr/>
        <p:txBody>
          <a:bodyPr/>
          <a:lstStyle/>
          <a:p>
            <a:fld id="{1CB0C8F9-2C91-47DF-8E47-655FF062638E}" type="slidenum">
              <a:rPr lang="en-US" smtClean="0"/>
              <a:pPr/>
              <a:t>10</a:t>
            </a:fld>
            <a:endParaRPr lang="en-US"/>
          </a:p>
        </p:txBody>
      </p:sp>
    </p:spTree>
    <p:extLst>
      <p:ext uri="{BB962C8B-B14F-4D97-AF65-F5344CB8AC3E}">
        <p14:creationId xmlns:p14="http://schemas.microsoft.com/office/powerpoint/2010/main" val="3191052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0C8F9-2C91-47DF-8E47-655FF062638E}" type="slidenum">
              <a:rPr lang="en-US" smtClean="0"/>
              <a:pPr/>
              <a:t>11</a:t>
            </a:fld>
            <a:endParaRPr lang="en-US"/>
          </a:p>
        </p:txBody>
      </p:sp>
    </p:spTree>
    <p:extLst>
      <p:ext uri="{BB962C8B-B14F-4D97-AF65-F5344CB8AC3E}">
        <p14:creationId xmlns:p14="http://schemas.microsoft.com/office/powerpoint/2010/main" val="3657053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3E0064-5C50-414D-B995-D8EF785B7BE7}"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B05B7F8A-A467-478B-B553-946EB4494FA7}" type="slidenum">
              <a:rPr lang="en-US" smtClean="0"/>
              <a:pPr/>
              <a:t>‹#›</a:t>
            </a:fld>
            <a:endParaRPr lang="en-US"/>
          </a:p>
        </p:txBody>
      </p:sp>
    </p:spTree>
    <p:extLst>
      <p:ext uri="{BB962C8B-B14F-4D97-AF65-F5344CB8AC3E}">
        <p14:creationId xmlns:p14="http://schemas.microsoft.com/office/powerpoint/2010/main" val="514198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E0064-5C50-414D-B995-D8EF785B7BE7}"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B05B7F8A-A467-478B-B553-946EB4494FA7}" type="slidenum">
              <a:rPr lang="en-US" smtClean="0"/>
              <a:pPr/>
              <a:t>‹#›</a:t>
            </a:fld>
            <a:endParaRPr lang="en-US"/>
          </a:p>
        </p:txBody>
      </p:sp>
    </p:spTree>
    <p:extLst>
      <p:ext uri="{BB962C8B-B14F-4D97-AF65-F5344CB8AC3E}">
        <p14:creationId xmlns:p14="http://schemas.microsoft.com/office/powerpoint/2010/main" val="323795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E0064-5C50-414D-B995-D8EF785B7BE7}"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B05B7F8A-A467-478B-B553-946EB4494FA7}" type="slidenum">
              <a:rPr lang="en-US" smtClean="0"/>
              <a:pPr/>
              <a:t>‹#›</a:t>
            </a:fld>
            <a:endParaRPr lang="en-US"/>
          </a:p>
        </p:txBody>
      </p:sp>
    </p:spTree>
    <p:extLst>
      <p:ext uri="{BB962C8B-B14F-4D97-AF65-F5344CB8AC3E}">
        <p14:creationId xmlns:p14="http://schemas.microsoft.com/office/powerpoint/2010/main" val="494002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E0064-5C50-414D-B995-D8EF785B7BE7}"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05B7F8A-A467-478B-B553-946EB4494FA7}"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548304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E0064-5C50-414D-B995-D8EF785B7BE7}"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05B7F8A-A467-478B-B553-946EB4494FA7}" type="slidenum">
              <a:rPr lang="en-US" smtClean="0"/>
              <a:pPr/>
              <a:t>‹#›</a:t>
            </a:fld>
            <a:endParaRPr lang="en-US"/>
          </a:p>
        </p:txBody>
      </p:sp>
    </p:spTree>
    <p:extLst>
      <p:ext uri="{BB962C8B-B14F-4D97-AF65-F5344CB8AC3E}">
        <p14:creationId xmlns:p14="http://schemas.microsoft.com/office/powerpoint/2010/main" val="3804860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F3E0064-5C50-414D-B995-D8EF785B7BE7}" type="datetimeFigureOut">
              <a:rPr lang="en-US" smtClean="0"/>
              <a:pPr/>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5B7F8A-A467-478B-B553-946EB4494FA7}" type="slidenum">
              <a:rPr lang="en-US" smtClean="0"/>
              <a:pPr/>
              <a:t>‹#›</a:t>
            </a:fld>
            <a:endParaRPr lang="en-US"/>
          </a:p>
        </p:txBody>
      </p:sp>
    </p:spTree>
    <p:extLst>
      <p:ext uri="{BB962C8B-B14F-4D97-AF65-F5344CB8AC3E}">
        <p14:creationId xmlns:p14="http://schemas.microsoft.com/office/powerpoint/2010/main" val="2343901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F3E0064-5C50-414D-B995-D8EF785B7BE7}" type="datetimeFigureOut">
              <a:rPr lang="en-US" smtClean="0"/>
              <a:pPr/>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5B7F8A-A467-478B-B553-946EB4494FA7}" type="slidenum">
              <a:rPr lang="en-US" smtClean="0"/>
              <a:pPr/>
              <a:t>‹#›</a:t>
            </a:fld>
            <a:endParaRPr lang="en-US"/>
          </a:p>
        </p:txBody>
      </p:sp>
    </p:spTree>
    <p:extLst>
      <p:ext uri="{BB962C8B-B14F-4D97-AF65-F5344CB8AC3E}">
        <p14:creationId xmlns:p14="http://schemas.microsoft.com/office/powerpoint/2010/main" val="1062750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3E0064-5C50-414D-B995-D8EF785B7BE7}"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B7F8A-A467-478B-B553-946EB4494FA7}" type="slidenum">
              <a:rPr lang="en-US" smtClean="0"/>
              <a:pPr/>
              <a:t>‹#›</a:t>
            </a:fld>
            <a:endParaRPr lang="en-US"/>
          </a:p>
        </p:txBody>
      </p:sp>
    </p:spTree>
    <p:extLst>
      <p:ext uri="{BB962C8B-B14F-4D97-AF65-F5344CB8AC3E}">
        <p14:creationId xmlns:p14="http://schemas.microsoft.com/office/powerpoint/2010/main" val="4140345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3F3E0064-5C50-414D-B995-D8EF785B7BE7}" type="datetimeFigureOut">
              <a:rPr lang="en-US" smtClean="0"/>
              <a:pPr/>
              <a:t>4/18/2018</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B05B7F8A-A467-478B-B553-946EB4494FA7}" type="slidenum">
              <a:rPr lang="en-US" smtClean="0"/>
              <a:pPr/>
              <a:t>‹#›</a:t>
            </a:fld>
            <a:endParaRPr lang="en-US"/>
          </a:p>
        </p:txBody>
      </p:sp>
    </p:spTree>
    <p:extLst>
      <p:ext uri="{BB962C8B-B14F-4D97-AF65-F5344CB8AC3E}">
        <p14:creationId xmlns:p14="http://schemas.microsoft.com/office/powerpoint/2010/main" val="207550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3E0064-5C50-414D-B995-D8EF785B7BE7}"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B7F8A-A467-478B-B553-946EB4494FA7}" type="slidenum">
              <a:rPr lang="en-US" smtClean="0"/>
              <a:pPr/>
              <a:t>‹#›</a:t>
            </a:fld>
            <a:endParaRPr lang="en-US"/>
          </a:p>
        </p:txBody>
      </p:sp>
    </p:spTree>
    <p:extLst>
      <p:ext uri="{BB962C8B-B14F-4D97-AF65-F5344CB8AC3E}">
        <p14:creationId xmlns:p14="http://schemas.microsoft.com/office/powerpoint/2010/main" val="1046852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E0064-5C50-414D-B995-D8EF785B7BE7}"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B05B7F8A-A467-478B-B553-946EB4494FA7}" type="slidenum">
              <a:rPr lang="en-US" smtClean="0"/>
              <a:pPr/>
              <a:t>‹#›</a:t>
            </a:fld>
            <a:endParaRPr lang="en-US"/>
          </a:p>
        </p:txBody>
      </p:sp>
    </p:spTree>
    <p:extLst>
      <p:ext uri="{BB962C8B-B14F-4D97-AF65-F5344CB8AC3E}">
        <p14:creationId xmlns:p14="http://schemas.microsoft.com/office/powerpoint/2010/main" val="1438094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3E0064-5C50-414D-B995-D8EF785B7BE7}"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B7F8A-A467-478B-B553-946EB4494FA7}" type="slidenum">
              <a:rPr lang="en-US" smtClean="0"/>
              <a:pPr/>
              <a:t>‹#›</a:t>
            </a:fld>
            <a:endParaRPr lang="en-US"/>
          </a:p>
        </p:txBody>
      </p:sp>
    </p:spTree>
    <p:extLst>
      <p:ext uri="{BB962C8B-B14F-4D97-AF65-F5344CB8AC3E}">
        <p14:creationId xmlns:p14="http://schemas.microsoft.com/office/powerpoint/2010/main" val="3119392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E0064-5C50-414D-B995-D8EF785B7BE7}" type="datetimeFigureOut">
              <a:rPr lang="en-US" smtClean="0"/>
              <a:pPr/>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5B7F8A-A467-478B-B553-946EB4494FA7}" type="slidenum">
              <a:rPr lang="en-US" smtClean="0"/>
              <a:pPr/>
              <a:t>‹#›</a:t>
            </a:fld>
            <a:endParaRPr lang="en-US"/>
          </a:p>
        </p:txBody>
      </p:sp>
    </p:spTree>
    <p:extLst>
      <p:ext uri="{BB962C8B-B14F-4D97-AF65-F5344CB8AC3E}">
        <p14:creationId xmlns:p14="http://schemas.microsoft.com/office/powerpoint/2010/main" val="74355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3E0064-5C50-414D-B995-D8EF785B7BE7}" type="datetimeFigureOut">
              <a:rPr lang="en-US" smtClean="0"/>
              <a:pPr/>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5B7F8A-A467-478B-B553-946EB4494FA7}" type="slidenum">
              <a:rPr lang="en-US" smtClean="0"/>
              <a:pPr/>
              <a:t>‹#›</a:t>
            </a:fld>
            <a:endParaRPr lang="en-US"/>
          </a:p>
        </p:txBody>
      </p:sp>
    </p:spTree>
    <p:extLst>
      <p:ext uri="{BB962C8B-B14F-4D97-AF65-F5344CB8AC3E}">
        <p14:creationId xmlns:p14="http://schemas.microsoft.com/office/powerpoint/2010/main" val="73062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F3E0064-5C50-414D-B995-D8EF785B7BE7}" type="datetimeFigureOut">
              <a:rPr lang="en-US" smtClean="0"/>
              <a:pPr/>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5B7F8A-A467-478B-B553-946EB4494FA7}" type="slidenum">
              <a:rPr lang="en-US" smtClean="0"/>
              <a:pPr/>
              <a:t>‹#›</a:t>
            </a:fld>
            <a:endParaRPr lang="en-US"/>
          </a:p>
        </p:txBody>
      </p:sp>
    </p:spTree>
    <p:extLst>
      <p:ext uri="{BB962C8B-B14F-4D97-AF65-F5344CB8AC3E}">
        <p14:creationId xmlns:p14="http://schemas.microsoft.com/office/powerpoint/2010/main" val="4200446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E0064-5C50-414D-B995-D8EF785B7BE7}"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B7F8A-A467-478B-B553-946EB4494FA7}" type="slidenum">
              <a:rPr lang="en-US" smtClean="0"/>
              <a:pPr/>
              <a:t>‹#›</a:t>
            </a:fld>
            <a:endParaRPr lang="en-US"/>
          </a:p>
        </p:txBody>
      </p:sp>
    </p:spTree>
    <p:extLst>
      <p:ext uri="{BB962C8B-B14F-4D97-AF65-F5344CB8AC3E}">
        <p14:creationId xmlns:p14="http://schemas.microsoft.com/office/powerpoint/2010/main" val="147986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E0064-5C50-414D-B995-D8EF785B7BE7}"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B7F8A-A467-478B-B553-946EB4494FA7}" type="slidenum">
              <a:rPr lang="en-US" smtClean="0"/>
              <a:pPr/>
              <a:t>‹#›</a:t>
            </a:fld>
            <a:endParaRPr lang="en-US"/>
          </a:p>
        </p:txBody>
      </p:sp>
    </p:spTree>
    <p:extLst>
      <p:ext uri="{BB962C8B-B14F-4D97-AF65-F5344CB8AC3E}">
        <p14:creationId xmlns:p14="http://schemas.microsoft.com/office/powerpoint/2010/main" val="251390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print">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F3E0064-5C50-414D-B995-D8EF785B7BE7}" type="datetimeFigureOut">
              <a:rPr lang="en-US" smtClean="0"/>
              <a:pPr/>
              <a:t>4/18/2018</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05B7F8A-A467-478B-B553-946EB4494FA7}" type="slidenum">
              <a:rPr lang="en-US" smtClean="0"/>
              <a:pPr/>
              <a:t>‹#›</a:t>
            </a:fld>
            <a:endParaRPr lang="en-US"/>
          </a:p>
        </p:txBody>
      </p:sp>
    </p:spTree>
    <p:extLst>
      <p:ext uri="{BB962C8B-B14F-4D97-AF65-F5344CB8AC3E}">
        <p14:creationId xmlns:p14="http://schemas.microsoft.com/office/powerpoint/2010/main" val="14643328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schemeClr val="accent6">
                <a:shade val="45000"/>
                <a:satMod val="135000"/>
              </a:schemeClr>
              <a:prstClr val="white"/>
            </a:duotone>
          </a:blip>
          <a:srcRect l="27466"/>
          <a:stretch/>
        </p:blipFill>
        <p:spPr>
          <a:xfrm>
            <a:off x="1464561" y="430373"/>
            <a:ext cx="8679610" cy="5970427"/>
          </a:xfrm>
          <a:prstGeom prst="rect">
            <a:avLst/>
          </a:prstGeom>
          <a:blipFill>
            <a:blip r:embed="rId3" cstate="print">
              <a:duotone>
                <a:schemeClr val="accent6">
                  <a:shade val="45000"/>
                  <a:satMod val="135000"/>
                </a:schemeClr>
                <a:prstClr val="white"/>
              </a:duotone>
            </a:blip>
            <a:tile tx="0" ty="0" sx="100000" sy="100000" flip="none" algn="tl"/>
          </a:blipFill>
        </p:spPr>
      </p:pic>
      <p:sp>
        <p:nvSpPr>
          <p:cNvPr id="2" name="Title 1"/>
          <p:cNvSpPr>
            <a:spLocks noGrp="1"/>
          </p:cNvSpPr>
          <p:nvPr>
            <p:ph type="ctrTitle"/>
          </p:nvPr>
        </p:nvSpPr>
        <p:spPr>
          <a:xfrm>
            <a:off x="1706865" y="697658"/>
            <a:ext cx="8144134" cy="1373070"/>
          </a:xfrm>
        </p:spPr>
        <p:txBody>
          <a:bodyPr/>
          <a:lstStyle/>
          <a:p>
            <a:pPr algn="ctr"/>
            <a:r>
              <a:rPr lang="en-US" b="1" dirty="0" smtClean="0">
                <a:solidFill>
                  <a:schemeClr val="bg1">
                    <a:lumMod val="95000"/>
                    <a:lumOff val="5000"/>
                  </a:schemeClr>
                </a:solidFill>
              </a:rPr>
              <a:t>The Effects of PTSD in Public Safety</a:t>
            </a:r>
            <a:endParaRPr lang="en-US" b="1" dirty="0">
              <a:solidFill>
                <a:schemeClr val="bg1">
                  <a:lumMod val="95000"/>
                  <a:lumOff val="5000"/>
                </a:schemeClr>
              </a:solidFill>
            </a:endParaRPr>
          </a:p>
        </p:txBody>
      </p:sp>
      <p:sp>
        <p:nvSpPr>
          <p:cNvPr id="3" name="Subtitle 2"/>
          <p:cNvSpPr>
            <a:spLocks noGrp="1"/>
          </p:cNvSpPr>
          <p:nvPr>
            <p:ph type="subTitle" idx="1"/>
          </p:nvPr>
        </p:nvSpPr>
        <p:spPr>
          <a:xfrm>
            <a:off x="1706865" y="5084152"/>
            <a:ext cx="8144134" cy="1117687"/>
          </a:xfrm>
        </p:spPr>
        <p:txBody>
          <a:bodyPr>
            <a:normAutofit lnSpcReduction="10000"/>
          </a:bodyPr>
          <a:lstStyle/>
          <a:p>
            <a:pPr algn="ctr"/>
            <a:r>
              <a:rPr lang="en-US" dirty="0" smtClean="0">
                <a:solidFill>
                  <a:schemeClr val="bg1"/>
                </a:solidFill>
              </a:rPr>
              <a:t>Kevin V. Preston</a:t>
            </a:r>
          </a:p>
          <a:p>
            <a:pPr algn="ctr"/>
            <a:r>
              <a:rPr lang="en-US" dirty="0" smtClean="0">
                <a:solidFill>
                  <a:schemeClr val="bg1"/>
                </a:solidFill>
              </a:rPr>
              <a:t>Assistant Chief</a:t>
            </a:r>
          </a:p>
          <a:p>
            <a:pPr algn="ctr"/>
            <a:r>
              <a:rPr lang="en-US" dirty="0" smtClean="0">
                <a:solidFill>
                  <a:schemeClr val="bg1"/>
                </a:solidFill>
              </a:rPr>
              <a:t>Orlando Fire Department</a:t>
            </a:r>
            <a:endParaRPr lang="en-US" dirty="0">
              <a:solidFill>
                <a:schemeClr val="bg1"/>
              </a:solidFill>
            </a:endParaRPr>
          </a:p>
        </p:txBody>
      </p:sp>
    </p:spTree>
    <p:extLst>
      <p:ext uri="{BB962C8B-B14F-4D97-AF65-F5344CB8AC3E}">
        <p14:creationId xmlns:p14="http://schemas.microsoft.com/office/powerpoint/2010/main" val="3469855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Challenges</a:t>
            </a:r>
            <a:endParaRPr lang="en-US" sz="5400" dirty="0"/>
          </a:p>
        </p:txBody>
      </p:sp>
      <p:sp>
        <p:nvSpPr>
          <p:cNvPr id="3" name="TextBox 2"/>
          <p:cNvSpPr txBox="1"/>
          <p:nvPr/>
        </p:nvSpPr>
        <p:spPr>
          <a:xfrm>
            <a:off x="612476" y="2432649"/>
            <a:ext cx="8777330" cy="4308872"/>
          </a:xfrm>
          <a:prstGeom prst="rect">
            <a:avLst/>
          </a:prstGeom>
          <a:noFill/>
        </p:spPr>
        <p:txBody>
          <a:bodyPr wrap="square" rtlCol="0">
            <a:spAutoFit/>
          </a:bodyPr>
          <a:lstStyle/>
          <a:p>
            <a:r>
              <a:rPr lang="en-US" sz="3200" dirty="0" smtClean="0"/>
              <a:t>Challenges in recognizing the issues include misdiagnosis or cases going undiagnosed because all of the symptoms aren’t shown</a:t>
            </a:r>
          </a:p>
          <a:p>
            <a:endParaRPr lang="en-US" sz="3200" dirty="0"/>
          </a:p>
          <a:p>
            <a:r>
              <a:rPr lang="en-US" sz="3200" dirty="0" smtClean="0"/>
              <a:t>Jurisdictions attempting to balance the need for mental help and the associated costs </a:t>
            </a:r>
          </a:p>
          <a:p>
            <a:endParaRPr lang="en-US" sz="3200" dirty="0" smtClean="0"/>
          </a:p>
          <a:p>
            <a:r>
              <a:rPr lang="en-US" sz="3200" dirty="0" smtClean="0"/>
              <a:t>The Ethical Scope – fix versus funding </a:t>
            </a:r>
          </a:p>
          <a:p>
            <a:endParaRPr lang="en-US" dirty="0"/>
          </a:p>
        </p:txBody>
      </p:sp>
      <p:pic>
        <p:nvPicPr>
          <p:cNvPr id="4" name="Picture 3" descr="http://www.lifeafterptsd.com/wp-content/uploads/2016/03/The-Cost-of-PTSD.png"/>
          <p:cNvPicPr/>
          <p:nvPr/>
        </p:nvPicPr>
        <p:blipFill>
          <a:blip r:embed="rId3" cstate="print"/>
          <a:srcRect/>
          <a:stretch>
            <a:fillRect/>
          </a:stretch>
        </p:blipFill>
        <p:spPr bwMode="auto">
          <a:xfrm>
            <a:off x="9193161" y="2432649"/>
            <a:ext cx="2792362" cy="4087752"/>
          </a:xfrm>
          <a:prstGeom prst="rect">
            <a:avLst/>
          </a:prstGeom>
          <a:noFill/>
          <a:ln w="9525">
            <a:noFill/>
            <a:miter lim="800000"/>
            <a:headEnd/>
            <a:tailEnd/>
          </a:ln>
        </p:spPr>
      </p:pic>
    </p:spTree>
    <p:extLst>
      <p:ext uri="{BB962C8B-B14F-4D97-AF65-F5344CB8AC3E}">
        <p14:creationId xmlns:p14="http://schemas.microsoft.com/office/powerpoint/2010/main" val="3562081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7699888" y="2733366"/>
            <a:ext cx="4196270" cy="2349911"/>
          </a:xfrm>
          <a:prstGeom prst="rect">
            <a:avLst/>
          </a:prstGeom>
        </p:spPr>
      </p:pic>
      <p:sp>
        <p:nvSpPr>
          <p:cNvPr id="2" name="Title 1"/>
          <p:cNvSpPr>
            <a:spLocks noGrp="1"/>
          </p:cNvSpPr>
          <p:nvPr>
            <p:ph type="title"/>
          </p:nvPr>
        </p:nvSpPr>
        <p:spPr/>
        <p:txBody>
          <a:bodyPr/>
          <a:lstStyle/>
          <a:p>
            <a:r>
              <a:rPr lang="en-US" sz="5400" dirty="0" smtClean="0"/>
              <a:t>A deeper issue? </a:t>
            </a:r>
            <a:endParaRPr lang="en-US" sz="5400" dirty="0"/>
          </a:p>
        </p:txBody>
      </p:sp>
      <p:sp>
        <p:nvSpPr>
          <p:cNvPr id="5" name="TextBox 4"/>
          <p:cNvSpPr txBox="1"/>
          <p:nvPr/>
        </p:nvSpPr>
        <p:spPr>
          <a:xfrm>
            <a:off x="680321" y="2202426"/>
            <a:ext cx="7765589" cy="5078313"/>
          </a:xfrm>
          <a:prstGeom prst="rect">
            <a:avLst/>
          </a:prstGeom>
          <a:noFill/>
        </p:spPr>
        <p:txBody>
          <a:bodyPr wrap="square" rtlCol="0">
            <a:spAutoFit/>
          </a:bodyPr>
          <a:lstStyle/>
          <a:p>
            <a:r>
              <a:rPr lang="en-US" sz="2400" dirty="0" smtClean="0"/>
              <a:t>With the continued decline of nuclear support networks (i.e. family, faith based communities) it appears that the responsibility of providing the support previously found in these places is now falling to the non traditional institutions, with an associated financial cost element.</a:t>
            </a:r>
          </a:p>
          <a:p>
            <a:endParaRPr lang="en-US" sz="2400" dirty="0"/>
          </a:p>
          <a:p>
            <a:r>
              <a:rPr lang="en-US" sz="2400" dirty="0" smtClean="0"/>
              <a:t>Is this similar to the issues being faced within the school system? …where teachers are more largely playing the role of parent or disciplinarian, with less and less focus on the job they are actually there to do…teach.  </a:t>
            </a:r>
          </a:p>
          <a:p>
            <a:endParaRPr lang="en-US" dirty="0"/>
          </a:p>
          <a:p>
            <a:endParaRPr lang="en-US" dirty="0" smtClean="0"/>
          </a:p>
        </p:txBody>
      </p:sp>
    </p:spTree>
    <p:extLst>
      <p:ext uri="{BB962C8B-B14F-4D97-AF65-F5344CB8AC3E}">
        <p14:creationId xmlns:p14="http://schemas.microsoft.com/office/powerpoint/2010/main" val="2943048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Summary</a:t>
            </a:r>
            <a:endParaRPr lang="en-US" sz="5400" dirty="0"/>
          </a:p>
        </p:txBody>
      </p:sp>
      <p:sp>
        <p:nvSpPr>
          <p:cNvPr id="3" name="TextBox 2"/>
          <p:cNvSpPr txBox="1"/>
          <p:nvPr/>
        </p:nvSpPr>
        <p:spPr>
          <a:xfrm>
            <a:off x="680321" y="2389517"/>
            <a:ext cx="10393392" cy="3170099"/>
          </a:xfrm>
          <a:prstGeom prst="rect">
            <a:avLst/>
          </a:prstGeom>
          <a:noFill/>
        </p:spPr>
        <p:txBody>
          <a:bodyPr wrap="square" rtlCol="0">
            <a:spAutoFit/>
          </a:bodyPr>
          <a:lstStyle/>
          <a:p>
            <a:r>
              <a:rPr lang="en-US" sz="2000" dirty="0" smtClean="0"/>
              <a:t>Emergency responders face stressful situations regularly and are usually very capable of suppressing their feelings and emotions while on the scene</a:t>
            </a:r>
          </a:p>
          <a:p>
            <a:endParaRPr lang="en-US" sz="2000" dirty="0"/>
          </a:p>
          <a:p>
            <a:r>
              <a:rPr lang="en-US" sz="2000" dirty="0" smtClean="0"/>
              <a:t>Through the research conducted in the various studies and articles selected for this review, it was largely understood that emergency responders fare better when their mental health is a priority of those who employ them</a:t>
            </a:r>
          </a:p>
          <a:p>
            <a:endParaRPr lang="en-US" sz="2000" dirty="0"/>
          </a:p>
          <a:p>
            <a:r>
              <a:rPr lang="en-US" sz="2000" dirty="0" smtClean="0"/>
              <a:t>Healthy, safe work environments that include management support, shared decision making, and recognize the contributions of those who give so much every day can lead to increased responder retention, reduced staff turnover, and increased job satisfaction </a:t>
            </a:r>
            <a:endParaRPr lang="en-US" sz="2000" dirty="0"/>
          </a:p>
        </p:txBody>
      </p:sp>
    </p:spTree>
    <p:extLst>
      <p:ext uri="{BB962C8B-B14F-4D97-AF65-F5344CB8AC3E}">
        <p14:creationId xmlns:p14="http://schemas.microsoft.com/office/powerpoint/2010/main" val="3895533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3079" y="2208363"/>
            <a:ext cx="4157931" cy="3785652"/>
          </a:xfrm>
          <a:prstGeom prst="rect">
            <a:avLst/>
          </a:prstGeom>
          <a:noFill/>
        </p:spPr>
        <p:txBody>
          <a:bodyPr wrap="square" rtlCol="0">
            <a:spAutoFit/>
          </a:bodyPr>
          <a:lstStyle/>
          <a:p>
            <a:r>
              <a:rPr lang="en-US" sz="2400" dirty="0" smtClean="0"/>
              <a:t>This presentation will focus on the various factors leading to PTSD in emergency responders </a:t>
            </a:r>
          </a:p>
          <a:p>
            <a:endParaRPr lang="en-US" sz="2400" dirty="0" smtClean="0"/>
          </a:p>
          <a:p>
            <a:r>
              <a:rPr lang="en-US" sz="2400" dirty="0" smtClean="0"/>
              <a:t>Investigate the possibility of early intervention, as well as what can be done to help limit the occurrences and/or severity of symptoms</a:t>
            </a:r>
            <a:endParaRPr lang="en-US" sz="2400" dirty="0"/>
          </a:p>
        </p:txBody>
      </p:sp>
      <p:pic>
        <p:nvPicPr>
          <p:cNvPr id="1026" name="Picture 2" descr="Image result for minority firefight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1729" y="2124312"/>
            <a:ext cx="6573330" cy="45643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4" name="TextBox 3"/>
          <p:cNvSpPr txBox="1"/>
          <p:nvPr/>
        </p:nvSpPr>
        <p:spPr>
          <a:xfrm>
            <a:off x="483079" y="931653"/>
            <a:ext cx="7470475" cy="923330"/>
          </a:xfrm>
          <a:prstGeom prst="rect">
            <a:avLst/>
          </a:prstGeom>
          <a:noFill/>
        </p:spPr>
        <p:txBody>
          <a:bodyPr wrap="square" rtlCol="0">
            <a:spAutoFit/>
          </a:bodyPr>
          <a:lstStyle/>
          <a:p>
            <a:r>
              <a:rPr lang="en-US" sz="5400" dirty="0" smtClean="0"/>
              <a:t>Focus of Presentation</a:t>
            </a:r>
            <a:endParaRPr lang="en-US" sz="5400" dirty="0"/>
          </a:p>
        </p:txBody>
      </p:sp>
    </p:spTree>
    <p:extLst>
      <p:ext uri="{BB962C8B-B14F-4D97-AF65-F5344CB8AC3E}">
        <p14:creationId xmlns:p14="http://schemas.microsoft.com/office/powerpoint/2010/main" val="3038139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Keywords</a:t>
            </a:r>
            <a:endParaRPr lang="en-US" sz="5400" dirty="0"/>
          </a:p>
        </p:txBody>
      </p:sp>
      <p:sp>
        <p:nvSpPr>
          <p:cNvPr id="3" name="TextBox 2"/>
          <p:cNvSpPr txBox="1"/>
          <p:nvPr/>
        </p:nvSpPr>
        <p:spPr>
          <a:xfrm>
            <a:off x="680321" y="2415398"/>
            <a:ext cx="9782355" cy="2677656"/>
          </a:xfrm>
          <a:prstGeom prst="rect">
            <a:avLst/>
          </a:prstGeom>
          <a:noFill/>
        </p:spPr>
        <p:txBody>
          <a:bodyPr wrap="square" rtlCol="0">
            <a:spAutoFit/>
          </a:bodyPr>
          <a:lstStyle/>
          <a:p>
            <a:pPr marL="285750" indent="-285750"/>
            <a:endParaRPr lang="en-US" sz="2800" dirty="0" smtClean="0"/>
          </a:p>
          <a:p>
            <a:pPr marL="285750" indent="-285750">
              <a:buFont typeface="Arial" pitchFamily="34" charset="0"/>
              <a:buChar char="•"/>
            </a:pPr>
            <a:r>
              <a:rPr lang="en-US" sz="2800" dirty="0" smtClean="0"/>
              <a:t>Post-traumatic Stress Disorder (PTSD)</a:t>
            </a:r>
          </a:p>
          <a:p>
            <a:pPr marL="285750" indent="-285750">
              <a:buFont typeface="Arial" pitchFamily="34" charset="0"/>
              <a:buChar char="•"/>
            </a:pPr>
            <a:endParaRPr lang="en-US" sz="2800" dirty="0" smtClean="0"/>
          </a:p>
          <a:p>
            <a:pPr marL="285750" indent="-285750">
              <a:buFont typeface="Arial" pitchFamily="34" charset="0"/>
              <a:buChar char="•"/>
            </a:pPr>
            <a:r>
              <a:rPr lang="en-US" sz="2800" dirty="0" smtClean="0"/>
              <a:t>Post-traumatic Stress Symptomology (PTSS)</a:t>
            </a:r>
          </a:p>
          <a:p>
            <a:pPr marL="285750" indent="-285750">
              <a:buFont typeface="Arial" pitchFamily="34" charset="0"/>
              <a:buChar char="•"/>
            </a:pPr>
            <a:endParaRPr lang="en-US" sz="2800" dirty="0" smtClean="0"/>
          </a:p>
          <a:p>
            <a:pPr marL="285750" indent="-285750">
              <a:buFont typeface="Arial" pitchFamily="34" charset="0"/>
              <a:buChar char="•"/>
            </a:pPr>
            <a:r>
              <a:rPr lang="en-US" sz="2800" dirty="0" smtClean="0"/>
              <a:t>Compassion Fatigue or Burnout</a:t>
            </a:r>
            <a:endParaRPr lang="en-US" sz="2800" dirty="0"/>
          </a:p>
        </p:txBody>
      </p:sp>
      <p:pic>
        <p:nvPicPr>
          <p:cNvPr id="4" name="Picture 3"/>
          <p:cNvPicPr>
            <a:picLocks noChangeAspect="1"/>
          </p:cNvPicPr>
          <p:nvPr/>
        </p:nvPicPr>
        <p:blipFill>
          <a:blip r:embed="rId2" cstate="print"/>
          <a:stretch>
            <a:fillRect/>
          </a:stretch>
        </p:blipFill>
        <p:spPr>
          <a:xfrm>
            <a:off x="8065699" y="2335691"/>
            <a:ext cx="3873260" cy="4067175"/>
          </a:xfrm>
          <a:prstGeom prst="rect">
            <a:avLst/>
          </a:prstGeom>
        </p:spPr>
      </p:pic>
    </p:spTree>
    <p:extLst>
      <p:ext uri="{BB962C8B-B14F-4D97-AF65-F5344CB8AC3E}">
        <p14:creationId xmlns:p14="http://schemas.microsoft.com/office/powerpoint/2010/main" val="2879029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Statistics</a:t>
            </a:r>
            <a:endParaRPr lang="en-US" sz="5400" dirty="0"/>
          </a:p>
        </p:txBody>
      </p:sp>
      <p:sp>
        <p:nvSpPr>
          <p:cNvPr id="4" name="TextBox 3"/>
          <p:cNvSpPr txBox="1"/>
          <p:nvPr/>
        </p:nvSpPr>
        <p:spPr>
          <a:xfrm>
            <a:off x="680321" y="2320506"/>
            <a:ext cx="10289875" cy="3600986"/>
          </a:xfrm>
          <a:prstGeom prst="rect">
            <a:avLst/>
          </a:prstGeom>
          <a:noFill/>
        </p:spPr>
        <p:txBody>
          <a:bodyPr wrap="square" rtlCol="0">
            <a:spAutoFit/>
          </a:bodyPr>
          <a:lstStyle/>
          <a:p>
            <a:r>
              <a:rPr lang="en-US" sz="2400" dirty="0" smtClean="0"/>
              <a:t>Prior to 9/11, PTSD was generally associated with those military personnel returning from theaters of war or conflict or were otherwise victims of violent crimes, like domestic abuse or abduction </a:t>
            </a:r>
          </a:p>
          <a:p>
            <a:endParaRPr lang="en-US" sz="2400" dirty="0"/>
          </a:p>
          <a:p>
            <a:r>
              <a:rPr lang="en-US" sz="2400" dirty="0" smtClean="0"/>
              <a:t>Up to 88% of emergency workers have experienced at least one traumatic event during their professional careers</a:t>
            </a:r>
          </a:p>
          <a:p>
            <a:endParaRPr lang="en-US" sz="2400" dirty="0"/>
          </a:p>
          <a:p>
            <a:r>
              <a:rPr lang="en-US" sz="2400" dirty="0" smtClean="0"/>
              <a:t>Diagnosed cases of PTSD range from 10-14% in this field</a:t>
            </a:r>
          </a:p>
          <a:p>
            <a:endParaRPr lang="en-US" dirty="0"/>
          </a:p>
          <a:p>
            <a:endParaRPr lang="en-US" dirty="0"/>
          </a:p>
        </p:txBody>
      </p:sp>
      <p:pic>
        <p:nvPicPr>
          <p:cNvPr id="6" name="Picture 5"/>
          <p:cNvPicPr>
            <a:picLocks noChangeAspect="1"/>
          </p:cNvPicPr>
          <p:nvPr/>
        </p:nvPicPr>
        <p:blipFill>
          <a:blip r:embed="rId2" cstate="print"/>
          <a:stretch>
            <a:fillRect/>
          </a:stretch>
        </p:blipFill>
        <p:spPr>
          <a:xfrm>
            <a:off x="8790317" y="4666891"/>
            <a:ext cx="3243532" cy="1959503"/>
          </a:xfrm>
          <a:prstGeom prst="rect">
            <a:avLst/>
          </a:prstGeom>
        </p:spPr>
      </p:pic>
    </p:spTree>
    <p:extLst>
      <p:ext uri="{BB962C8B-B14F-4D97-AF65-F5344CB8AC3E}">
        <p14:creationId xmlns:p14="http://schemas.microsoft.com/office/powerpoint/2010/main" val="1420550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Statistics</a:t>
            </a:r>
            <a:endParaRPr lang="en-US" sz="5400" dirty="0"/>
          </a:p>
        </p:txBody>
      </p:sp>
      <p:sp>
        <p:nvSpPr>
          <p:cNvPr id="4" name="TextBox 3"/>
          <p:cNvSpPr txBox="1"/>
          <p:nvPr/>
        </p:nvSpPr>
        <p:spPr>
          <a:xfrm>
            <a:off x="680321" y="2320505"/>
            <a:ext cx="10289875" cy="5447645"/>
          </a:xfrm>
          <a:prstGeom prst="rect">
            <a:avLst/>
          </a:prstGeom>
          <a:noFill/>
        </p:spPr>
        <p:txBody>
          <a:bodyPr wrap="square" rtlCol="0">
            <a:spAutoFit/>
          </a:bodyPr>
          <a:lstStyle/>
          <a:p>
            <a:r>
              <a:rPr lang="en-US" sz="2400" dirty="0" smtClean="0"/>
              <a:t>First Responders more likely to die from suicide than in line of duty</a:t>
            </a:r>
          </a:p>
          <a:p>
            <a:endParaRPr lang="en-US" sz="2400" dirty="0" smtClean="0"/>
          </a:p>
          <a:p>
            <a:r>
              <a:rPr lang="en-US" sz="2400" dirty="0" smtClean="0"/>
              <a:t>A mental health study preformed by </a:t>
            </a:r>
            <a:r>
              <a:rPr lang="en-US" sz="2400" dirty="0" err="1" smtClean="0"/>
              <a:t>Ruderman</a:t>
            </a:r>
            <a:r>
              <a:rPr lang="en-US" sz="2400" dirty="0" smtClean="0"/>
              <a:t> Family Foundation, cited PTSD and depression stemming from exposure to trauma as factors that contributed to the higher-than-usual suicide rates.</a:t>
            </a:r>
          </a:p>
          <a:p>
            <a:endParaRPr lang="en-US" sz="2400" dirty="0" smtClean="0"/>
          </a:p>
          <a:p>
            <a:r>
              <a:rPr lang="en-US" sz="2400" dirty="0" smtClean="0"/>
              <a:t>A survey of first responders </a:t>
            </a:r>
          </a:p>
          <a:p>
            <a:r>
              <a:rPr lang="en-US" sz="2400" dirty="0" smtClean="0"/>
              <a:t>found that 6.6 percent had attempted suicide, </a:t>
            </a:r>
          </a:p>
          <a:p>
            <a:r>
              <a:rPr lang="en-US" sz="2400" dirty="0" smtClean="0"/>
              <a:t>which is more than 10 times the rate in </a:t>
            </a:r>
          </a:p>
          <a:p>
            <a:r>
              <a:rPr lang="en-US" sz="2400" dirty="0" smtClean="0"/>
              <a:t>the general population</a:t>
            </a:r>
          </a:p>
          <a:p>
            <a:endParaRPr lang="en-US" sz="2400" dirty="0" smtClean="0"/>
          </a:p>
          <a:p>
            <a:endParaRPr lang="en-US" sz="2400" dirty="0" smtClean="0"/>
          </a:p>
          <a:p>
            <a:endParaRPr lang="en-US" sz="2400" dirty="0"/>
          </a:p>
          <a:p>
            <a:endParaRPr lang="en-US" dirty="0"/>
          </a:p>
          <a:p>
            <a:endParaRPr lang="en-US" dirty="0"/>
          </a:p>
        </p:txBody>
      </p:sp>
      <p:pic>
        <p:nvPicPr>
          <p:cNvPr id="1026" name="Picture 2" descr="Image result for picture of depressed police officer"/>
          <p:cNvPicPr>
            <a:picLocks noChangeAspect="1" noChangeArrowheads="1"/>
          </p:cNvPicPr>
          <p:nvPr/>
        </p:nvPicPr>
        <p:blipFill>
          <a:blip r:embed="rId3" cstate="print"/>
          <a:srcRect/>
          <a:stretch>
            <a:fillRect/>
          </a:stretch>
        </p:blipFill>
        <p:spPr bwMode="auto">
          <a:xfrm>
            <a:off x="7643191" y="4492487"/>
            <a:ext cx="4424377" cy="2236303"/>
          </a:xfrm>
          <a:prstGeom prst="rect">
            <a:avLst/>
          </a:prstGeom>
          <a:noFill/>
        </p:spPr>
      </p:pic>
    </p:spTree>
    <p:extLst>
      <p:ext uri="{BB962C8B-B14F-4D97-AF65-F5344CB8AC3E}">
        <p14:creationId xmlns:p14="http://schemas.microsoft.com/office/powerpoint/2010/main" val="1420550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Factors Leading to PTSD </a:t>
            </a:r>
            <a:endParaRPr lang="en-US" sz="5400" dirty="0"/>
          </a:p>
        </p:txBody>
      </p:sp>
      <p:sp>
        <p:nvSpPr>
          <p:cNvPr id="5" name="Rectangle 4"/>
          <p:cNvSpPr/>
          <p:nvPr/>
        </p:nvSpPr>
        <p:spPr>
          <a:xfrm>
            <a:off x="208721" y="2753138"/>
            <a:ext cx="11261035" cy="3293209"/>
          </a:xfrm>
          <a:prstGeom prst="rect">
            <a:avLst/>
          </a:prstGeom>
        </p:spPr>
        <p:txBody>
          <a:bodyPr wrap="square">
            <a:spAutoFit/>
          </a:bodyPr>
          <a:lstStyle/>
          <a:p>
            <a:r>
              <a:rPr lang="en-US" sz="3200" dirty="0" smtClean="0"/>
              <a:t>Emergency Workers (police officers, fire fighters, rescue and disaster workers, military personnel and ambulance personnel, are at a higher occupational risk of developing posttraumatic stress disorder (PTSD) owing to their repeated exposure to critical incidents </a:t>
            </a:r>
          </a:p>
          <a:p>
            <a:endParaRPr lang="en-US" sz="2400" dirty="0" smtClean="0"/>
          </a:p>
          <a:p>
            <a:endParaRPr lang="en-US" sz="2400" dirty="0"/>
          </a:p>
        </p:txBody>
      </p:sp>
    </p:spTree>
    <p:extLst>
      <p:ext uri="{BB962C8B-B14F-4D97-AF65-F5344CB8AC3E}">
        <p14:creationId xmlns:p14="http://schemas.microsoft.com/office/powerpoint/2010/main" val="3622556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Factors Leading to PTSD </a:t>
            </a:r>
            <a:endParaRPr lang="en-US" sz="5400" dirty="0"/>
          </a:p>
        </p:txBody>
      </p:sp>
      <p:sp>
        <p:nvSpPr>
          <p:cNvPr id="5" name="Rectangle 4"/>
          <p:cNvSpPr/>
          <p:nvPr/>
        </p:nvSpPr>
        <p:spPr>
          <a:xfrm>
            <a:off x="208721" y="2524539"/>
            <a:ext cx="11261035" cy="3908762"/>
          </a:xfrm>
          <a:prstGeom prst="rect">
            <a:avLst/>
          </a:prstGeom>
        </p:spPr>
        <p:txBody>
          <a:bodyPr wrap="square">
            <a:spAutoFit/>
          </a:bodyPr>
          <a:lstStyle/>
          <a:p>
            <a:endParaRPr lang="en-US" sz="2400" dirty="0" smtClean="0"/>
          </a:p>
          <a:p>
            <a:r>
              <a:rPr lang="en-US" sz="3200" dirty="0" smtClean="0"/>
              <a:t>Critical incidents are events involving death, life-threatening injury or a crisis situation with a need for rescue or emergency that may result in stress-related reactions and the development of PTSD. The mental health of Emergency Workers may be compromised by the nature of their work, which can be compounded by shorter recovery times </a:t>
            </a:r>
            <a:endParaRPr lang="en-US" sz="3200" dirty="0"/>
          </a:p>
        </p:txBody>
      </p:sp>
    </p:spTree>
    <p:extLst>
      <p:ext uri="{BB962C8B-B14F-4D97-AF65-F5344CB8AC3E}">
        <p14:creationId xmlns:p14="http://schemas.microsoft.com/office/powerpoint/2010/main" val="3622556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Factors Leading to PTSD </a:t>
            </a:r>
            <a:endParaRPr lang="en-US" sz="5400" dirty="0"/>
          </a:p>
        </p:txBody>
      </p:sp>
      <p:sp>
        <p:nvSpPr>
          <p:cNvPr id="4" name="Rectangle 3"/>
          <p:cNvSpPr/>
          <p:nvPr/>
        </p:nvSpPr>
        <p:spPr>
          <a:xfrm>
            <a:off x="795129" y="2126974"/>
            <a:ext cx="7906419" cy="4154984"/>
          </a:xfrm>
          <a:prstGeom prst="rect">
            <a:avLst/>
          </a:prstGeom>
        </p:spPr>
        <p:txBody>
          <a:bodyPr wrap="square">
            <a:spAutoFit/>
          </a:bodyPr>
          <a:lstStyle/>
          <a:p>
            <a:r>
              <a:rPr lang="en-US" sz="2400" dirty="0" err="1" smtClean="0"/>
              <a:t>Comorbidity</a:t>
            </a:r>
            <a:r>
              <a:rPr lang="en-US" sz="2400" dirty="0" smtClean="0"/>
              <a:t> - the simultaneous presence of two chronic diseases or conditions </a:t>
            </a:r>
          </a:p>
          <a:p>
            <a:endParaRPr lang="en-US" sz="2400" dirty="0" smtClean="0"/>
          </a:p>
          <a:p>
            <a:r>
              <a:rPr lang="en-US" sz="2400" dirty="0" smtClean="0"/>
              <a:t>For example, in a UK study, researchers found that 10% of the 574 emergency medical care workers included in their study were suffering from clinical levels of depression and 22% met PTSD criteria. </a:t>
            </a:r>
          </a:p>
          <a:p>
            <a:endParaRPr lang="en-US" sz="2400" dirty="0" smtClean="0"/>
          </a:p>
          <a:p>
            <a:r>
              <a:rPr lang="en-US" sz="2400" dirty="0" smtClean="0"/>
              <a:t>Co-morbidity with depression may work bi-directionally, both as a possible pre-existing mediator for PTSD and also as a consequence or indirect effect of PTSD. </a:t>
            </a:r>
            <a:endParaRPr lang="en-US" sz="2400" dirty="0"/>
          </a:p>
        </p:txBody>
      </p:sp>
      <p:pic>
        <p:nvPicPr>
          <p:cNvPr id="6" name="Picture 5"/>
          <p:cNvPicPr>
            <a:picLocks noChangeAspect="1"/>
          </p:cNvPicPr>
          <p:nvPr/>
        </p:nvPicPr>
        <p:blipFill>
          <a:blip r:embed="rId3" cstate="print"/>
          <a:stretch>
            <a:fillRect/>
          </a:stretch>
        </p:blipFill>
        <p:spPr>
          <a:xfrm>
            <a:off x="8847799" y="2281084"/>
            <a:ext cx="2892766" cy="4262050"/>
          </a:xfrm>
          <a:prstGeom prst="rect">
            <a:avLst/>
          </a:prstGeom>
        </p:spPr>
      </p:pic>
    </p:spTree>
    <p:extLst>
      <p:ext uri="{BB962C8B-B14F-4D97-AF65-F5344CB8AC3E}">
        <p14:creationId xmlns:p14="http://schemas.microsoft.com/office/powerpoint/2010/main" val="3622556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Interventions </a:t>
            </a:r>
            <a:endParaRPr lang="en-US" sz="5400" dirty="0"/>
          </a:p>
        </p:txBody>
      </p:sp>
      <p:sp>
        <p:nvSpPr>
          <p:cNvPr id="4" name="TextBox 3"/>
          <p:cNvSpPr txBox="1"/>
          <p:nvPr/>
        </p:nvSpPr>
        <p:spPr>
          <a:xfrm>
            <a:off x="663068" y="2527538"/>
            <a:ext cx="9832675" cy="3416320"/>
          </a:xfrm>
          <a:prstGeom prst="rect">
            <a:avLst/>
          </a:prstGeom>
          <a:noFill/>
        </p:spPr>
        <p:txBody>
          <a:bodyPr wrap="square" rtlCol="0">
            <a:spAutoFit/>
          </a:bodyPr>
          <a:lstStyle/>
          <a:p>
            <a:r>
              <a:rPr lang="en-US" sz="2400" dirty="0" smtClean="0"/>
              <a:t>Military mental health screening model: before deployment, while in the field, and then upon return from assignment</a:t>
            </a:r>
          </a:p>
          <a:p>
            <a:endParaRPr lang="en-US" sz="2400" dirty="0"/>
          </a:p>
          <a:p>
            <a:r>
              <a:rPr lang="en-US" sz="2400" dirty="0" smtClean="0"/>
              <a:t>Municipalities are responsible for the training and protection of the employees that serve the community. </a:t>
            </a:r>
          </a:p>
          <a:p>
            <a:endParaRPr lang="en-US" sz="2400" dirty="0"/>
          </a:p>
          <a:p>
            <a:r>
              <a:rPr lang="en-US" sz="2400" dirty="0" smtClean="0"/>
              <a:t>Culture shift and stigmatization of mental illness</a:t>
            </a:r>
          </a:p>
          <a:p>
            <a:endParaRPr lang="en-US" sz="2400" dirty="0"/>
          </a:p>
          <a:p>
            <a:r>
              <a:rPr lang="en-US" sz="2400" dirty="0" smtClean="0"/>
              <a:t>Support systems / increase access to mental health professionals </a:t>
            </a:r>
            <a:endParaRPr lang="en-US" sz="2400" dirty="0"/>
          </a:p>
        </p:txBody>
      </p:sp>
    </p:spTree>
    <p:extLst>
      <p:ext uri="{BB962C8B-B14F-4D97-AF65-F5344CB8AC3E}">
        <p14:creationId xmlns:p14="http://schemas.microsoft.com/office/powerpoint/2010/main" val="3622556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399</TotalTime>
  <Words>958</Words>
  <Application>Microsoft Office PowerPoint</Application>
  <PresentationFormat>Widescreen</PresentationFormat>
  <Paragraphs>87</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Trebuchet MS</vt:lpstr>
      <vt:lpstr>Berlin</vt:lpstr>
      <vt:lpstr>The Effects of PTSD in Public Safety</vt:lpstr>
      <vt:lpstr>PowerPoint Presentation</vt:lpstr>
      <vt:lpstr>Keywords</vt:lpstr>
      <vt:lpstr>Statistics</vt:lpstr>
      <vt:lpstr>Statistics</vt:lpstr>
      <vt:lpstr>Factors Leading to PTSD </vt:lpstr>
      <vt:lpstr>Factors Leading to PTSD </vt:lpstr>
      <vt:lpstr>Factors Leading to PTSD </vt:lpstr>
      <vt:lpstr>Interventions </vt:lpstr>
      <vt:lpstr>Challenges</vt:lpstr>
      <vt:lpstr>A deeper issue? </vt:lpstr>
      <vt:lpstr>Summary</vt:lpstr>
    </vt:vector>
  </TitlesOfParts>
  <Company>City of Orlando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PTSD in Public Safety</dc:title>
  <dc:creator>RESNICK, TYSHA M.</dc:creator>
  <cp:lastModifiedBy>Jacqueline Whitman</cp:lastModifiedBy>
  <cp:revision>36</cp:revision>
  <cp:lastPrinted>2018-04-16T19:35:20Z</cp:lastPrinted>
  <dcterms:created xsi:type="dcterms:W3CDTF">2018-04-13T18:42:34Z</dcterms:created>
  <dcterms:modified xsi:type="dcterms:W3CDTF">2018-04-18T11:58:28Z</dcterms:modified>
</cp:coreProperties>
</file>