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541" r:id="rId2"/>
    <p:sldId id="505" r:id="rId3"/>
    <p:sldId id="586" r:id="rId4"/>
    <p:sldId id="587" r:id="rId5"/>
    <p:sldId id="596" r:id="rId6"/>
    <p:sldId id="598" r:id="rId7"/>
    <p:sldId id="599" r:id="rId8"/>
    <p:sldId id="580" r:id="rId9"/>
    <p:sldId id="589" r:id="rId10"/>
    <p:sldId id="590" r:id="rId11"/>
    <p:sldId id="600" r:id="rId12"/>
    <p:sldId id="603" r:id="rId13"/>
    <p:sldId id="595" r:id="rId14"/>
    <p:sldId id="601" r:id="rId15"/>
    <p:sldId id="602" r:id="rId16"/>
    <p:sldId id="597" r:id="rId17"/>
    <p:sldId id="58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79">
          <p15:clr>
            <a:srgbClr val="A4A3A4"/>
          </p15:clr>
        </p15:guide>
        <p15:guide id="2" orient="horz" pos="850">
          <p15:clr>
            <a:srgbClr val="A4A3A4"/>
          </p15:clr>
        </p15:guide>
        <p15:guide id="3" orient="horz" pos="3974">
          <p15:clr>
            <a:srgbClr val="A4A3A4"/>
          </p15:clr>
        </p15:guide>
        <p15:guide id="4" orient="horz" pos="2417">
          <p15:clr>
            <a:srgbClr val="A4A3A4"/>
          </p15:clr>
        </p15:guide>
        <p15:guide id="5" pos="2880">
          <p15:clr>
            <a:srgbClr val="A4A3A4"/>
          </p15:clr>
        </p15:guide>
        <p15:guide id="6" pos="5480">
          <p15:clr>
            <a:srgbClr val="A4A3A4"/>
          </p15:clr>
        </p15:guide>
        <p15:guide id="7" pos="305">
          <p15:clr>
            <a:srgbClr val="A4A3A4"/>
          </p15:clr>
        </p15:guide>
        <p15:guide id="8" pos="386">
          <p15:clr>
            <a:srgbClr val="A4A3A4"/>
          </p15:clr>
        </p15:guide>
        <p15:guide id="9" pos="1598">
          <p15:clr>
            <a:srgbClr val="A4A3A4"/>
          </p15:clr>
        </p15:guide>
      </p15:sldGuideLst>
    </p:ext>
    <p:ext uri="{2D200454-40CA-4A62-9FC3-DE9A4176ACB9}">
      <p15:notesGuideLst xmlns:p15="http://schemas.microsoft.com/office/powerpoint/2012/main">
        <p15:guide id="1" orient="horz" pos="2976" userDrawn="1">
          <p15:clr>
            <a:srgbClr val="A4A3A4"/>
          </p15:clr>
        </p15:guide>
        <p15:guide id="2" pos="2255" userDrawn="1">
          <p15:clr>
            <a:srgbClr val="A4A3A4"/>
          </p15:clr>
        </p15:guide>
        <p15:guide id="3" orient="horz" pos="2928" userDrawn="1">
          <p15:clr>
            <a:srgbClr val="A4A3A4"/>
          </p15:clr>
        </p15:guide>
        <p15:guide id="4"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itt, Skip" initials="SS" lastIdx="8" clrIdx="0">
    <p:extLst/>
  </p:cmAuthor>
  <p:cmAuthor id="2" name="Brink, Michael S." initials="BMS" lastIdx="1" clrIdx="1"/>
  <p:cmAuthor id="3" name="Weber, Nick J.J." initials="WNJ" lastIdx="5" clrIdx="2">
    <p:extLst>
      <p:ext uri="{19B8F6BF-5375-455C-9EA6-DF929625EA0E}">
        <p15:presenceInfo xmlns:p15="http://schemas.microsoft.com/office/powerpoint/2012/main" userId="Weber, Nick J.J."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50"/>
    <a:srgbClr val="D2DEE3"/>
    <a:srgbClr val="EAEFF2"/>
    <a:srgbClr val="C47EAD"/>
    <a:srgbClr val="EE868D"/>
    <a:srgbClr val="BF9761"/>
    <a:srgbClr val="774F27"/>
    <a:srgbClr val="FFFF99"/>
    <a:srgbClr val="730142"/>
    <a:srgbClr val="FFEB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5" autoAdjust="0"/>
    <p:restoredTop sz="86490" autoAdjust="0"/>
  </p:normalViewPr>
  <p:slideViewPr>
    <p:cSldViewPr snapToGrid="0" snapToObjects="1" showGuides="1">
      <p:cViewPr varScale="1">
        <p:scale>
          <a:sx n="64" d="100"/>
          <a:sy n="64" d="100"/>
        </p:scale>
        <p:origin x="1644" y="48"/>
      </p:cViewPr>
      <p:guideLst>
        <p:guide orient="horz" pos="4079"/>
        <p:guide orient="horz" pos="850"/>
        <p:guide orient="horz" pos="3974"/>
        <p:guide orient="horz" pos="2417"/>
        <p:guide pos="2880"/>
        <p:guide pos="5480"/>
        <p:guide pos="305"/>
        <p:guide pos="386"/>
        <p:guide pos="159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52" d="100"/>
          <a:sy n="52" d="100"/>
        </p:scale>
        <p:origin x="-2862" y="-108"/>
      </p:cViewPr>
      <p:guideLst>
        <p:guide orient="horz" pos="2976"/>
        <p:guide pos="2255"/>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01B746-6687-4DDB-902E-4D42192D2F9A}" type="doc">
      <dgm:prSet loTypeId="urn:microsoft.com/office/officeart/2005/8/layout/hProcess9" loCatId="process" qsTypeId="urn:microsoft.com/office/officeart/2005/8/quickstyle/simple1" qsCatId="simple" csTypeId="urn:microsoft.com/office/officeart/2005/8/colors/accent1_2" csCatId="accent1" phldr="1"/>
      <dgm:spPr/>
    </dgm:pt>
    <dgm:pt modelId="{5F958BF0-8B45-422F-8C5C-B715FF4A5FEA}">
      <dgm:prSet phldrT="[Text]"/>
      <dgm:spPr/>
      <dgm:t>
        <a:bodyPr/>
        <a:lstStyle/>
        <a:p>
          <a:r>
            <a:rPr lang="en-US" dirty="0"/>
            <a:t>Government defines problem</a:t>
          </a:r>
        </a:p>
      </dgm:t>
    </dgm:pt>
    <dgm:pt modelId="{E805AAF9-914A-4297-92DA-E200DEF0D224}" type="parTrans" cxnId="{F04894B2-CEC2-40E9-86FE-CC376A1A2AF4}">
      <dgm:prSet/>
      <dgm:spPr/>
      <dgm:t>
        <a:bodyPr/>
        <a:lstStyle/>
        <a:p>
          <a:endParaRPr lang="en-US"/>
        </a:p>
      </dgm:t>
    </dgm:pt>
    <dgm:pt modelId="{1ECB33FF-F127-473D-A905-68EB03E5FEFD}" type="sibTrans" cxnId="{F04894B2-CEC2-40E9-86FE-CC376A1A2AF4}">
      <dgm:prSet/>
      <dgm:spPr/>
      <dgm:t>
        <a:bodyPr/>
        <a:lstStyle/>
        <a:p>
          <a:endParaRPr lang="en-US"/>
        </a:p>
      </dgm:t>
    </dgm:pt>
    <dgm:pt modelId="{6F7469E5-5358-4F4E-A961-2E4EC6C964C2}">
      <dgm:prSet phldrT="[Text]"/>
      <dgm:spPr/>
      <dgm:t>
        <a:bodyPr/>
        <a:lstStyle/>
        <a:p>
          <a:r>
            <a:rPr lang="en-US" dirty="0"/>
            <a:t>Funders provide capital</a:t>
          </a:r>
        </a:p>
      </dgm:t>
    </dgm:pt>
    <dgm:pt modelId="{5380D95E-EC40-41AD-A30C-98C3F6F29357}" type="parTrans" cxnId="{4012B19A-4868-4B71-8CC7-19B39B7C67D6}">
      <dgm:prSet/>
      <dgm:spPr/>
      <dgm:t>
        <a:bodyPr/>
        <a:lstStyle/>
        <a:p>
          <a:endParaRPr lang="en-US"/>
        </a:p>
      </dgm:t>
    </dgm:pt>
    <dgm:pt modelId="{1F2AF755-7880-4A6E-A9FC-5645A1147749}" type="sibTrans" cxnId="{4012B19A-4868-4B71-8CC7-19B39B7C67D6}">
      <dgm:prSet/>
      <dgm:spPr/>
      <dgm:t>
        <a:bodyPr/>
        <a:lstStyle/>
        <a:p>
          <a:endParaRPr lang="en-US"/>
        </a:p>
      </dgm:t>
    </dgm:pt>
    <dgm:pt modelId="{F3386DB9-84BD-4244-ACC6-CA6EFD633D59}">
      <dgm:prSet phldrT="[Text]"/>
      <dgm:spPr/>
      <dgm:t>
        <a:bodyPr/>
        <a:lstStyle/>
        <a:p>
          <a:r>
            <a:rPr lang="en-US" dirty="0"/>
            <a:t>Provider delivers</a:t>
          </a:r>
        </a:p>
      </dgm:t>
    </dgm:pt>
    <dgm:pt modelId="{86419732-693E-4084-BAAD-7C584ADBD7B8}" type="parTrans" cxnId="{459959C8-D4EA-4A27-97E3-0D845D829A86}">
      <dgm:prSet/>
      <dgm:spPr/>
      <dgm:t>
        <a:bodyPr/>
        <a:lstStyle/>
        <a:p>
          <a:endParaRPr lang="en-US"/>
        </a:p>
      </dgm:t>
    </dgm:pt>
    <dgm:pt modelId="{C728FA7E-E328-4D44-BC78-EB05D9012666}" type="sibTrans" cxnId="{459959C8-D4EA-4A27-97E3-0D845D829A86}">
      <dgm:prSet/>
      <dgm:spPr/>
      <dgm:t>
        <a:bodyPr/>
        <a:lstStyle/>
        <a:p>
          <a:endParaRPr lang="en-US"/>
        </a:p>
      </dgm:t>
    </dgm:pt>
    <dgm:pt modelId="{AB4F4643-CDC8-4A63-9DBC-74069494E6E7}">
      <dgm:prSet/>
      <dgm:spPr/>
      <dgm:t>
        <a:bodyPr/>
        <a:lstStyle/>
        <a:p>
          <a:r>
            <a:rPr lang="en-US" dirty="0"/>
            <a:t>Evaluator determines success</a:t>
          </a:r>
        </a:p>
      </dgm:t>
    </dgm:pt>
    <dgm:pt modelId="{693E87FB-D5F8-4482-84C9-3042447EAF19}" type="parTrans" cxnId="{B5285797-3959-4CCC-BF5A-6799CD2B2A19}">
      <dgm:prSet/>
      <dgm:spPr/>
      <dgm:t>
        <a:bodyPr/>
        <a:lstStyle/>
        <a:p>
          <a:endParaRPr lang="en-US"/>
        </a:p>
      </dgm:t>
    </dgm:pt>
    <dgm:pt modelId="{40ECFE33-04E2-4F5F-9683-1DD4233C3184}" type="sibTrans" cxnId="{B5285797-3959-4CCC-BF5A-6799CD2B2A19}">
      <dgm:prSet/>
      <dgm:spPr/>
      <dgm:t>
        <a:bodyPr/>
        <a:lstStyle/>
        <a:p>
          <a:endParaRPr lang="en-US"/>
        </a:p>
      </dgm:t>
    </dgm:pt>
    <dgm:pt modelId="{675C5700-B384-4689-927E-976E90EB59DF}">
      <dgm:prSet/>
      <dgm:spPr/>
      <dgm:t>
        <a:bodyPr/>
        <a:lstStyle/>
        <a:p>
          <a:r>
            <a:rPr lang="en-US" dirty="0"/>
            <a:t>Government pays for success</a:t>
          </a:r>
        </a:p>
      </dgm:t>
    </dgm:pt>
    <dgm:pt modelId="{014C23B9-761D-40D6-A958-D47F98632489}" type="parTrans" cxnId="{DF3EFDE0-0E7C-454E-ACF2-3108ADE103D4}">
      <dgm:prSet/>
      <dgm:spPr/>
      <dgm:t>
        <a:bodyPr/>
        <a:lstStyle/>
        <a:p>
          <a:endParaRPr lang="en-US"/>
        </a:p>
      </dgm:t>
    </dgm:pt>
    <dgm:pt modelId="{59558101-4E37-487C-B021-1A6600D790B1}" type="sibTrans" cxnId="{DF3EFDE0-0E7C-454E-ACF2-3108ADE103D4}">
      <dgm:prSet/>
      <dgm:spPr/>
      <dgm:t>
        <a:bodyPr/>
        <a:lstStyle/>
        <a:p>
          <a:endParaRPr lang="en-US"/>
        </a:p>
      </dgm:t>
    </dgm:pt>
    <dgm:pt modelId="{7CBB6749-7811-44E7-A539-ACADF7F8069A}" type="pres">
      <dgm:prSet presAssocID="{6001B746-6687-4DDB-902E-4D42192D2F9A}" presName="CompostProcess" presStyleCnt="0">
        <dgm:presLayoutVars>
          <dgm:dir/>
          <dgm:resizeHandles val="exact"/>
        </dgm:presLayoutVars>
      </dgm:prSet>
      <dgm:spPr/>
    </dgm:pt>
    <dgm:pt modelId="{87CA4AE0-4DEC-48CB-8FAB-A87A136C3AEF}" type="pres">
      <dgm:prSet presAssocID="{6001B746-6687-4DDB-902E-4D42192D2F9A}" presName="arrow" presStyleLbl="bgShp" presStyleIdx="0" presStyleCnt="1" custLinFactNeighborX="5417" custLinFactNeighborY="15225"/>
      <dgm:spPr/>
    </dgm:pt>
    <dgm:pt modelId="{61B05D31-F416-4A20-A959-CA6FBB749C66}" type="pres">
      <dgm:prSet presAssocID="{6001B746-6687-4DDB-902E-4D42192D2F9A}" presName="linearProcess" presStyleCnt="0"/>
      <dgm:spPr/>
    </dgm:pt>
    <dgm:pt modelId="{1283F632-F17B-46AE-99B1-520C0D396298}" type="pres">
      <dgm:prSet presAssocID="{5F958BF0-8B45-422F-8C5C-B715FF4A5FEA}" presName="textNode" presStyleLbl="node1" presStyleIdx="0" presStyleCnt="5">
        <dgm:presLayoutVars>
          <dgm:bulletEnabled val="1"/>
        </dgm:presLayoutVars>
      </dgm:prSet>
      <dgm:spPr/>
      <dgm:t>
        <a:bodyPr/>
        <a:lstStyle/>
        <a:p>
          <a:endParaRPr lang="en-US"/>
        </a:p>
      </dgm:t>
    </dgm:pt>
    <dgm:pt modelId="{2FC7EC65-0321-4BFD-8588-E3A305030B50}" type="pres">
      <dgm:prSet presAssocID="{1ECB33FF-F127-473D-A905-68EB03E5FEFD}" presName="sibTrans" presStyleCnt="0"/>
      <dgm:spPr/>
    </dgm:pt>
    <dgm:pt modelId="{DBEB9F02-9BDF-496B-A24F-962AB7EEB041}" type="pres">
      <dgm:prSet presAssocID="{6F7469E5-5358-4F4E-A961-2E4EC6C964C2}" presName="textNode" presStyleLbl="node1" presStyleIdx="1" presStyleCnt="5">
        <dgm:presLayoutVars>
          <dgm:bulletEnabled val="1"/>
        </dgm:presLayoutVars>
      </dgm:prSet>
      <dgm:spPr/>
      <dgm:t>
        <a:bodyPr/>
        <a:lstStyle/>
        <a:p>
          <a:endParaRPr lang="en-US"/>
        </a:p>
      </dgm:t>
    </dgm:pt>
    <dgm:pt modelId="{4E5E686A-CEDA-4849-844A-4E8D6F5972E1}" type="pres">
      <dgm:prSet presAssocID="{1F2AF755-7880-4A6E-A9FC-5645A1147749}" presName="sibTrans" presStyleCnt="0"/>
      <dgm:spPr/>
    </dgm:pt>
    <dgm:pt modelId="{BE35E9A8-CE4F-4F25-BA03-FF1EF09F717A}" type="pres">
      <dgm:prSet presAssocID="{F3386DB9-84BD-4244-ACC6-CA6EFD633D59}" presName="textNode" presStyleLbl="node1" presStyleIdx="2" presStyleCnt="5">
        <dgm:presLayoutVars>
          <dgm:bulletEnabled val="1"/>
        </dgm:presLayoutVars>
      </dgm:prSet>
      <dgm:spPr/>
      <dgm:t>
        <a:bodyPr/>
        <a:lstStyle/>
        <a:p>
          <a:endParaRPr lang="en-US"/>
        </a:p>
      </dgm:t>
    </dgm:pt>
    <dgm:pt modelId="{5B7AE9FA-A425-415F-8084-444C5642B282}" type="pres">
      <dgm:prSet presAssocID="{C728FA7E-E328-4D44-BC78-EB05D9012666}" presName="sibTrans" presStyleCnt="0"/>
      <dgm:spPr/>
    </dgm:pt>
    <dgm:pt modelId="{405B08E8-267A-404B-8F20-B13DF55E4EF5}" type="pres">
      <dgm:prSet presAssocID="{AB4F4643-CDC8-4A63-9DBC-74069494E6E7}" presName="textNode" presStyleLbl="node1" presStyleIdx="3" presStyleCnt="5">
        <dgm:presLayoutVars>
          <dgm:bulletEnabled val="1"/>
        </dgm:presLayoutVars>
      </dgm:prSet>
      <dgm:spPr/>
      <dgm:t>
        <a:bodyPr/>
        <a:lstStyle/>
        <a:p>
          <a:endParaRPr lang="en-US"/>
        </a:p>
      </dgm:t>
    </dgm:pt>
    <dgm:pt modelId="{67764ECC-2440-4C3C-98BE-7BFA205D6FB1}" type="pres">
      <dgm:prSet presAssocID="{40ECFE33-04E2-4F5F-9683-1DD4233C3184}" presName="sibTrans" presStyleCnt="0"/>
      <dgm:spPr/>
    </dgm:pt>
    <dgm:pt modelId="{552C21C2-FF7C-4ECE-B26D-D147DC41E92E}" type="pres">
      <dgm:prSet presAssocID="{675C5700-B384-4689-927E-976E90EB59DF}" presName="textNode" presStyleLbl="node1" presStyleIdx="4" presStyleCnt="5">
        <dgm:presLayoutVars>
          <dgm:bulletEnabled val="1"/>
        </dgm:presLayoutVars>
      </dgm:prSet>
      <dgm:spPr/>
      <dgm:t>
        <a:bodyPr/>
        <a:lstStyle/>
        <a:p>
          <a:endParaRPr lang="en-US"/>
        </a:p>
      </dgm:t>
    </dgm:pt>
  </dgm:ptLst>
  <dgm:cxnLst>
    <dgm:cxn modelId="{62B21DB2-725E-4B0D-9773-84CABDA5E430}" type="presOf" srcId="{6001B746-6687-4DDB-902E-4D42192D2F9A}" destId="{7CBB6749-7811-44E7-A539-ACADF7F8069A}" srcOrd="0" destOrd="0" presId="urn:microsoft.com/office/officeart/2005/8/layout/hProcess9"/>
    <dgm:cxn modelId="{4012B19A-4868-4B71-8CC7-19B39B7C67D6}" srcId="{6001B746-6687-4DDB-902E-4D42192D2F9A}" destId="{6F7469E5-5358-4F4E-A961-2E4EC6C964C2}" srcOrd="1" destOrd="0" parTransId="{5380D95E-EC40-41AD-A30C-98C3F6F29357}" sibTransId="{1F2AF755-7880-4A6E-A9FC-5645A1147749}"/>
    <dgm:cxn modelId="{F04894B2-CEC2-40E9-86FE-CC376A1A2AF4}" srcId="{6001B746-6687-4DDB-902E-4D42192D2F9A}" destId="{5F958BF0-8B45-422F-8C5C-B715FF4A5FEA}" srcOrd="0" destOrd="0" parTransId="{E805AAF9-914A-4297-92DA-E200DEF0D224}" sibTransId="{1ECB33FF-F127-473D-A905-68EB03E5FEFD}"/>
    <dgm:cxn modelId="{BC1E5AF4-820F-4A07-AD57-2A5C408814AD}" type="presOf" srcId="{F3386DB9-84BD-4244-ACC6-CA6EFD633D59}" destId="{BE35E9A8-CE4F-4F25-BA03-FF1EF09F717A}" srcOrd="0" destOrd="0" presId="urn:microsoft.com/office/officeart/2005/8/layout/hProcess9"/>
    <dgm:cxn modelId="{B5285797-3959-4CCC-BF5A-6799CD2B2A19}" srcId="{6001B746-6687-4DDB-902E-4D42192D2F9A}" destId="{AB4F4643-CDC8-4A63-9DBC-74069494E6E7}" srcOrd="3" destOrd="0" parTransId="{693E87FB-D5F8-4482-84C9-3042447EAF19}" sibTransId="{40ECFE33-04E2-4F5F-9683-1DD4233C3184}"/>
    <dgm:cxn modelId="{DF3EFDE0-0E7C-454E-ACF2-3108ADE103D4}" srcId="{6001B746-6687-4DDB-902E-4D42192D2F9A}" destId="{675C5700-B384-4689-927E-976E90EB59DF}" srcOrd="4" destOrd="0" parTransId="{014C23B9-761D-40D6-A958-D47F98632489}" sibTransId="{59558101-4E37-487C-B021-1A6600D790B1}"/>
    <dgm:cxn modelId="{FEAB17DE-EC46-4A0C-A352-F9BCC6DC860E}" type="presOf" srcId="{5F958BF0-8B45-422F-8C5C-B715FF4A5FEA}" destId="{1283F632-F17B-46AE-99B1-520C0D396298}" srcOrd="0" destOrd="0" presId="urn:microsoft.com/office/officeart/2005/8/layout/hProcess9"/>
    <dgm:cxn modelId="{50574275-D6F8-4923-A4CE-FCD8DED230B3}" type="presOf" srcId="{6F7469E5-5358-4F4E-A961-2E4EC6C964C2}" destId="{DBEB9F02-9BDF-496B-A24F-962AB7EEB041}" srcOrd="0" destOrd="0" presId="urn:microsoft.com/office/officeart/2005/8/layout/hProcess9"/>
    <dgm:cxn modelId="{459959C8-D4EA-4A27-97E3-0D845D829A86}" srcId="{6001B746-6687-4DDB-902E-4D42192D2F9A}" destId="{F3386DB9-84BD-4244-ACC6-CA6EFD633D59}" srcOrd="2" destOrd="0" parTransId="{86419732-693E-4084-BAAD-7C584ADBD7B8}" sibTransId="{C728FA7E-E328-4D44-BC78-EB05D9012666}"/>
    <dgm:cxn modelId="{2EA85579-3C17-4291-AF3F-18521AA3F3A6}" type="presOf" srcId="{AB4F4643-CDC8-4A63-9DBC-74069494E6E7}" destId="{405B08E8-267A-404B-8F20-B13DF55E4EF5}" srcOrd="0" destOrd="0" presId="urn:microsoft.com/office/officeart/2005/8/layout/hProcess9"/>
    <dgm:cxn modelId="{272A5E48-0ACD-4BD9-9EEB-8C2AD71EEA56}" type="presOf" srcId="{675C5700-B384-4689-927E-976E90EB59DF}" destId="{552C21C2-FF7C-4ECE-B26D-D147DC41E92E}" srcOrd="0" destOrd="0" presId="urn:microsoft.com/office/officeart/2005/8/layout/hProcess9"/>
    <dgm:cxn modelId="{C7B1B566-BB97-4E0C-9D6D-45E6EC7F6EF5}" type="presParOf" srcId="{7CBB6749-7811-44E7-A539-ACADF7F8069A}" destId="{87CA4AE0-4DEC-48CB-8FAB-A87A136C3AEF}" srcOrd="0" destOrd="0" presId="urn:microsoft.com/office/officeart/2005/8/layout/hProcess9"/>
    <dgm:cxn modelId="{2A1669D7-FD1D-4D8E-953C-5E4F53B764C6}" type="presParOf" srcId="{7CBB6749-7811-44E7-A539-ACADF7F8069A}" destId="{61B05D31-F416-4A20-A959-CA6FBB749C66}" srcOrd="1" destOrd="0" presId="urn:microsoft.com/office/officeart/2005/8/layout/hProcess9"/>
    <dgm:cxn modelId="{95FCD3BE-C1E3-4714-BBD0-6221197797FB}" type="presParOf" srcId="{61B05D31-F416-4A20-A959-CA6FBB749C66}" destId="{1283F632-F17B-46AE-99B1-520C0D396298}" srcOrd="0" destOrd="0" presId="urn:microsoft.com/office/officeart/2005/8/layout/hProcess9"/>
    <dgm:cxn modelId="{A4CBB0B7-DADC-467E-9FAE-42638B99F7C5}" type="presParOf" srcId="{61B05D31-F416-4A20-A959-CA6FBB749C66}" destId="{2FC7EC65-0321-4BFD-8588-E3A305030B50}" srcOrd="1" destOrd="0" presId="urn:microsoft.com/office/officeart/2005/8/layout/hProcess9"/>
    <dgm:cxn modelId="{21622C64-A21B-46C4-B019-B5DC9A1D16E5}" type="presParOf" srcId="{61B05D31-F416-4A20-A959-CA6FBB749C66}" destId="{DBEB9F02-9BDF-496B-A24F-962AB7EEB041}" srcOrd="2" destOrd="0" presId="urn:microsoft.com/office/officeart/2005/8/layout/hProcess9"/>
    <dgm:cxn modelId="{EA69A7B9-BF0D-4FFB-911D-80887890EB85}" type="presParOf" srcId="{61B05D31-F416-4A20-A959-CA6FBB749C66}" destId="{4E5E686A-CEDA-4849-844A-4E8D6F5972E1}" srcOrd="3" destOrd="0" presId="urn:microsoft.com/office/officeart/2005/8/layout/hProcess9"/>
    <dgm:cxn modelId="{2599B2C8-1AD2-4362-B5F5-B80DAEC1A59F}" type="presParOf" srcId="{61B05D31-F416-4A20-A959-CA6FBB749C66}" destId="{BE35E9A8-CE4F-4F25-BA03-FF1EF09F717A}" srcOrd="4" destOrd="0" presId="urn:microsoft.com/office/officeart/2005/8/layout/hProcess9"/>
    <dgm:cxn modelId="{266758D9-6336-4272-BF01-DCE79FC2403C}" type="presParOf" srcId="{61B05D31-F416-4A20-A959-CA6FBB749C66}" destId="{5B7AE9FA-A425-415F-8084-444C5642B282}" srcOrd="5" destOrd="0" presId="urn:microsoft.com/office/officeart/2005/8/layout/hProcess9"/>
    <dgm:cxn modelId="{47616BC3-87DD-4671-90C3-451779A28CB5}" type="presParOf" srcId="{61B05D31-F416-4A20-A959-CA6FBB749C66}" destId="{405B08E8-267A-404B-8F20-B13DF55E4EF5}" srcOrd="6" destOrd="0" presId="urn:microsoft.com/office/officeart/2005/8/layout/hProcess9"/>
    <dgm:cxn modelId="{BE1223C2-A5DA-4D55-AE2B-A9C047947FEF}" type="presParOf" srcId="{61B05D31-F416-4A20-A959-CA6FBB749C66}" destId="{67764ECC-2440-4C3C-98BE-7BFA205D6FB1}" srcOrd="7" destOrd="0" presId="urn:microsoft.com/office/officeart/2005/8/layout/hProcess9"/>
    <dgm:cxn modelId="{3D1C6005-9FE3-45E5-BF42-D4B6CB5C8681}" type="presParOf" srcId="{61B05D31-F416-4A20-A959-CA6FBB749C66}" destId="{552C21C2-FF7C-4ECE-B26D-D147DC41E92E}" srcOrd="8"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138"/>
          </a:xfrm>
          <a:prstGeom prst="rect">
            <a:avLst/>
          </a:prstGeom>
        </p:spPr>
        <p:txBody>
          <a:bodyPr vert="horz" lIns="90899" tIns="45449" rIns="90899" bIns="45449"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138"/>
          </a:xfrm>
          <a:prstGeom prst="rect">
            <a:avLst/>
          </a:prstGeom>
        </p:spPr>
        <p:txBody>
          <a:bodyPr vert="horz" lIns="90899" tIns="45449" rIns="90899" bIns="45449" rtlCol="0"/>
          <a:lstStyle>
            <a:lvl1pPr algn="r">
              <a:defRPr sz="1200"/>
            </a:lvl1pPr>
          </a:lstStyle>
          <a:p>
            <a:fld id="{BB4EE75A-F402-4721-8A2B-5C63D583BD9A}" type="datetimeFigureOut">
              <a:rPr lang="en-US" smtClean="0"/>
              <a:t>4/2/2019</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0899" tIns="45449" rIns="90899" bIns="454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1" y="8829675"/>
            <a:ext cx="3038475" cy="465138"/>
          </a:xfrm>
          <a:prstGeom prst="rect">
            <a:avLst/>
          </a:prstGeom>
        </p:spPr>
        <p:txBody>
          <a:bodyPr vert="horz" lIns="90899" tIns="45449" rIns="90899" bIns="45449" rtlCol="0" anchor="b"/>
          <a:lstStyle>
            <a:lvl1pPr algn="r">
              <a:defRPr sz="1200"/>
            </a:lvl1pPr>
          </a:lstStyle>
          <a:p>
            <a:fld id="{2CEFB899-3135-4563-A07B-A9CE0C20AD12}" type="slidenum">
              <a:rPr lang="en-US" smtClean="0"/>
              <a:t>‹#›</a:t>
            </a:fld>
            <a:endParaRPr lang="en-US" dirty="0"/>
          </a:p>
        </p:txBody>
      </p:sp>
    </p:spTree>
    <p:extLst>
      <p:ext uri="{BB962C8B-B14F-4D97-AF65-F5344CB8AC3E}">
        <p14:creationId xmlns:p14="http://schemas.microsoft.com/office/powerpoint/2010/main" val="151634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625" tIns="46313" rIns="92625" bIns="46313" rtlCol="0"/>
          <a:lstStyle>
            <a:lvl1pPr algn="l">
              <a:defRPr sz="1200"/>
            </a:lvl1pPr>
          </a:lstStyle>
          <a:p>
            <a:endParaRPr lang="en-US" dirty="0"/>
          </a:p>
        </p:txBody>
      </p:sp>
      <p:sp>
        <p:nvSpPr>
          <p:cNvPr id="3" name="Date Placeholder 2"/>
          <p:cNvSpPr>
            <a:spLocks noGrp="1"/>
          </p:cNvSpPr>
          <p:nvPr>
            <p:ph type="dt" idx="1"/>
          </p:nvPr>
        </p:nvSpPr>
        <p:spPr>
          <a:xfrm>
            <a:off x="3970939" y="1"/>
            <a:ext cx="3037840" cy="464820"/>
          </a:xfrm>
          <a:prstGeom prst="rect">
            <a:avLst/>
          </a:prstGeom>
        </p:spPr>
        <p:txBody>
          <a:bodyPr vert="horz" lIns="92625" tIns="46313" rIns="92625" bIns="46313" rtlCol="0"/>
          <a:lstStyle>
            <a:lvl1pPr algn="r">
              <a:defRPr sz="1200"/>
            </a:lvl1pPr>
          </a:lstStyle>
          <a:p>
            <a:fld id="{23EA4728-9387-45AF-8FE8-296B0D2C3F3F}" type="datetimeFigureOut">
              <a:rPr lang="en-US" smtClean="0"/>
              <a:pPr/>
              <a:t>4/2/2019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625" tIns="46313" rIns="92625" bIns="46313"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2625" tIns="46313" rIns="92625" bIns="463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625" tIns="46313" rIns="92625" bIns="463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625" tIns="46313" rIns="92625" bIns="46313" rtlCol="0" anchor="b"/>
          <a:lstStyle>
            <a:lvl1pPr algn="r">
              <a:defRPr sz="1200"/>
            </a:lvl1pPr>
          </a:lstStyle>
          <a:p>
            <a:fld id="{BA3AC240-1932-4FFA-9BD6-EB09EC83DAB1}" type="slidenum">
              <a:rPr lang="en-US" smtClean="0"/>
              <a:pPr/>
              <a:t>‹#›</a:t>
            </a:fld>
            <a:endParaRPr lang="en-US" dirty="0"/>
          </a:p>
        </p:txBody>
      </p:sp>
    </p:spTree>
    <p:extLst>
      <p:ext uri="{BB962C8B-B14F-4D97-AF65-F5344CB8AC3E}">
        <p14:creationId xmlns:p14="http://schemas.microsoft.com/office/powerpoint/2010/main" val="2508268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06462" lvl="1" indent="-457200">
              <a:spcBef>
                <a:spcPts val="800"/>
              </a:spcBef>
              <a:buClr>
                <a:schemeClr val="accent5"/>
              </a:buClr>
              <a:buFont typeface="Wingdings" panose="05000000000000000000" pitchFamily="2" charset="2"/>
              <a:buChar char="Ø"/>
            </a:pPr>
            <a:r>
              <a:rPr lang="en-US" sz="2400" dirty="0">
                <a:latin typeface="+mn-lt"/>
              </a:rPr>
              <a:t>Bloomberg Philanthropies – Public Health, Government Innovation, Education </a:t>
            </a:r>
          </a:p>
          <a:p>
            <a:pPr marL="906462" lvl="1" indent="-457200">
              <a:spcBef>
                <a:spcPts val="800"/>
              </a:spcBef>
              <a:buClr>
                <a:schemeClr val="accent5"/>
              </a:buClr>
              <a:buFont typeface="Wingdings" panose="05000000000000000000" pitchFamily="2" charset="2"/>
              <a:buChar char="Ø"/>
            </a:pPr>
            <a:r>
              <a:rPr lang="en-US" sz="2400" dirty="0">
                <a:latin typeface="+mn-lt"/>
              </a:rPr>
              <a:t>Arnold Foundation - Criminal Justice, Education, Health, Public Finance, Research, and Evidence-Based Policy</a:t>
            </a:r>
          </a:p>
          <a:p>
            <a:endParaRPr lang="en-US" dirty="0"/>
          </a:p>
        </p:txBody>
      </p:sp>
      <p:sp>
        <p:nvSpPr>
          <p:cNvPr id="4" name="Slide Number Placeholder 3"/>
          <p:cNvSpPr>
            <a:spLocks noGrp="1"/>
          </p:cNvSpPr>
          <p:nvPr>
            <p:ph type="sldNum" sz="quarter" idx="10"/>
          </p:nvPr>
        </p:nvSpPr>
        <p:spPr/>
        <p:txBody>
          <a:bodyPr/>
          <a:lstStyle/>
          <a:p>
            <a:fld id="{BA3AC240-1932-4FFA-9BD6-EB09EC83DAB1}" type="slidenum">
              <a:rPr lang="en-US" smtClean="0"/>
              <a:pPr/>
              <a:t>3</a:t>
            </a:fld>
            <a:endParaRPr lang="en-US" dirty="0"/>
          </a:p>
        </p:txBody>
      </p:sp>
    </p:spTree>
    <p:extLst>
      <p:ext uri="{BB962C8B-B14F-4D97-AF65-F5344CB8AC3E}">
        <p14:creationId xmlns:p14="http://schemas.microsoft.com/office/powerpoint/2010/main" val="351079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906462" lvl="1" indent="-457200">
              <a:spcBef>
                <a:spcPts val="800"/>
              </a:spcBef>
              <a:buClr>
                <a:schemeClr val="accent5"/>
              </a:buClr>
              <a:buFont typeface="+mj-lt"/>
              <a:buAutoNum type="arabicParenR"/>
            </a:pPr>
            <a:r>
              <a:rPr lang="en-US" sz="2100" dirty="0">
                <a:latin typeface="+mn-lt"/>
              </a:rPr>
              <a:t>Government defines a difficult social problem</a:t>
            </a:r>
          </a:p>
          <a:p>
            <a:pPr marL="906462" lvl="1" indent="-457200">
              <a:spcBef>
                <a:spcPts val="800"/>
              </a:spcBef>
              <a:buClr>
                <a:schemeClr val="accent5"/>
              </a:buClr>
              <a:buFont typeface="+mj-lt"/>
              <a:buAutoNum type="arabicParenR"/>
            </a:pPr>
            <a:r>
              <a:rPr lang="en-US" sz="2100" dirty="0">
                <a:latin typeface="+mn-lt"/>
              </a:rPr>
              <a:t>Private funders provide upfront capital to enable a results-oriented social services provider to address the problem</a:t>
            </a:r>
          </a:p>
          <a:p>
            <a:pPr marL="906462" lvl="1" indent="-457200">
              <a:spcBef>
                <a:spcPts val="800"/>
              </a:spcBef>
              <a:buClr>
                <a:schemeClr val="accent5"/>
              </a:buClr>
              <a:buFont typeface="+mj-lt"/>
              <a:buAutoNum type="arabicParenR"/>
            </a:pPr>
            <a:r>
              <a:rPr lang="en-US" sz="2100" dirty="0">
                <a:latin typeface="+mn-lt"/>
              </a:rPr>
              <a:t>The social services provider designs and delivers a program to address the difficult social problem </a:t>
            </a:r>
          </a:p>
          <a:p>
            <a:pPr marL="906462" lvl="1" indent="-457200">
              <a:spcBef>
                <a:spcPts val="800"/>
              </a:spcBef>
              <a:buClr>
                <a:schemeClr val="accent5"/>
              </a:buClr>
              <a:buFont typeface="+mj-lt"/>
              <a:buAutoNum type="arabicParenR"/>
            </a:pPr>
            <a:r>
              <a:rPr lang="en-US" sz="2100" dirty="0">
                <a:latin typeface="+mn-lt"/>
              </a:rPr>
              <a:t>An independent evaluator determines whether the program has achieved demonstrably better results than a control group</a:t>
            </a:r>
          </a:p>
          <a:p>
            <a:pPr marL="906462" lvl="1" indent="-457200">
              <a:spcBef>
                <a:spcPts val="800"/>
              </a:spcBef>
              <a:buClr>
                <a:schemeClr val="accent5"/>
              </a:buClr>
              <a:buFont typeface="+mj-lt"/>
              <a:buAutoNum type="arabicParenR"/>
            </a:pPr>
            <a:r>
              <a:rPr lang="en-US" sz="2100" dirty="0">
                <a:latin typeface="+mn-lt"/>
              </a:rPr>
              <a:t>The government pays back the investors (with profit) if and only if the target level of improvement is achieved</a:t>
            </a:r>
          </a:p>
          <a:p>
            <a:endParaRPr lang="en-US" dirty="0"/>
          </a:p>
        </p:txBody>
      </p:sp>
      <p:sp>
        <p:nvSpPr>
          <p:cNvPr id="4" name="Slide Number Placeholder 3"/>
          <p:cNvSpPr>
            <a:spLocks noGrp="1"/>
          </p:cNvSpPr>
          <p:nvPr>
            <p:ph type="sldNum" sz="quarter" idx="10"/>
          </p:nvPr>
        </p:nvSpPr>
        <p:spPr/>
        <p:txBody>
          <a:bodyPr/>
          <a:lstStyle/>
          <a:p>
            <a:fld id="{BA3AC240-1932-4FFA-9BD6-EB09EC83DAB1}" type="slidenum">
              <a:rPr lang="en-US" smtClean="0"/>
              <a:pPr/>
              <a:t>4</a:t>
            </a:fld>
            <a:endParaRPr lang="en-US" dirty="0"/>
          </a:p>
        </p:txBody>
      </p:sp>
    </p:spTree>
    <p:extLst>
      <p:ext uri="{BB962C8B-B14F-4D97-AF65-F5344CB8AC3E}">
        <p14:creationId xmlns:p14="http://schemas.microsoft.com/office/powerpoint/2010/main" val="3859836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 rate is 149/100,000.</a:t>
            </a:r>
          </a:p>
          <a:p>
            <a:r>
              <a:rPr lang="en-US" dirty="0"/>
              <a:t>Next nearest is 115/100,000.</a:t>
            </a:r>
          </a:p>
          <a:p>
            <a:r>
              <a:rPr lang="en-US" dirty="0"/>
              <a:t>Average is 64/100,000.</a:t>
            </a:r>
          </a:p>
        </p:txBody>
      </p:sp>
      <p:sp>
        <p:nvSpPr>
          <p:cNvPr id="4" name="Slide Number Placeholder 3"/>
          <p:cNvSpPr>
            <a:spLocks noGrp="1"/>
          </p:cNvSpPr>
          <p:nvPr>
            <p:ph type="sldNum" sz="quarter" idx="10"/>
          </p:nvPr>
        </p:nvSpPr>
        <p:spPr/>
        <p:txBody>
          <a:bodyPr/>
          <a:lstStyle/>
          <a:p>
            <a:fld id="{BA3AC240-1932-4FFA-9BD6-EB09EC83DAB1}" type="slidenum">
              <a:rPr lang="en-US" smtClean="0"/>
              <a:pPr/>
              <a:t>8</a:t>
            </a:fld>
            <a:endParaRPr lang="en-US" dirty="0"/>
          </a:p>
        </p:txBody>
      </p:sp>
    </p:spTree>
    <p:extLst>
      <p:ext uri="{BB962C8B-B14F-4D97-AF65-F5344CB8AC3E}">
        <p14:creationId xmlns:p14="http://schemas.microsoft.com/office/powerpoint/2010/main" val="171820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457200" indent="-457200">
              <a:buFont typeface="Arial" panose="020B0604020202020204" pitchFamily="34" charset="0"/>
              <a:buChar char="•"/>
            </a:pPr>
            <a:r>
              <a:rPr lang="en-US" sz="2800" dirty="0">
                <a:solidFill>
                  <a:schemeClr val="tx1">
                    <a:lumMod val="75000"/>
                    <a:lumOff val="25000"/>
                  </a:schemeClr>
                </a:solidFill>
                <a:cs typeface="Arial" panose="020B0604020202020204" pitchFamily="34" charset="0"/>
              </a:rPr>
              <a:t>The Legislators</a:t>
            </a:r>
          </a:p>
          <a:p>
            <a:pPr marL="914400" lvl="1" indent="-457200">
              <a:buFont typeface="Arial" panose="020B0604020202020204" pitchFamily="34" charset="0"/>
              <a:buChar char="•"/>
            </a:pPr>
            <a:r>
              <a:rPr lang="en-US" sz="2800" dirty="0">
                <a:solidFill>
                  <a:schemeClr val="tx1">
                    <a:lumMod val="75000"/>
                    <a:lumOff val="25000"/>
                  </a:schemeClr>
                </a:solidFill>
                <a:cs typeface="Arial" panose="020B0604020202020204" pitchFamily="34" charset="0"/>
              </a:rPr>
              <a:t>Senate Appropriations Committee chair Kim David</a:t>
            </a:r>
          </a:p>
          <a:p>
            <a:pPr marL="914400" lvl="1" indent="-457200">
              <a:buFont typeface="Arial" panose="020B0604020202020204" pitchFamily="34" charset="0"/>
              <a:buChar char="•"/>
            </a:pPr>
            <a:r>
              <a:rPr lang="en-US" sz="2800" dirty="0">
                <a:solidFill>
                  <a:schemeClr val="tx1">
                    <a:lumMod val="75000"/>
                    <a:lumOff val="25000"/>
                  </a:schemeClr>
                </a:solidFill>
                <a:cs typeface="Arial" panose="020B0604020202020204" pitchFamily="34" charset="0"/>
              </a:rPr>
              <a:t>Representative Leslie Osborne</a:t>
            </a:r>
          </a:p>
          <a:p>
            <a:pPr marL="457200" indent="-457200">
              <a:buFont typeface="Arial" panose="020B0604020202020204" pitchFamily="34" charset="0"/>
              <a:buChar char="•"/>
            </a:pPr>
            <a:r>
              <a:rPr lang="en-US" sz="2800" dirty="0">
                <a:solidFill>
                  <a:schemeClr val="tx1">
                    <a:lumMod val="75000"/>
                    <a:lumOff val="25000"/>
                  </a:schemeClr>
                </a:solidFill>
                <a:cs typeface="Arial" panose="020B0604020202020204" pitchFamily="34" charset="0"/>
              </a:rPr>
              <a:t>The Provider – Family and Children Services (Women in Recovery</a:t>
            </a:r>
          </a:p>
          <a:p>
            <a:pPr marL="571500" indent="-571500">
              <a:buFont typeface="Arial" panose="020B0604020202020204" pitchFamily="34" charset="0"/>
              <a:buChar char="•"/>
            </a:pPr>
            <a:r>
              <a:rPr lang="en-US" sz="2800" dirty="0">
                <a:solidFill>
                  <a:schemeClr val="tx1">
                    <a:lumMod val="75000"/>
                    <a:lumOff val="25000"/>
                  </a:schemeClr>
                </a:solidFill>
                <a:cs typeface="Arial" panose="020B0604020202020204" pitchFamily="34" charset="0"/>
              </a:rPr>
              <a:t>The Funder – George Kaiser Family Foundation</a:t>
            </a:r>
          </a:p>
          <a:p>
            <a:pPr marL="571500" indent="-571500">
              <a:buFont typeface="Arial" panose="020B0604020202020204" pitchFamily="34" charset="0"/>
              <a:buChar char="•"/>
            </a:pPr>
            <a:r>
              <a:rPr lang="en-US" sz="2800" dirty="0">
                <a:solidFill>
                  <a:schemeClr val="tx1">
                    <a:lumMod val="75000"/>
                    <a:lumOff val="25000"/>
                  </a:schemeClr>
                </a:solidFill>
                <a:cs typeface="Arial" panose="020B0604020202020204" pitchFamily="34" charset="0"/>
              </a:rPr>
              <a:t>Agencies</a:t>
            </a:r>
          </a:p>
          <a:p>
            <a:pPr marL="1028700" lvl="1" indent="-571500">
              <a:buFont typeface="Arial" panose="020B0604020202020204" pitchFamily="34" charset="0"/>
              <a:buChar char="•"/>
            </a:pPr>
            <a:r>
              <a:rPr lang="en-US" sz="2800" dirty="0">
                <a:solidFill>
                  <a:schemeClr val="tx1">
                    <a:lumMod val="75000"/>
                    <a:lumOff val="25000"/>
                  </a:schemeClr>
                </a:solidFill>
                <a:cs typeface="Arial" panose="020B0604020202020204" pitchFamily="34" charset="0"/>
              </a:rPr>
              <a:t>Department of Corrections</a:t>
            </a:r>
          </a:p>
          <a:p>
            <a:pPr marL="1028700" lvl="1" indent="-571500">
              <a:buFont typeface="Arial" panose="020B0604020202020204" pitchFamily="34" charset="0"/>
              <a:buChar char="•"/>
            </a:pPr>
            <a:r>
              <a:rPr lang="en-US" sz="2800" dirty="0">
                <a:solidFill>
                  <a:schemeClr val="tx1">
                    <a:lumMod val="75000"/>
                    <a:lumOff val="25000"/>
                  </a:schemeClr>
                </a:solidFill>
                <a:cs typeface="Arial" panose="020B0604020202020204" pitchFamily="34" charset="0"/>
              </a:rPr>
              <a:t>Office of Management and Enterprise Services</a:t>
            </a:r>
          </a:p>
          <a:p>
            <a:endParaRPr lang="en-US" dirty="0"/>
          </a:p>
        </p:txBody>
      </p:sp>
      <p:sp>
        <p:nvSpPr>
          <p:cNvPr id="4" name="Slide Number Placeholder 3"/>
          <p:cNvSpPr>
            <a:spLocks noGrp="1"/>
          </p:cNvSpPr>
          <p:nvPr>
            <p:ph type="sldNum" sz="quarter" idx="10"/>
          </p:nvPr>
        </p:nvSpPr>
        <p:spPr/>
        <p:txBody>
          <a:bodyPr/>
          <a:lstStyle/>
          <a:p>
            <a:fld id="{BA3AC240-1932-4FFA-9BD6-EB09EC83DAB1}" type="slidenum">
              <a:rPr lang="en-US" smtClean="0"/>
              <a:pPr/>
              <a:t>9</a:t>
            </a:fld>
            <a:endParaRPr lang="en-US" dirty="0"/>
          </a:p>
        </p:txBody>
      </p:sp>
    </p:spTree>
    <p:extLst>
      <p:ext uri="{BB962C8B-B14F-4D97-AF65-F5344CB8AC3E}">
        <p14:creationId xmlns:p14="http://schemas.microsoft.com/office/powerpoint/2010/main" val="3353587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Women in Recovery was founded in 2009.</a:t>
            </a:r>
          </a:p>
        </p:txBody>
      </p:sp>
      <p:sp>
        <p:nvSpPr>
          <p:cNvPr id="4" name="Slide Number Placeholder 3"/>
          <p:cNvSpPr>
            <a:spLocks noGrp="1"/>
          </p:cNvSpPr>
          <p:nvPr>
            <p:ph type="sldNum" sz="quarter" idx="10"/>
          </p:nvPr>
        </p:nvSpPr>
        <p:spPr/>
        <p:txBody>
          <a:bodyPr/>
          <a:lstStyle/>
          <a:p>
            <a:fld id="{BA3AC240-1932-4FFA-9BD6-EB09EC83DAB1}" type="slidenum">
              <a:rPr lang="en-US" smtClean="0"/>
              <a:pPr/>
              <a:t>11</a:t>
            </a:fld>
            <a:endParaRPr lang="en-US" dirty="0"/>
          </a:p>
        </p:txBody>
      </p:sp>
    </p:spTree>
    <p:extLst>
      <p:ext uri="{BB962C8B-B14F-4D97-AF65-F5344CB8AC3E}">
        <p14:creationId xmlns:p14="http://schemas.microsoft.com/office/powerpoint/2010/main" val="1890237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 name="Group 10"/>
          <p:cNvGrpSpPr/>
          <p:nvPr userDrawn="1"/>
        </p:nvGrpSpPr>
        <p:grpSpPr>
          <a:xfrm>
            <a:off x="-1987" y="4929808"/>
            <a:ext cx="9144000" cy="1928192"/>
            <a:chOff x="-381000" y="4625008"/>
            <a:chExt cx="9144000" cy="1928192"/>
          </a:xfrm>
          <a:solidFill>
            <a:schemeClr val="accent1">
              <a:lumMod val="75000"/>
              <a:lumOff val="25000"/>
            </a:schemeClr>
          </a:solidFill>
          <a:effectLst>
            <a:outerShdw blurRad="203200" dist="38100" dir="16200000" rotWithShape="0">
              <a:prstClr val="black">
                <a:alpha val="51000"/>
              </a:prstClr>
            </a:outerShdw>
          </a:effectLst>
        </p:grpSpPr>
        <p:sp>
          <p:nvSpPr>
            <p:cNvPr id="9" name="Isosceles Triangle 8"/>
            <p:cNvSpPr/>
            <p:nvPr userDrawn="1"/>
          </p:nvSpPr>
          <p:spPr>
            <a:xfrm>
              <a:off x="609600" y="4625008"/>
              <a:ext cx="800100" cy="556591"/>
            </a:xfrm>
            <a:prstGeom prst="triangle">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381000" y="5181600"/>
              <a:ext cx="9144000" cy="1371600"/>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ctrTitle"/>
          </p:nvPr>
        </p:nvSpPr>
        <p:spPr>
          <a:xfrm>
            <a:off x="1127378" y="1600200"/>
            <a:ext cx="7187381" cy="1470025"/>
          </a:xfrm>
        </p:spPr>
        <p:txBody>
          <a:bodyPr anchor="b">
            <a:noAutofit/>
          </a:bodyPr>
          <a:lstStyle>
            <a:lvl1pPr algn="l">
              <a:defRPr sz="4400">
                <a:solidFill>
                  <a:schemeClr val="accent1"/>
                </a:solidFill>
                <a:latin typeface="Arial Narrow" pitchFamily="34" charset="0"/>
              </a:defRPr>
            </a:lvl1pPr>
          </a:lstStyle>
          <a:p>
            <a:r>
              <a:rPr lang="en-US" dirty="0"/>
              <a:t>Click to edit Master title style</a:t>
            </a:r>
          </a:p>
        </p:txBody>
      </p:sp>
      <p:sp>
        <p:nvSpPr>
          <p:cNvPr id="3" name="Subtitle 2"/>
          <p:cNvSpPr>
            <a:spLocks noGrp="1"/>
          </p:cNvSpPr>
          <p:nvPr>
            <p:ph type="subTitle" idx="1"/>
          </p:nvPr>
        </p:nvSpPr>
        <p:spPr>
          <a:xfrm>
            <a:off x="1138515" y="3124200"/>
            <a:ext cx="7167285" cy="1752600"/>
          </a:xfrm>
        </p:spPr>
        <p:txBody>
          <a:bodyPr>
            <a:normAutofit/>
          </a:bodyPr>
          <a:lstStyle>
            <a:lvl1pPr marL="0" indent="0" algn="l">
              <a:buNone/>
              <a:defRPr sz="3200">
                <a:solidFill>
                  <a:schemeClr val="accent1"/>
                </a:solidFill>
                <a:latin typeface="Arial Narrow"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2203" y="5934075"/>
            <a:ext cx="137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75000"/>
              <a:lumOff val="25000"/>
            </a:schemeClr>
          </a:solidFill>
        </p:spPr>
        <p:txBody>
          <a:bodyPr/>
          <a:lstStyle/>
          <a:p>
            <a:r>
              <a:rPr lang="en-US" dirty="0"/>
              <a:t>Click to edit Master title style</a:t>
            </a:r>
          </a:p>
        </p:txBody>
      </p:sp>
      <p:sp>
        <p:nvSpPr>
          <p:cNvPr id="3" name="Content Placeholder 2"/>
          <p:cNvSpPr>
            <a:spLocks noGrp="1"/>
          </p:cNvSpPr>
          <p:nvPr>
            <p:ph idx="1"/>
          </p:nvPr>
        </p:nvSpPr>
        <p:spPr/>
        <p:txBody>
          <a:bodyPr/>
          <a:lstStyle>
            <a:lvl1pPr>
              <a:spcBef>
                <a:spcPts val="600"/>
              </a:spcBef>
              <a:defRPr/>
            </a:lvl1pPr>
            <a:lvl2pPr>
              <a:spcBef>
                <a:spcPts val="600"/>
              </a:spcBef>
              <a:buSzPct val="90000"/>
              <a:buFontTx/>
              <a:buBlip>
                <a:blip r:embed="rId2"/>
              </a:buBlip>
              <a:defRPr sz="2200"/>
            </a:lvl2pPr>
            <a:lvl3pPr>
              <a:spcBef>
                <a:spcPts val="600"/>
              </a:spcBef>
              <a:buClr>
                <a:schemeClr val="accent2"/>
              </a:buClr>
              <a:defRPr sz="2000"/>
            </a:lvl3pPr>
            <a:lvl4pPr>
              <a:defRPr sz="18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382000" y="6510148"/>
            <a:ext cx="609600" cy="304800"/>
          </a:xfrm>
          <a:prstGeom prst="rect">
            <a:avLst/>
          </a:prstGeom>
        </p:spPr>
        <p:txBody>
          <a:bodyPr/>
          <a:lstStyle>
            <a:lvl1pPr algn="r">
              <a:defRPr sz="1400">
                <a:latin typeface="Arial" panose="020B0604020202020204" pitchFamily="34" charset="0"/>
                <a:cs typeface="Arial" panose="020B0604020202020204" pitchFamily="34" charset="0"/>
              </a:defRPr>
            </a:lvl1pPr>
          </a:lstStyle>
          <a:p>
            <a:fld id="{503ED1CA-EF19-4E8C-A722-55743114E94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590800"/>
            <a:ext cx="7772400" cy="1362075"/>
          </a:xfrm>
        </p:spPr>
        <p:txBody>
          <a:bodyPr anchor="b">
            <a:normAutofit/>
          </a:bodyPr>
          <a:lstStyle>
            <a:lvl1pPr algn="l">
              <a:defRPr sz="4000" b="1" cap="none">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457200" y="4038600"/>
            <a:ext cx="7808913" cy="990600"/>
          </a:xfrm>
        </p:spPr>
        <p:txBody>
          <a:bodyPr anchor="t"/>
          <a:lstStyle>
            <a:lvl1pPr marL="0" indent="0">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grpSp>
        <p:nvGrpSpPr>
          <p:cNvPr id="9" name="Group 8"/>
          <p:cNvGrpSpPr/>
          <p:nvPr userDrawn="1"/>
        </p:nvGrpSpPr>
        <p:grpSpPr>
          <a:xfrm>
            <a:off x="0" y="0"/>
            <a:ext cx="9144000" cy="2590800"/>
            <a:chOff x="0" y="-309280"/>
            <a:chExt cx="9144000" cy="2590800"/>
          </a:xfrm>
          <a:solidFill>
            <a:schemeClr val="accent1">
              <a:lumMod val="75000"/>
              <a:lumOff val="25000"/>
            </a:schemeClr>
          </a:solidFill>
          <a:effectLst>
            <a:outerShdw blurRad="139700" dist="38100" dir="5400000" algn="t" rotWithShape="0">
              <a:prstClr val="black">
                <a:alpha val="43000"/>
              </a:prstClr>
            </a:outerShdw>
          </a:effectLst>
        </p:grpSpPr>
        <p:sp>
          <p:nvSpPr>
            <p:cNvPr id="10" name="Rectangle 9"/>
            <p:cNvSpPr/>
            <p:nvPr/>
          </p:nvSpPr>
          <p:spPr>
            <a:xfrm>
              <a:off x="0" y="-309280"/>
              <a:ext cx="9144000" cy="228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p:cNvSpPr/>
            <p:nvPr/>
          </p:nvSpPr>
          <p:spPr>
            <a:xfrm rot="10800000">
              <a:off x="381000" y="1976720"/>
              <a:ext cx="457200" cy="3048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Slide Number Placeholder 5">
            <a:extLst>
              <a:ext uri="{FF2B5EF4-FFF2-40B4-BE49-F238E27FC236}">
                <a16:creationId xmlns:a16="http://schemas.microsoft.com/office/drawing/2014/main" xmlns="" id="{97346E61-96AE-48EA-B3D5-DE1601CDE4CD}"/>
              </a:ext>
            </a:extLst>
          </p:cNvPr>
          <p:cNvSpPr>
            <a:spLocks noGrp="1"/>
          </p:cNvSpPr>
          <p:nvPr>
            <p:ph type="sldNum" sz="quarter" idx="4"/>
          </p:nvPr>
        </p:nvSpPr>
        <p:spPr>
          <a:xfrm>
            <a:off x="8382000" y="6510148"/>
            <a:ext cx="609600" cy="304800"/>
          </a:xfrm>
          <a:prstGeom prst="rect">
            <a:avLst/>
          </a:prstGeom>
        </p:spPr>
        <p:txBody>
          <a:bodyPr/>
          <a:lstStyle>
            <a:lvl1pPr algn="r">
              <a:defRPr sz="1400">
                <a:latin typeface="Arial" panose="020B0604020202020204" pitchFamily="34" charset="0"/>
                <a:cs typeface="Arial" panose="020B0604020202020204" pitchFamily="34" charset="0"/>
              </a:defRPr>
            </a:lvl1pPr>
          </a:lstStyle>
          <a:p>
            <a:fld id="{503ED1CA-EF19-4E8C-A722-55743114E94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44168"/>
            <a:ext cx="4038600" cy="4964557"/>
          </a:xfrm>
        </p:spPr>
        <p:txBody>
          <a:bodyPr>
            <a:noAutofit/>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44168"/>
            <a:ext cx="4038600" cy="4964557"/>
          </a:xfrm>
        </p:spPr>
        <p:txBody>
          <a:bodyPr>
            <a:noAutofit/>
          </a:bodyPr>
          <a:lstStyle>
            <a:lvl1pPr>
              <a:defRPr sz="24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57200" y="6553200"/>
            <a:ext cx="2133600" cy="301752"/>
          </a:xfrm>
          <a:prstGeom prst="rect">
            <a:avLst/>
          </a:prstGeom>
        </p:spPr>
        <p:txBody>
          <a:bodyPr/>
          <a:lstStyle/>
          <a:p>
            <a:fld id="{CF987CB5-9A80-4372-883F-3C1E11FBBF33}" type="datetime1">
              <a:rPr lang="en-US" smtClean="0"/>
              <a:t>4/2/2019</a:t>
            </a:fld>
            <a:endParaRPr lang="en-US" dirty="0"/>
          </a:p>
        </p:txBody>
      </p:sp>
      <p:sp>
        <p:nvSpPr>
          <p:cNvPr id="6" name="Footer Placeholder 5"/>
          <p:cNvSpPr>
            <a:spLocks noGrp="1"/>
          </p:cNvSpPr>
          <p:nvPr>
            <p:ph type="ftr" sz="quarter" idx="11"/>
          </p:nvPr>
        </p:nvSpPr>
        <p:spPr>
          <a:xfrm>
            <a:off x="2590800" y="6556248"/>
            <a:ext cx="2895600" cy="301752"/>
          </a:xfrm>
          <a:prstGeom prst="rect">
            <a:avLst/>
          </a:prstGeom>
        </p:spPr>
        <p:txBody>
          <a:bodyPr/>
          <a:lstStyle/>
          <a:p>
            <a:r>
              <a:rPr lang="en-US" dirty="0"/>
              <a:t>DRAFT</a:t>
            </a:r>
          </a:p>
        </p:txBody>
      </p:sp>
      <p:sp>
        <p:nvSpPr>
          <p:cNvPr id="7" name="Slide Number Placeholder 6"/>
          <p:cNvSpPr>
            <a:spLocks noGrp="1"/>
          </p:cNvSpPr>
          <p:nvPr>
            <p:ph type="sldNum" sz="quarter" idx="12"/>
          </p:nvPr>
        </p:nvSpPr>
        <p:spPr>
          <a:xfrm>
            <a:off x="6422834" y="6565429"/>
            <a:ext cx="609600" cy="304800"/>
          </a:xfrm>
          <a:prstGeom prst="rect">
            <a:avLst/>
          </a:prstGeom>
        </p:spPr>
        <p:txBody>
          <a:bodyPr/>
          <a:lstStyle/>
          <a:p>
            <a:fld id="{503ED1CA-EF19-4E8C-A722-55743114E94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4133850"/>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4133850"/>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6553200"/>
            <a:ext cx="2133600" cy="301752"/>
          </a:xfrm>
          <a:prstGeom prst="rect">
            <a:avLst/>
          </a:prstGeom>
        </p:spPr>
        <p:txBody>
          <a:bodyPr/>
          <a:lstStyle/>
          <a:p>
            <a:fld id="{78E744DF-4A8F-4B45-8045-20BC8E7A8B51}" type="datetime1">
              <a:rPr lang="en-US" smtClean="0"/>
              <a:t>4/2/2019</a:t>
            </a:fld>
            <a:endParaRPr lang="en-US" dirty="0"/>
          </a:p>
        </p:txBody>
      </p:sp>
      <p:sp>
        <p:nvSpPr>
          <p:cNvPr id="8" name="Footer Placeholder 7"/>
          <p:cNvSpPr>
            <a:spLocks noGrp="1"/>
          </p:cNvSpPr>
          <p:nvPr>
            <p:ph type="ftr" sz="quarter" idx="11"/>
          </p:nvPr>
        </p:nvSpPr>
        <p:spPr>
          <a:xfrm>
            <a:off x="2590800" y="6556248"/>
            <a:ext cx="2895600" cy="301752"/>
          </a:xfrm>
          <a:prstGeom prst="rect">
            <a:avLst/>
          </a:prstGeom>
        </p:spPr>
        <p:txBody>
          <a:bodyPr/>
          <a:lstStyle/>
          <a:p>
            <a:r>
              <a:rPr lang="en-US" dirty="0"/>
              <a:t>DRAFT</a:t>
            </a:r>
          </a:p>
        </p:txBody>
      </p:sp>
      <p:sp>
        <p:nvSpPr>
          <p:cNvPr id="9" name="Slide Number Placeholder 8"/>
          <p:cNvSpPr>
            <a:spLocks noGrp="1"/>
          </p:cNvSpPr>
          <p:nvPr>
            <p:ph type="sldNum" sz="quarter" idx="12"/>
          </p:nvPr>
        </p:nvSpPr>
        <p:spPr>
          <a:xfrm>
            <a:off x="6422834" y="6565429"/>
            <a:ext cx="609600" cy="304800"/>
          </a:xfrm>
          <a:prstGeom prst="rect">
            <a:avLst/>
          </a:prstGeom>
        </p:spPr>
        <p:txBody>
          <a:bodyPr/>
          <a:lstStyle/>
          <a:p>
            <a:fld id="{503ED1CA-EF19-4E8C-A722-55743114E94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457200" y="6553200"/>
            <a:ext cx="2133600" cy="301752"/>
          </a:xfrm>
          <a:prstGeom prst="rect">
            <a:avLst/>
          </a:prstGeom>
        </p:spPr>
        <p:txBody>
          <a:bodyPr/>
          <a:lstStyle/>
          <a:p>
            <a:fld id="{8DC53416-4785-49B0-BF1E-6D1A3BC1DDA3}" type="datetime1">
              <a:rPr lang="en-US" smtClean="0"/>
              <a:t>4/2/2019</a:t>
            </a:fld>
            <a:endParaRPr lang="en-US" dirty="0"/>
          </a:p>
        </p:txBody>
      </p:sp>
      <p:sp>
        <p:nvSpPr>
          <p:cNvPr id="4" name="Footer Placeholder 3"/>
          <p:cNvSpPr>
            <a:spLocks noGrp="1"/>
          </p:cNvSpPr>
          <p:nvPr>
            <p:ph type="ftr" sz="quarter" idx="11"/>
          </p:nvPr>
        </p:nvSpPr>
        <p:spPr>
          <a:xfrm>
            <a:off x="2590800" y="6556248"/>
            <a:ext cx="2895600" cy="301752"/>
          </a:xfrm>
          <a:prstGeom prst="rect">
            <a:avLst/>
          </a:prstGeom>
        </p:spPr>
        <p:txBody>
          <a:bodyPr/>
          <a:lstStyle/>
          <a:p>
            <a:r>
              <a:rPr lang="en-US" dirty="0">
                <a:solidFill>
                  <a:schemeClr val="tx1"/>
                </a:solidFill>
              </a:rPr>
              <a:t>DRAFT</a:t>
            </a:r>
          </a:p>
        </p:txBody>
      </p:sp>
      <p:sp>
        <p:nvSpPr>
          <p:cNvPr id="5" name="Slide Number Placeholder 4"/>
          <p:cNvSpPr>
            <a:spLocks noGrp="1"/>
          </p:cNvSpPr>
          <p:nvPr>
            <p:ph type="sldNum" sz="quarter" idx="12"/>
          </p:nvPr>
        </p:nvSpPr>
        <p:spPr>
          <a:xfrm>
            <a:off x="6422834" y="6565429"/>
            <a:ext cx="609600" cy="304800"/>
          </a:xfrm>
          <a:prstGeom prst="rect">
            <a:avLst/>
          </a:prstGeom>
        </p:spPr>
        <p:txBody>
          <a:bodyPr/>
          <a:lstStyle/>
          <a:p>
            <a:fld id="{503ED1CA-EF19-4E8C-A722-55743114E94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553200"/>
            <a:ext cx="2133600" cy="301752"/>
          </a:xfrm>
          <a:prstGeom prst="rect">
            <a:avLst/>
          </a:prstGeom>
        </p:spPr>
        <p:txBody>
          <a:bodyPr/>
          <a:lstStyle/>
          <a:p>
            <a:fld id="{B37A3E3F-25B3-4EDC-8A26-CD070A328BE0}" type="datetime1">
              <a:rPr lang="en-US" smtClean="0"/>
              <a:t>4/2/2019</a:t>
            </a:fld>
            <a:endParaRPr lang="en-US" dirty="0"/>
          </a:p>
        </p:txBody>
      </p:sp>
      <p:sp>
        <p:nvSpPr>
          <p:cNvPr id="3" name="Footer Placeholder 2"/>
          <p:cNvSpPr>
            <a:spLocks noGrp="1"/>
          </p:cNvSpPr>
          <p:nvPr>
            <p:ph type="ftr" sz="quarter" idx="11"/>
          </p:nvPr>
        </p:nvSpPr>
        <p:spPr>
          <a:xfrm>
            <a:off x="2590800" y="6556248"/>
            <a:ext cx="2895600" cy="301752"/>
          </a:xfrm>
          <a:prstGeom prst="rect">
            <a:avLst/>
          </a:prstGeom>
        </p:spPr>
        <p:txBody>
          <a:bodyPr/>
          <a:lstStyle/>
          <a:p>
            <a:r>
              <a:rPr lang="en-US" dirty="0"/>
              <a:t>DRAFT</a:t>
            </a:r>
          </a:p>
        </p:txBody>
      </p:sp>
      <p:sp>
        <p:nvSpPr>
          <p:cNvPr id="4" name="Slide Number Placeholder 3"/>
          <p:cNvSpPr>
            <a:spLocks noGrp="1"/>
          </p:cNvSpPr>
          <p:nvPr>
            <p:ph type="sldNum" sz="quarter" idx="12"/>
          </p:nvPr>
        </p:nvSpPr>
        <p:spPr>
          <a:xfrm>
            <a:off x="6422834" y="6565429"/>
            <a:ext cx="609600" cy="304800"/>
          </a:xfrm>
          <a:prstGeom prst="rect">
            <a:avLst/>
          </a:prstGeom>
        </p:spPr>
        <p:txBody>
          <a:bodyPr/>
          <a:lstStyle/>
          <a:p>
            <a:fld id="{503ED1CA-EF19-4E8C-A722-55743114E94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2" name="Group 10"/>
          <p:cNvGrpSpPr/>
          <p:nvPr/>
        </p:nvGrpSpPr>
        <p:grpSpPr>
          <a:xfrm>
            <a:off x="0" y="1"/>
            <a:ext cx="9144000" cy="1264024"/>
            <a:chOff x="0" y="1"/>
            <a:chExt cx="9144000" cy="1264024"/>
          </a:xfrm>
          <a:solidFill>
            <a:srgbClr val="0070C0"/>
          </a:solidFill>
          <a:effectLst>
            <a:outerShdw blurRad="50800" dist="38100" dir="5400000" algn="t" rotWithShape="0">
              <a:prstClr val="black">
                <a:alpha val="40000"/>
              </a:prstClr>
            </a:outerShdw>
          </a:effectLst>
        </p:grpSpPr>
        <p:sp>
          <p:nvSpPr>
            <p:cNvPr id="13" name="Rectangle 12"/>
            <p:cNvSpPr/>
            <p:nvPr/>
          </p:nvSpPr>
          <p:spPr>
            <a:xfrm>
              <a:off x="0" y="1"/>
              <a:ext cx="9144000" cy="9861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p:cNvSpPr/>
            <p:nvPr/>
          </p:nvSpPr>
          <p:spPr>
            <a:xfrm rot="10800000">
              <a:off x="381001" y="959225"/>
              <a:ext cx="457200" cy="3048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 Placeholder 2"/>
          <p:cNvSpPr>
            <a:spLocks noGrp="1"/>
          </p:cNvSpPr>
          <p:nvPr>
            <p:ph type="body" idx="1"/>
          </p:nvPr>
        </p:nvSpPr>
        <p:spPr>
          <a:xfrm>
            <a:off x="457200" y="1341437"/>
            <a:ext cx="8229600" cy="496728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bwMode="gray">
          <a:xfrm>
            <a:off x="381000" y="26116"/>
            <a:ext cx="8323730" cy="868680"/>
          </a:xfrm>
          <a:prstGeom prst="rect">
            <a:avLst/>
          </a:prstGeom>
        </p:spPr>
        <p:txBody>
          <a:bodyPr vert="horz" lIns="91440" tIns="45720" rIns="91440" bIns="45720" rtlCol="0" anchor="b">
            <a:noAutofit/>
          </a:bodyPr>
          <a:lstStyle/>
          <a:p>
            <a:r>
              <a:rPr lang="en-US" dirty="0"/>
              <a:t>Click to edit Master title style</a:t>
            </a:r>
          </a:p>
        </p:txBody>
      </p:sp>
      <p:sp>
        <p:nvSpPr>
          <p:cNvPr id="11" name="Slide Number Placeholder 5">
            <a:extLst>
              <a:ext uri="{FF2B5EF4-FFF2-40B4-BE49-F238E27FC236}">
                <a16:creationId xmlns:a16="http://schemas.microsoft.com/office/drawing/2014/main" xmlns="" id="{EC395BF8-CDE9-422C-89FF-74733B9DD334}"/>
              </a:ext>
            </a:extLst>
          </p:cNvPr>
          <p:cNvSpPr>
            <a:spLocks noGrp="1"/>
          </p:cNvSpPr>
          <p:nvPr>
            <p:ph type="sldNum" sz="quarter" idx="4"/>
          </p:nvPr>
        </p:nvSpPr>
        <p:spPr>
          <a:xfrm>
            <a:off x="8382000" y="6510148"/>
            <a:ext cx="609600" cy="304800"/>
          </a:xfrm>
          <a:prstGeom prst="rect">
            <a:avLst/>
          </a:prstGeom>
        </p:spPr>
        <p:txBody>
          <a:bodyPr/>
          <a:lstStyle>
            <a:lvl1pPr algn="r">
              <a:defRPr sz="1400">
                <a:latin typeface="Arial" panose="020B0604020202020204" pitchFamily="34" charset="0"/>
                <a:cs typeface="Arial" panose="020B0604020202020204" pitchFamily="34" charset="0"/>
              </a:defRPr>
            </a:lvl1pPr>
          </a:lstStyle>
          <a:p>
            <a:fld id="{503ED1CA-EF19-4E8C-A722-55743114E94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l" defTabSz="914400" rtl="0" eaLnBrk="1" latinLnBrk="0" hangingPunct="1">
        <a:lnSpc>
          <a:spcPct val="90000"/>
        </a:lnSpc>
        <a:spcBef>
          <a:spcPct val="0"/>
        </a:spcBef>
        <a:buNone/>
        <a:defRPr sz="3000" b="1" kern="1200">
          <a:solidFill>
            <a:schemeClr val="bg1"/>
          </a:solidFill>
          <a:latin typeface="Arial Narrow" pitchFamily="34" charset="0"/>
          <a:ea typeface="+mj-ea"/>
          <a:cs typeface="+mj-cs"/>
        </a:defRPr>
      </a:lvl1pPr>
    </p:titleStyle>
    <p:bodyStyle>
      <a:lvl1pPr marL="233363" indent="-233363" algn="l" defTabSz="914400" rtl="0" eaLnBrk="1" latinLnBrk="0" hangingPunct="1">
        <a:spcBef>
          <a:spcPts val="600"/>
        </a:spcBef>
        <a:buClr>
          <a:schemeClr val="tx1">
            <a:lumMod val="85000"/>
            <a:lumOff val="15000"/>
          </a:schemeClr>
        </a:buClr>
        <a:buSzPct val="103000"/>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2625" indent="-285750" algn="l" defTabSz="914400" rtl="0" eaLnBrk="1" latinLnBrk="0" hangingPunct="1">
        <a:spcBef>
          <a:spcPts val="600"/>
        </a:spcBef>
        <a:buClr>
          <a:schemeClr val="tx1">
            <a:lumMod val="85000"/>
            <a:lumOff val="15000"/>
          </a:schemeClr>
        </a:buClr>
        <a:buSzPct val="83000"/>
        <a:buFont typeface="Arial" panose="020B0604020202020204" pitchFamily="34" charset="0"/>
        <a:buChar char="Օ"/>
        <a:defRPr sz="22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082675" indent="-228600" algn="l" defTabSz="914400" rtl="0" eaLnBrk="1" latinLnBrk="0" hangingPunct="1">
        <a:spcBef>
          <a:spcPts val="600"/>
        </a:spcBef>
        <a:buClr>
          <a:schemeClr val="tx1">
            <a:lumMod val="85000"/>
            <a:lumOff val="15000"/>
          </a:schemeClr>
        </a:buClr>
        <a:buSzPct val="83000"/>
        <a:buFont typeface="Arial" panose="020B0604020202020204" pitchFamily="34" charset="0"/>
        <a:buChar char="Օ"/>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490663" indent="-228600" algn="l" defTabSz="914400" rtl="0" eaLnBrk="1" latinLnBrk="0" hangingPunct="1">
        <a:spcBef>
          <a:spcPts val="600"/>
        </a:spcBef>
        <a:buClr>
          <a:schemeClr val="tx1">
            <a:lumMod val="85000"/>
            <a:lumOff val="15000"/>
          </a:schemeClr>
        </a:buClr>
        <a:buSzPct val="83000"/>
        <a:buFont typeface="Arial" panose="020B0604020202020204" pitchFamily="34" charset="0"/>
        <a:buChar char="Օ"/>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tx1">
            <a:lumMod val="85000"/>
            <a:lumOff val="15000"/>
          </a:schemeClr>
        </a:buClr>
        <a:buSzPct val="83000"/>
        <a:buFont typeface="Arial" panose="020B0604020202020204" pitchFamily="34" charset="0"/>
        <a:buChar char="Օ"/>
        <a:defRPr sz="16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fcsok.org/" TargetMode="External"/><Relationship Id="rId3" Type="http://schemas.openxmlformats.org/officeDocument/2006/relationships/hyperlink" Target="https://www.faegrebd.com/en" TargetMode="External"/><Relationship Id="rId7" Type="http://schemas.openxmlformats.org/officeDocument/2006/relationships/hyperlink" Target="https://pfs.urban.org/library/pfs-projects-glance" TargetMode="External"/><Relationship Id="rId2" Type="http://schemas.openxmlformats.org/officeDocument/2006/relationships/hyperlink" Target="https://www.investdavenport.com/" TargetMode="External"/><Relationship Id="rId1" Type="http://schemas.openxmlformats.org/officeDocument/2006/relationships/slideLayout" Target="../slideLayouts/slideLayout2.xml"/><Relationship Id="rId6" Type="http://schemas.openxmlformats.org/officeDocument/2006/relationships/hyperlink" Target="https://home.treasury.gov/services/social-impact-partnerships/sippra-pay-for-results" TargetMode="External"/><Relationship Id="rId5" Type="http://schemas.openxmlformats.org/officeDocument/2006/relationships/hyperlink" Target="https://thirdsectorcap.org/" TargetMode="External"/><Relationship Id="rId4" Type="http://schemas.openxmlformats.org/officeDocument/2006/relationships/hyperlink" Target="https://www.payforsuccess.org/" TargetMode="External"/><Relationship Id="rId9" Type="http://schemas.openxmlformats.org/officeDocument/2006/relationships/hyperlink" Target="http://www.gkff.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creativecommons.org/licenses/by/3.0/" TargetMode="External"/><Relationship Id="rId5" Type="http://schemas.openxmlformats.org/officeDocument/2006/relationships/hyperlink" Target="https://www.libela.org/vijesti/8045-pad-ljudskih-prava-u-hrvatskoj-ali-i-citavoj-europi/"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emf"/><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www.thirdsectorcap.org/what-is-pay-for-success/" TargetMode="External"/><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hyperlink" Target="https://fr.wikipedia.org/wiki/D%C3%A9partement_du_Tr%C3%A9sor_des_%C3%89tats-Uni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634058"/>
            <a:ext cx="8884507" cy="1950196"/>
          </a:xfrm>
        </p:spPr>
        <p:txBody>
          <a:bodyPr/>
          <a:lstStyle/>
          <a:p>
            <a:pPr>
              <a:spcBef>
                <a:spcPts val="300"/>
              </a:spcBef>
              <a:spcAft>
                <a:spcPts val="300"/>
              </a:spcAft>
            </a:pPr>
            <a:r>
              <a:rPr lang="en-US" sz="3600" dirty="0"/>
              <a:t>Socially Responsible Impact Financing</a:t>
            </a:r>
            <a:br>
              <a:rPr lang="en-US" sz="3600" dirty="0"/>
            </a:br>
            <a:r>
              <a:rPr lang="en-US" sz="3600" dirty="0"/>
              <a:t/>
            </a:r>
            <a:br>
              <a:rPr lang="en-US" sz="3600" dirty="0"/>
            </a:br>
            <a:r>
              <a:rPr lang="en-US" sz="3600" i="1" dirty="0"/>
              <a:t>Innovative Approaches to Tackling Social and Educational Challenges</a:t>
            </a:r>
            <a:endParaRPr lang="en-US" sz="3400" i="1" dirty="0"/>
          </a:p>
        </p:txBody>
      </p:sp>
      <p:sp>
        <p:nvSpPr>
          <p:cNvPr id="5" name="Subtitle 4"/>
          <p:cNvSpPr>
            <a:spLocks noGrp="1"/>
          </p:cNvSpPr>
          <p:nvPr>
            <p:ph type="subTitle" idx="1"/>
          </p:nvPr>
        </p:nvSpPr>
        <p:spPr>
          <a:xfrm>
            <a:off x="861237" y="3653584"/>
            <a:ext cx="7444563" cy="1752600"/>
          </a:xfrm>
        </p:spPr>
        <p:txBody>
          <a:bodyPr>
            <a:normAutofit/>
          </a:bodyPr>
          <a:lstStyle/>
          <a:p>
            <a:endParaRPr lang="en-US" dirty="0"/>
          </a:p>
          <a:p>
            <a:endParaRPr lang="en-US" dirty="0"/>
          </a:p>
        </p:txBody>
      </p:sp>
      <p:sp>
        <p:nvSpPr>
          <p:cNvPr id="6" name="Footer Placeholder 4"/>
          <p:cNvSpPr>
            <a:spLocks noGrp="1"/>
          </p:cNvSpPr>
          <p:nvPr>
            <p:ph type="ftr" sz="quarter" idx="4294967295"/>
          </p:nvPr>
        </p:nvSpPr>
        <p:spPr>
          <a:xfrm>
            <a:off x="5118412" y="6425710"/>
            <a:ext cx="3757574" cy="301752"/>
          </a:xfrm>
          <a:prstGeom prst="rect">
            <a:avLst/>
          </a:prstGeom>
        </p:spPr>
        <p:txBody>
          <a:bodyPr/>
          <a:lstStyle/>
          <a:p>
            <a:r>
              <a:rPr lang="en-US" dirty="0">
                <a:solidFill>
                  <a:schemeClr val="tx1"/>
                </a:solidFill>
              </a:rPr>
              <a:t>Session #4.5 Michael Brink</a:t>
            </a:r>
          </a:p>
        </p:txBody>
      </p:sp>
      <p:sp>
        <p:nvSpPr>
          <p:cNvPr id="7" name="Date Placeholder 3"/>
          <p:cNvSpPr>
            <a:spLocks noGrp="1"/>
          </p:cNvSpPr>
          <p:nvPr>
            <p:ph type="dt" sz="half" idx="4294967295"/>
          </p:nvPr>
        </p:nvSpPr>
        <p:spPr>
          <a:xfrm>
            <a:off x="1539850" y="6425710"/>
            <a:ext cx="2133600" cy="301752"/>
          </a:xfrm>
          <a:prstGeom prst="rect">
            <a:avLst/>
          </a:prstGeom>
        </p:spPr>
        <p:txBody>
          <a:bodyPr/>
          <a:lstStyle/>
          <a:p>
            <a:r>
              <a:rPr lang="en-US" dirty="0"/>
              <a:t>April 5, 2019</a:t>
            </a:r>
          </a:p>
        </p:txBody>
      </p:sp>
      <p:pic>
        <p:nvPicPr>
          <p:cNvPr id="1026" name="gmail-m_-3968656952493766289_x0000_i1025" descr="16981b157f24ce8e92">
            <a:extLst>
              <a:ext uri="{FF2B5EF4-FFF2-40B4-BE49-F238E27FC236}">
                <a16:creationId xmlns:a16="http://schemas.microsoft.com/office/drawing/2014/main" xmlns="" id="{AFF43132-04FA-47C3-8C23-E2F2C1A595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700" y="411158"/>
            <a:ext cx="5575636" cy="2081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Recovery - A Previous Record of Success</a:t>
            </a:r>
          </a:p>
        </p:txBody>
      </p:sp>
      <p:sp>
        <p:nvSpPr>
          <p:cNvPr id="6" name="Slide Number Placeholder 5"/>
          <p:cNvSpPr>
            <a:spLocks noGrp="1"/>
          </p:cNvSpPr>
          <p:nvPr>
            <p:ph type="sldNum" sz="quarter" idx="12"/>
          </p:nvPr>
        </p:nvSpPr>
        <p:spPr/>
        <p:txBody>
          <a:bodyPr/>
          <a:lstStyle/>
          <a:p>
            <a:fld id="{503ED1CA-EF19-4E8C-A722-55743114E940}" type="slidenum">
              <a:rPr lang="en-US" smtClean="0"/>
              <a:pPr/>
              <a:t>10</a:t>
            </a:fld>
            <a:endParaRPr lang="en-US" dirty="0"/>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1026" name="Picture 2" descr="https://media.pri.org/s3fs-public/styles/original_image/public/Screen%20Shot%202017-10-02%20at%204.25.22%20PM.png?itok=vd-ItKGN">
            <a:extLst>
              <a:ext uri="{FF2B5EF4-FFF2-40B4-BE49-F238E27FC236}">
                <a16:creationId xmlns:a16="http://schemas.microsoft.com/office/drawing/2014/main" xmlns="" id="{50DF4029-9EB0-4F78-89A7-5B0EF2822B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615" y="1241171"/>
            <a:ext cx="8822670" cy="492108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xmlns="" id="{14529228-8DB9-4C1A-93D9-893C1727A070}"/>
              </a:ext>
            </a:extLst>
          </p:cNvPr>
          <p:cNvSpPr txBox="1"/>
          <p:nvPr/>
        </p:nvSpPr>
        <p:spPr>
          <a:xfrm>
            <a:off x="914400" y="6116458"/>
            <a:ext cx="7576457" cy="646331"/>
          </a:xfrm>
          <a:prstGeom prst="rect">
            <a:avLst/>
          </a:prstGeom>
          <a:noFill/>
        </p:spPr>
        <p:txBody>
          <a:bodyPr wrap="square" rtlCol="0">
            <a:spAutoFit/>
          </a:bodyPr>
          <a:lstStyle/>
          <a:p>
            <a:r>
              <a:rPr lang="en-US" dirty="0"/>
              <a:t>From the Center for Investigative Reporting - https://www.revealnews.org/article/let-down-and-locked-up-why-oklahomas-female-incarceration-is-so-high/</a:t>
            </a:r>
          </a:p>
        </p:txBody>
      </p:sp>
    </p:spTree>
    <p:extLst>
      <p:ext uri="{BB962C8B-B14F-4D97-AF65-F5344CB8AC3E}">
        <p14:creationId xmlns:p14="http://schemas.microsoft.com/office/powerpoint/2010/main" val="376997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 for Success Project Design in Oklahoma</a:t>
            </a:r>
          </a:p>
        </p:txBody>
      </p:sp>
      <p:sp>
        <p:nvSpPr>
          <p:cNvPr id="6" name="Slide Number Placeholder 5"/>
          <p:cNvSpPr>
            <a:spLocks noGrp="1"/>
          </p:cNvSpPr>
          <p:nvPr>
            <p:ph type="sldNum" sz="quarter" idx="12"/>
          </p:nvPr>
        </p:nvSpPr>
        <p:spPr/>
        <p:txBody>
          <a:bodyPr/>
          <a:lstStyle/>
          <a:p>
            <a:fld id="{503ED1CA-EF19-4E8C-A722-55743114E940}" type="slidenum">
              <a:rPr lang="en-US" smtClean="0"/>
              <a:pPr/>
              <a:t>11</a:t>
            </a:fld>
            <a:endParaRPr lang="en-US" dirty="0"/>
          </a:p>
        </p:txBody>
      </p:sp>
      <p:sp>
        <p:nvSpPr>
          <p:cNvPr id="5" name="TextBox 4">
            <a:extLst>
              <a:ext uri="{FF2B5EF4-FFF2-40B4-BE49-F238E27FC236}">
                <a16:creationId xmlns:a16="http://schemas.microsoft.com/office/drawing/2014/main" xmlns="" id="{AB232BD2-76BE-4F7C-9297-B56F81E0C54F}"/>
              </a:ext>
            </a:extLst>
          </p:cNvPr>
          <p:cNvSpPr txBox="1"/>
          <p:nvPr/>
        </p:nvSpPr>
        <p:spPr>
          <a:xfrm>
            <a:off x="381000" y="1358348"/>
            <a:ext cx="8323730" cy="5786199"/>
          </a:xfrm>
          <a:prstGeom prst="rect">
            <a:avLst/>
          </a:prstGeom>
          <a:noFill/>
        </p:spPr>
        <p:txBody>
          <a:bodyPr wrap="square" rtlCol="0">
            <a:spAutoFit/>
          </a:bodyPr>
          <a:lstStyle/>
          <a:p>
            <a:r>
              <a:rPr lang="en-US" sz="2200" b="1" u="sng" dirty="0">
                <a:solidFill>
                  <a:schemeClr val="accent5"/>
                </a:solidFill>
                <a:cs typeface="Arial" panose="020B0604020202020204" pitchFamily="34" charset="0"/>
              </a:rPr>
              <a:t>Proven Approach </a:t>
            </a:r>
            <a:r>
              <a:rPr lang="en-US" sz="2200" dirty="0">
                <a:solidFill>
                  <a:schemeClr val="tx1">
                    <a:lumMod val="75000"/>
                    <a:lumOff val="25000"/>
                  </a:schemeClr>
                </a:solidFill>
                <a:cs typeface="Arial" panose="020B0604020202020204" pitchFamily="34" charset="0"/>
              </a:rPr>
              <a:t>- In April 2017, the State of Oklahoma (State) and Tulsa-based Family &amp; Children’s Services (F&amp;CS) entered into a </a:t>
            </a:r>
            <a:r>
              <a:rPr lang="en-US" sz="2200" dirty="0">
                <a:solidFill>
                  <a:schemeClr val="accent5"/>
                </a:solidFill>
                <a:cs typeface="Arial" panose="020B0604020202020204" pitchFamily="34" charset="0"/>
              </a:rPr>
              <a:t>Pay for Success contract </a:t>
            </a:r>
            <a:r>
              <a:rPr lang="en-US" sz="2200" dirty="0">
                <a:solidFill>
                  <a:schemeClr val="tx1">
                    <a:lumMod val="75000"/>
                    <a:lumOff val="25000"/>
                  </a:schemeClr>
                </a:solidFill>
                <a:cs typeface="Arial" panose="020B0604020202020204" pitchFamily="34" charset="0"/>
              </a:rPr>
              <a:t>aimed at reducing Oklahoma’s female incarceration rate by securing public-private investment in the successful Women in Recovery (WIR) prison diversion program. This project enabled WIR to </a:t>
            </a:r>
            <a:r>
              <a:rPr lang="en-US" sz="2200" u="sng" dirty="0">
                <a:solidFill>
                  <a:schemeClr val="accent5"/>
                </a:solidFill>
                <a:cs typeface="Arial" panose="020B0604020202020204" pitchFamily="34" charset="0"/>
              </a:rPr>
              <a:t>expand</a:t>
            </a:r>
            <a:r>
              <a:rPr lang="en-US" sz="2200" dirty="0">
                <a:solidFill>
                  <a:schemeClr val="accent5"/>
                </a:solidFill>
                <a:cs typeface="Arial" panose="020B0604020202020204" pitchFamily="34" charset="0"/>
              </a:rPr>
              <a:t> its existing services</a:t>
            </a:r>
            <a:r>
              <a:rPr lang="en-US" sz="2200" dirty="0">
                <a:solidFill>
                  <a:schemeClr val="tx1">
                    <a:lumMod val="75000"/>
                    <a:lumOff val="25000"/>
                  </a:schemeClr>
                </a:solidFill>
                <a:cs typeface="Arial" panose="020B0604020202020204" pitchFamily="34" charset="0"/>
              </a:rPr>
              <a:t>, admitting up to 125 women into the program annually for up to five years.  </a:t>
            </a:r>
          </a:p>
          <a:p>
            <a:endParaRPr lang="en-US" sz="2200" dirty="0">
              <a:solidFill>
                <a:schemeClr val="tx1">
                  <a:lumMod val="75000"/>
                  <a:lumOff val="25000"/>
                </a:schemeClr>
              </a:solidFill>
              <a:cs typeface="Arial" panose="020B0604020202020204" pitchFamily="34" charset="0"/>
            </a:endParaRPr>
          </a:p>
          <a:p>
            <a:r>
              <a:rPr lang="en-US" sz="2200" b="1" u="sng" dirty="0">
                <a:solidFill>
                  <a:schemeClr val="accent5"/>
                </a:solidFill>
                <a:cs typeface="Arial" panose="020B0604020202020204" pitchFamily="34" charset="0"/>
              </a:rPr>
              <a:t>Success-Only Payments</a:t>
            </a:r>
            <a:r>
              <a:rPr lang="en-US" sz="2200" u="sng" dirty="0">
                <a:solidFill>
                  <a:schemeClr val="tx1">
                    <a:lumMod val="75000"/>
                    <a:lumOff val="25000"/>
                  </a:schemeClr>
                </a:solidFill>
                <a:cs typeface="Arial" panose="020B0604020202020204" pitchFamily="34" charset="0"/>
              </a:rPr>
              <a:t> </a:t>
            </a:r>
            <a:r>
              <a:rPr lang="en-US" sz="2200" dirty="0">
                <a:solidFill>
                  <a:schemeClr val="tx1">
                    <a:lumMod val="75000"/>
                    <a:lumOff val="25000"/>
                  </a:schemeClr>
                </a:solidFill>
                <a:cs typeface="Arial" panose="020B0604020202020204" pitchFamily="34" charset="0"/>
              </a:rPr>
              <a:t>- </a:t>
            </a:r>
            <a:r>
              <a:rPr lang="en-US" sz="2200" dirty="0">
                <a:solidFill>
                  <a:schemeClr val="accent5"/>
                </a:solidFill>
                <a:cs typeface="Arial" panose="020B0604020202020204" pitchFamily="34" charset="0"/>
              </a:rPr>
              <a:t>Success is simply defined </a:t>
            </a:r>
            <a:r>
              <a:rPr lang="en-US" sz="2200" dirty="0">
                <a:solidFill>
                  <a:schemeClr val="tx1">
                    <a:lumMod val="75000"/>
                    <a:lumOff val="25000"/>
                  </a:schemeClr>
                </a:solidFill>
                <a:cs typeface="Arial" panose="020B0604020202020204" pitchFamily="34" charset="0"/>
              </a:rPr>
              <a:t>as a WIR program participant not being incarcerated within an Oklahoma Department of Corrections (DOC) facility. The total potential payment amount received by F&amp;CS at four different milestones for each successful outcome is </a:t>
            </a:r>
            <a:r>
              <a:rPr lang="en-US" sz="2200" dirty="0">
                <a:solidFill>
                  <a:schemeClr val="accent5"/>
                </a:solidFill>
                <a:cs typeface="Arial" panose="020B0604020202020204" pitchFamily="34" charset="0"/>
              </a:rPr>
              <a:t>considerably less than the total average cost of incarceration</a:t>
            </a:r>
            <a:r>
              <a:rPr lang="en-US" sz="2200" dirty="0">
                <a:solidFill>
                  <a:schemeClr val="tx1">
                    <a:lumMod val="75000"/>
                    <a:lumOff val="25000"/>
                  </a:schemeClr>
                </a:solidFill>
                <a:cs typeface="Arial" panose="020B0604020202020204" pitchFamily="34" charset="0"/>
              </a:rPr>
              <a:t> for a woman at a DOC facility over the average length of stay ($30,133).  Other savings that the state achieves for each successful participant include those resulting from </a:t>
            </a:r>
            <a:r>
              <a:rPr lang="en-US" sz="2200" dirty="0">
                <a:solidFill>
                  <a:schemeClr val="accent5"/>
                </a:solidFill>
                <a:cs typeface="Arial" panose="020B0604020202020204" pitchFamily="34" charset="0"/>
              </a:rPr>
              <a:t>improved education, employment, health, and children’s life outcomes and reduced reliance on social benefit programs</a:t>
            </a:r>
            <a:r>
              <a:rPr lang="en-US" sz="2200" dirty="0">
                <a:solidFill>
                  <a:schemeClr val="tx1">
                    <a:lumMod val="75000"/>
                    <a:lumOff val="25000"/>
                  </a:schemeClr>
                </a:solidFill>
                <a:cs typeface="Arial" panose="020B0604020202020204" pitchFamily="34" charset="0"/>
              </a:rPr>
              <a:t>.</a:t>
            </a:r>
          </a:p>
          <a:p>
            <a:endParaRPr lang="en-US" dirty="0">
              <a:solidFill>
                <a:schemeClr val="tx1">
                  <a:lumMod val="75000"/>
                  <a:lumOff val="25000"/>
                </a:schemeClr>
              </a:solidFill>
              <a:cs typeface="Arial" panose="020B0604020202020204" pitchFamily="34" charset="0"/>
            </a:endParaRPr>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440731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FAQs</a:t>
            </a:r>
          </a:p>
        </p:txBody>
      </p:sp>
      <p:sp>
        <p:nvSpPr>
          <p:cNvPr id="6" name="Slide Number Placeholder 5"/>
          <p:cNvSpPr>
            <a:spLocks noGrp="1"/>
          </p:cNvSpPr>
          <p:nvPr>
            <p:ph type="sldNum" sz="quarter" idx="12"/>
          </p:nvPr>
        </p:nvSpPr>
        <p:spPr/>
        <p:txBody>
          <a:bodyPr/>
          <a:lstStyle/>
          <a:p>
            <a:fld id="{503ED1CA-EF19-4E8C-A722-55743114E940}" type="slidenum">
              <a:rPr lang="en-US" smtClean="0"/>
              <a:pPr/>
              <a:t>12</a:t>
            </a:fld>
            <a:endParaRPr lang="en-US" dirty="0"/>
          </a:p>
        </p:txBody>
      </p:sp>
      <p:sp>
        <p:nvSpPr>
          <p:cNvPr id="5" name="TextBox 4">
            <a:extLst>
              <a:ext uri="{FF2B5EF4-FFF2-40B4-BE49-F238E27FC236}">
                <a16:creationId xmlns:a16="http://schemas.microsoft.com/office/drawing/2014/main" xmlns="" id="{AB232BD2-76BE-4F7C-9297-B56F81E0C54F}"/>
              </a:ext>
            </a:extLst>
          </p:cNvPr>
          <p:cNvSpPr txBox="1"/>
          <p:nvPr/>
        </p:nvSpPr>
        <p:spPr>
          <a:xfrm>
            <a:off x="675860" y="1510748"/>
            <a:ext cx="8028869" cy="3724096"/>
          </a:xfrm>
          <a:prstGeom prst="rect">
            <a:avLst/>
          </a:prstGeom>
          <a:noFill/>
        </p:spPr>
        <p:txBody>
          <a:bodyPr wrap="square" rtlCol="0">
            <a:spAutoFit/>
          </a:bodyPr>
          <a:lstStyle/>
          <a:p>
            <a:pPr marL="571500" indent="-571500">
              <a:buFont typeface="+mj-lt"/>
              <a:buAutoNum type="arabicPeriod"/>
            </a:pPr>
            <a:r>
              <a:rPr lang="en-US" sz="2800" dirty="0">
                <a:solidFill>
                  <a:schemeClr val="accent5"/>
                </a:solidFill>
                <a:cs typeface="Arial" panose="020B0604020202020204" pitchFamily="34" charset="0"/>
              </a:rPr>
              <a:t>How is a WIR’s eligibility determined?</a:t>
            </a:r>
          </a:p>
          <a:p>
            <a:pPr marL="571500" indent="-571500">
              <a:buFont typeface="+mj-lt"/>
              <a:buAutoNum type="arabicPeriod"/>
            </a:pPr>
            <a:r>
              <a:rPr lang="en-US" sz="2800" dirty="0">
                <a:solidFill>
                  <a:schemeClr val="accent5"/>
                </a:solidFill>
                <a:cs typeface="Arial" panose="020B0604020202020204" pitchFamily="34" charset="0"/>
              </a:rPr>
              <a:t>How is success measured?</a:t>
            </a:r>
          </a:p>
          <a:p>
            <a:pPr marL="571500" indent="-571500">
              <a:buFont typeface="+mj-lt"/>
              <a:buAutoNum type="arabicPeriod"/>
            </a:pPr>
            <a:r>
              <a:rPr lang="en-US" sz="2800" dirty="0">
                <a:solidFill>
                  <a:schemeClr val="accent5"/>
                </a:solidFill>
                <a:cs typeface="Arial" panose="020B0604020202020204" pitchFamily="34" charset="0"/>
              </a:rPr>
              <a:t>Is this program operating in Tulsa County only?</a:t>
            </a:r>
          </a:p>
          <a:p>
            <a:pPr marL="571500" indent="-571500">
              <a:buFont typeface="+mj-lt"/>
              <a:buAutoNum type="arabicPeriod"/>
            </a:pPr>
            <a:r>
              <a:rPr lang="en-US" sz="2800" dirty="0">
                <a:solidFill>
                  <a:schemeClr val="accent5"/>
                </a:solidFill>
                <a:cs typeface="Arial" panose="020B0604020202020204" pitchFamily="34" charset="0"/>
              </a:rPr>
              <a:t>How will the State oversee the program?</a:t>
            </a:r>
          </a:p>
          <a:p>
            <a:pPr marL="571500" indent="-571500">
              <a:buFont typeface="+mj-lt"/>
              <a:buAutoNum type="arabicPeriod"/>
            </a:pPr>
            <a:r>
              <a:rPr lang="en-US" sz="2800" dirty="0">
                <a:solidFill>
                  <a:schemeClr val="accent5"/>
                </a:solidFill>
                <a:cs typeface="Arial" panose="020B0604020202020204" pitchFamily="34" charset="0"/>
              </a:rPr>
              <a:t>Is the State just taking over an already privately funded program?</a:t>
            </a:r>
          </a:p>
          <a:p>
            <a:pPr marL="571500" indent="-571500">
              <a:buFont typeface="+mj-lt"/>
              <a:buAutoNum type="arabicPeriod"/>
            </a:pPr>
            <a:r>
              <a:rPr lang="en-US" sz="2800" dirty="0">
                <a:solidFill>
                  <a:schemeClr val="accent5"/>
                </a:solidFill>
                <a:cs typeface="Arial" panose="020B0604020202020204" pitchFamily="34" charset="0"/>
              </a:rPr>
              <a:t>How does the program leverage private funding?</a:t>
            </a:r>
            <a:endParaRPr lang="en-US" sz="2800" dirty="0">
              <a:solidFill>
                <a:schemeClr val="tx1">
                  <a:lumMod val="75000"/>
                  <a:lumOff val="25000"/>
                </a:schemeClr>
              </a:solidFill>
              <a:cs typeface="Arial" panose="020B0604020202020204" pitchFamily="34" charset="0"/>
            </a:endParaRPr>
          </a:p>
          <a:p>
            <a:pPr marL="571500" indent="-571500">
              <a:buFont typeface="Arial" panose="020B0604020202020204" pitchFamily="34" charset="0"/>
              <a:buChar char="•"/>
            </a:pPr>
            <a:endParaRPr lang="en-US" sz="4000" b="1" dirty="0">
              <a:solidFill>
                <a:schemeClr val="tx1">
                  <a:lumMod val="75000"/>
                  <a:lumOff val="25000"/>
                </a:schemeClr>
              </a:solidFill>
              <a:cs typeface="Arial" panose="020B0604020202020204" pitchFamily="34" charset="0"/>
            </a:endParaRPr>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4233784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Outcomes</a:t>
            </a:r>
          </a:p>
        </p:txBody>
      </p:sp>
      <p:sp>
        <p:nvSpPr>
          <p:cNvPr id="6" name="Slide Number Placeholder 5"/>
          <p:cNvSpPr>
            <a:spLocks noGrp="1"/>
          </p:cNvSpPr>
          <p:nvPr>
            <p:ph type="sldNum" sz="quarter" idx="12"/>
          </p:nvPr>
        </p:nvSpPr>
        <p:spPr/>
        <p:txBody>
          <a:bodyPr/>
          <a:lstStyle/>
          <a:p>
            <a:fld id="{503ED1CA-EF19-4E8C-A722-55743114E940}" type="slidenum">
              <a:rPr lang="en-US" smtClean="0"/>
              <a:pPr/>
              <a:t>13</a:t>
            </a:fld>
            <a:endParaRPr lang="en-US" dirty="0"/>
          </a:p>
        </p:txBody>
      </p:sp>
      <p:sp>
        <p:nvSpPr>
          <p:cNvPr id="5" name="TextBox 4">
            <a:extLst>
              <a:ext uri="{FF2B5EF4-FFF2-40B4-BE49-F238E27FC236}">
                <a16:creationId xmlns:a16="http://schemas.microsoft.com/office/drawing/2014/main" xmlns="" id="{AB232BD2-76BE-4F7C-9297-B56F81E0C54F}"/>
              </a:ext>
            </a:extLst>
          </p:cNvPr>
          <p:cNvSpPr txBox="1"/>
          <p:nvPr/>
        </p:nvSpPr>
        <p:spPr>
          <a:xfrm>
            <a:off x="493132" y="1162879"/>
            <a:ext cx="8028869" cy="4585871"/>
          </a:xfrm>
          <a:prstGeom prst="rect">
            <a:avLst/>
          </a:prstGeom>
          <a:noFill/>
        </p:spPr>
        <p:txBody>
          <a:bodyPr wrap="square" rtlCol="0">
            <a:spAutoFit/>
          </a:bodyPr>
          <a:lstStyle/>
          <a:p>
            <a:pPr marL="571500" indent="-571500">
              <a:buClr>
                <a:schemeClr val="accent5"/>
              </a:buClr>
              <a:buFont typeface="Wingdings" panose="05000000000000000000" pitchFamily="2" charset="2"/>
              <a:buChar char="Ø"/>
            </a:pPr>
            <a:r>
              <a:rPr lang="en-US" sz="2800" dirty="0">
                <a:solidFill>
                  <a:schemeClr val="tx1">
                    <a:lumMod val="75000"/>
                    <a:lumOff val="25000"/>
                  </a:schemeClr>
                </a:solidFill>
                <a:cs typeface="Arial" panose="020B0604020202020204" pitchFamily="34" charset="0"/>
              </a:rPr>
              <a:t>State support has allowed for a doubling of the program – there are 196 women in the model now and the number is rising</a:t>
            </a:r>
          </a:p>
          <a:p>
            <a:pPr marL="1028700" lvl="1" indent="-571500">
              <a:buClr>
                <a:schemeClr val="accent5"/>
              </a:buClr>
              <a:buFont typeface="Wingdings" panose="05000000000000000000" pitchFamily="2" charset="2"/>
              <a:buChar char="Ø"/>
            </a:pPr>
            <a:r>
              <a:rPr lang="en-US" sz="2800" dirty="0">
                <a:solidFill>
                  <a:schemeClr val="tx1">
                    <a:lumMod val="75000"/>
                    <a:lumOff val="25000"/>
                  </a:schemeClr>
                </a:solidFill>
                <a:cs typeface="Arial" panose="020B0604020202020204" pitchFamily="34" charset="0"/>
              </a:rPr>
              <a:t>18 of the newly-funded participants have graduated</a:t>
            </a:r>
          </a:p>
          <a:p>
            <a:pPr marL="1028700" lvl="1" indent="-571500">
              <a:buClr>
                <a:schemeClr val="accent5"/>
              </a:buClr>
              <a:buFont typeface="Wingdings" panose="05000000000000000000" pitchFamily="2" charset="2"/>
              <a:buChar char="Ø"/>
            </a:pPr>
            <a:r>
              <a:rPr lang="en-US" sz="2800" dirty="0">
                <a:solidFill>
                  <a:schemeClr val="tx1">
                    <a:lumMod val="75000"/>
                    <a:lumOff val="25000"/>
                  </a:schemeClr>
                </a:solidFill>
                <a:cs typeface="Arial" panose="020B0604020202020204" pitchFamily="34" charset="0"/>
              </a:rPr>
              <a:t>0 have recidivated</a:t>
            </a:r>
          </a:p>
          <a:p>
            <a:pPr marL="1028700" lvl="1" indent="-571500">
              <a:buClr>
                <a:schemeClr val="accent5"/>
              </a:buClr>
              <a:buFont typeface="Wingdings" panose="05000000000000000000" pitchFamily="2" charset="2"/>
              <a:buChar char="Ø"/>
            </a:pPr>
            <a:r>
              <a:rPr lang="en-US" sz="2800" dirty="0">
                <a:solidFill>
                  <a:schemeClr val="tx1">
                    <a:lumMod val="75000"/>
                    <a:lumOff val="25000"/>
                  </a:schemeClr>
                </a:solidFill>
                <a:cs typeface="Arial" panose="020B0604020202020204" pitchFamily="34" charset="0"/>
              </a:rPr>
              <a:t>The legislative appropriations to fund the initial success payments have been made</a:t>
            </a:r>
          </a:p>
          <a:p>
            <a:pPr marL="1028700" lvl="1" indent="-571500">
              <a:buClr>
                <a:schemeClr val="accent5"/>
              </a:buClr>
              <a:buFont typeface="Wingdings" panose="05000000000000000000" pitchFamily="2" charset="2"/>
              <a:buChar char="Ø"/>
            </a:pPr>
            <a:r>
              <a:rPr lang="en-US" sz="2800" dirty="0">
                <a:solidFill>
                  <a:schemeClr val="tx1">
                    <a:lumMod val="75000"/>
                    <a:lumOff val="25000"/>
                  </a:schemeClr>
                </a:solidFill>
                <a:cs typeface="Arial" panose="020B0604020202020204" pitchFamily="34" charset="0"/>
              </a:rPr>
              <a:t>Success payments to Family and Children are being made</a:t>
            </a:r>
          </a:p>
          <a:p>
            <a:pPr marL="571500" indent="-571500">
              <a:buFont typeface="Arial" panose="020B0604020202020204" pitchFamily="34" charset="0"/>
              <a:buChar char="•"/>
            </a:pPr>
            <a:endParaRPr lang="en-US" sz="4000" b="1" dirty="0">
              <a:solidFill>
                <a:schemeClr val="tx1">
                  <a:lumMod val="75000"/>
                  <a:lumOff val="25000"/>
                </a:schemeClr>
              </a:solidFill>
              <a:cs typeface="Arial" panose="020B0604020202020204" pitchFamily="34" charset="0"/>
            </a:endParaRPr>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749879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Recovery – Continued Success</a:t>
            </a:r>
          </a:p>
        </p:txBody>
      </p:sp>
      <p:sp>
        <p:nvSpPr>
          <p:cNvPr id="6" name="Slide Number Placeholder 5"/>
          <p:cNvSpPr>
            <a:spLocks noGrp="1"/>
          </p:cNvSpPr>
          <p:nvPr>
            <p:ph type="sldNum" sz="quarter" idx="12"/>
          </p:nvPr>
        </p:nvSpPr>
        <p:spPr/>
        <p:txBody>
          <a:bodyPr/>
          <a:lstStyle/>
          <a:p>
            <a:fld id="{503ED1CA-EF19-4E8C-A722-55743114E940}" type="slidenum">
              <a:rPr lang="en-US" smtClean="0"/>
              <a:pPr/>
              <a:t>14</a:t>
            </a:fld>
            <a:endParaRPr lang="en-US" dirty="0"/>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3" name="Picture 2">
            <a:extLst>
              <a:ext uri="{FF2B5EF4-FFF2-40B4-BE49-F238E27FC236}">
                <a16:creationId xmlns:a16="http://schemas.microsoft.com/office/drawing/2014/main" xmlns="" id="{8D835D1D-C634-4C33-9E0F-9895CA38C92E}"/>
              </a:ext>
            </a:extLst>
          </p:cNvPr>
          <p:cNvPicPr>
            <a:picLocks noChangeAspect="1"/>
          </p:cNvPicPr>
          <p:nvPr/>
        </p:nvPicPr>
        <p:blipFill>
          <a:blip r:embed="rId2"/>
          <a:stretch>
            <a:fillRect/>
          </a:stretch>
        </p:blipFill>
        <p:spPr>
          <a:xfrm>
            <a:off x="1164771" y="1292765"/>
            <a:ext cx="6725827" cy="4757049"/>
          </a:xfrm>
          <a:prstGeom prst="rect">
            <a:avLst/>
          </a:prstGeom>
        </p:spPr>
      </p:pic>
      <p:sp>
        <p:nvSpPr>
          <p:cNvPr id="4" name="TextBox 3">
            <a:extLst>
              <a:ext uri="{FF2B5EF4-FFF2-40B4-BE49-F238E27FC236}">
                <a16:creationId xmlns:a16="http://schemas.microsoft.com/office/drawing/2014/main" xmlns="" id="{A13E31F4-B684-4E7A-A9F9-71C70CF03FAA}"/>
              </a:ext>
            </a:extLst>
          </p:cNvPr>
          <p:cNvSpPr txBox="1"/>
          <p:nvPr/>
        </p:nvSpPr>
        <p:spPr>
          <a:xfrm>
            <a:off x="914400" y="6116458"/>
            <a:ext cx="7576457" cy="646331"/>
          </a:xfrm>
          <a:prstGeom prst="rect">
            <a:avLst/>
          </a:prstGeom>
          <a:noFill/>
        </p:spPr>
        <p:txBody>
          <a:bodyPr wrap="square" rtlCol="0">
            <a:spAutoFit/>
          </a:bodyPr>
          <a:lstStyle/>
          <a:p>
            <a:r>
              <a:rPr lang="en-US" dirty="0"/>
              <a:t>From the Center for Investigative Reporting - https://www.revealnews.org/article/let-down-and-locked-up-why-oklahomas-female-incarceration-is-so-high/</a:t>
            </a:r>
          </a:p>
        </p:txBody>
      </p:sp>
    </p:spTree>
    <p:extLst>
      <p:ext uri="{BB962C8B-B14F-4D97-AF65-F5344CB8AC3E}">
        <p14:creationId xmlns:p14="http://schemas.microsoft.com/office/powerpoint/2010/main" val="510370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Ripple Effects in Oklahoma</a:t>
            </a:r>
          </a:p>
        </p:txBody>
      </p:sp>
      <p:sp>
        <p:nvSpPr>
          <p:cNvPr id="6" name="Slide Number Placeholder 5"/>
          <p:cNvSpPr>
            <a:spLocks noGrp="1"/>
          </p:cNvSpPr>
          <p:nvPr>
            <p:ph type="sldNum" sz="quarter" idx="12"/>
          </p:nvPr>
        </p:nvSpPr>
        <p:spPr/>
        <p:txBody>
          <a:bodyPr/>
          <a:lstStyle/>
          <a:p>
            <a:fld id="{503ED1CA-EF19-4E8C-A722-55743114E940}" type="slidenum">
              <a:rPr lang="en-US" smtClean="0"/>
              <a:pPr/>
              <a:t>15</a:t>
            </a:fld>
            <a:endParaRPr lang="en-US" dirty="0"/>
          </a:p>
        </p:txBody>
      </p:sp>
      <p:sp>
        <p:nvSpPr>
          <p:cNvPr id="5" name="TextBox 4">
            <a:extLst>
              <a:ext uri="{FF2B5EF4-FFF2-40B4-BE49-F238E27FC236}">
                <a16:creationId xmlns:a16="http://schemas.microsoft.com/office/drawing/2014/main" xmlns="" id="{AB232BD2-76BE-4F7C-9297-B56F81E0C54F}"/>
              </a:ext>
            </a:extLst>
          </p:cNvPr>
          <p:cNvSpPr txBox="1"/>
          <p:nvPr/>
        </p:nvSpPr>
        <p:spPr>
          <a:xfrm>
            <a:off x="493132" y="1162879"/>
            <a:ext cx="8028869" cy="6309420"/>
          </a:xfrm>
          <a:prstGeom prst="rect">
            <a:avLst/>
          </a:prstGeom>
          <a:noFill/>
        </p:spPr>
        <p:txBody>
          <a:bodyPr wrap="square" rtlCol="0">
            <a:spAutoFit/>
          </a:bodyPr>
          <a:lstStyle/>
          <a:p>
            <a:pPr marL="571500" indent="-571500">
              <a:buClr>
                <a:schemeClr val="accent5"/>
              </a:buClr>
              <a:buFont typeface="Wingdings" panose="05000000000000000000" pitchFamily="2" charset="2"/>
              <a:buChar char="Ø"/>
            </a:pPr>
            <a:r>
              <a:rPr lang="en-US" sz="2800" dirty="0">
                <a:solidFill>
                  <a:schemeClr val="tx1">
                    <a:lumMod val="75000"/>
                    <a:lumOff val="25000"/>
                  </a:schemeClr>
                </a:solidFill>
                <a:cs typeface="Arial" panose="020B0604020202020204" pitchFamily="34" charset="0"/>
              </a:rPr>
              <a:t>Explicit support from the new governor, Kevin Stitt, in the State of the State speech</a:t>
            </a:r>
          </a:p>
          <a:p>
            <a:pPr marL="571500" indent="-571500">
              <a:buClr>
                <a:schemeClr val="accent5"/>
              </a:buClr>
              <a:buFont typeface="Wingdings" panose="05000000000000000000" pitchFamily="2" charset="2"/>
              <a:buChar char="Ø"/>
            </a:pPr>
            <a:r>
              <a:rPr lang="en-US" sz="2800" dirty="0">
                <a:solidFill>
                  <a:schemeClr val="tx1">
                    <a:lumMod val="75000"/>
                    <a:lumOff val="25000"/>
                  </a:schemeClr>
                </a:solidFill>
                <a:cs typeface="Arial" panose="020B0604020202020204" pitchFamily="34" charset="0"/>
              </a:rPr>
              <a:t>The Oklahoma legislature is actively considering additional Pay for Success funding, including to fund proven substance abuse treatment programs for women to further reduce the state's incarceration rates</a:t>
            </a:r>
          </a:p>
          <a:p>
            <a:pPr marL="571500" indent="-571500">
              <a:buClr>
                <a:schemeClr val="accent5"/>
              </a:buClr>
              <a:buFont typeface="Wingdings" panose="05000000000000000000" pitchFamily="2" charset="2"/>
              <a:buChar char="Ø"/>
            </a:pPr>
            <a:r>
              <a:rPr lang="en-US" sz="2800" dirty="0">
                <a:solidFill>
                  <a:schemeClr val="tx1">
                    <a:lumMod val="75000"/>
                    <a:lumOff val="25000"/>
                  </a:schemeClr>
                </a:solidFill>
                <a:cs typeface="Arial" panose="020B0604020202020204" pitchFamily="34" charset="0"/>
              </a:rPr>
              <a:t>Other Oklahoma-based philanthropies have expressed interest in funding similar programs elsewhere in the state</a:t>
            </a:r>
          </a:p>
          <a:p>
            <a:pPr marL="571500" indent="-571500">
              <a:buClr>
                <a:schemeClr val="accent5"/>
              </a:buClr>
              <a:buFont typeface="Wingdings" panose="05000000000000000000" pitchFamily="2" charset="2"/>
              <a:buChar char="Ø"/>
            </a:pPr>
            <a:r>
              <a:rPr lang="en-US" sz="2800" dirty="0">
                <a:solidFill>
                  <a:schemeClr val="tx1">
                    <a:lumMod val="75000"/>
                    <a:lumOff val="25000"/>
                  </a:schemeClr>
                </a:solidFill>
                <a:cs typeface="Arial" panose="020B0604020202020204" pitchFamily="34" charset="0"/>
              </a:rPr>
              <a:t>“</a:t>
            </a:r>
            <a:r>
              <a:rPr lang="en-US" sz="2800" i="1" dirty="0">
                <a:solidFill>
                  <a:schemeClr val="tx1">
                    <a:lumMod val="75000"/>
                    <a:lumOff val="25000"/>
                  </a:schemeClr>
                </a:solidFill>
                <a:cs typeface="Arial" panose="020B0604020202020204" pitchFamily="34" charset="0"/>
              </a:rPr>
              <a:t>This Pay for Success program has moved the state towards prioritizing outcomes versus units of service.”</a:t>
            </a:r>
          </a:p>
          <a:p>
            <a:pPr algn="ctr">
              <a:buClr>
                <a:schemeClr val="accent5"/>
              </a:buClr>
            </a:pPr>
            <a:r>
              <a:rPr lang="en-US" sz="2800" i="1" dirty="0">
                <a:solidFill>
                  <a:schemeClr val="tx1">
                    <a:lumMod val="75000"/>
                    <a:lumOff val="25000"/>
                  </a:schemeClr>
                </a:solidFill>
                <a:cs typeface="Arial" panose="020B0604020202020204" pitchFamily="34" charset="0"/>
              </a:rPr>
              <a:t>- Amy Santee, GKFF</a:t>
            </a:r>
          </a:p>
          <a:p>
            <a:pPr marL="1028700" lvl="1" indent="-571500">
              <a:buFont typeface="Arial" panose="020B0604020202020204" pitchFamily="34" charset="0"/>
              <a:buChar char="•"/>
            </a:pPr>
            <a:endParaRPr lang="en-US" sz="2800" dirty="0">
              <a:solidFill>
                <a:schemeClr val="tx1">
                  <a:lumMod val="75000"/>
                  <a:lumOff val="25000"/>
                </a:schemeClr>
              </a:solidFill>
              <a:cs typeface="Arial" panose="020B0604020202020204" pitchFamily="34" charset="0"/>
            </a:endParaRPr>
          </a:p>
          <a:p>
            <a:pPr marL="571500" indent="-571500">
              <a:buFont typeface="Arial" panose="020B0604020202020204" pitchFamily="34" charset="0"/>
              <a:buChar char="•"/>
            </a:pPr>
            <a:endParaRPr lang="en-US" sz="4000" b="1" dirty="0">
              <a:solidFill>
                <a:schemeClr val="tx1">
                  <a:lumMod val="75000"/>
                  <a:lumOff val="25000"/>
                </a:schemeClr>
              </a:solidFill>
              <a:cs typeface="Arial" panose="020B0604020202020204" pitchFamily="34" charset="0"/>
            </a:endParaRPr>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606500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Resources – Pay for Success</a:t>
            </a:r>
          </a:p>
        </p:txBody>
      </p:sp>
      <p:sp>
        <p:nvSpPr>
          <p:cNvPr id="6" name="Slide Number Placeholder 5"/>
          <p:cNvSpPr>
            <a:spLocks noGrp="1"/>
          </p:cNvSpPr>
          <p:nvPr>
            <p:ph type="sldNum" sz="quarter" idx="12"/>
          </p:nvPr>
        </p:nvSpPr>
        <p:spPr/>
        <p:txBody>
          <a:bodyPr/>
          <a:lstStyle/>
          <a:p>
            <a:fld id="{503ED1CA-EF19-4E8C-A722-55743114E940}" type="slidenum">
              <a:rPr lang="en-US" smtClean="0"/>
              <a:pPr/>
              <a:t>16</a:t>
            </a:fld>
            <a:endParaRPr lang="en-US" dirty="0"/>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aphicFrame>
        <p:nvGraphicFramePr>
          <p:cNvPr id="3" name="Table 2">
            <a:extLst>
              <a:ext uri="{FF2B5EF4-FFF2-40B4-BE49-F238E27FC236}">
                <a16:creationId xmlns:a16="http://schemas.microsoft.com/office/drawing/2014/main" xmlns="" id="{F30AC97F-D86E-47F8-A9C6-C631D58B5770}"/>
              </a:ext>
            </a:extLst>
          </p:cNvPr>
          <p:cNvGraphicFramePr>
            <a:graphicFrameLocks noGrp="1"/>
          </p:cNvGraphicFramePr>
          <p:nvPr>
            <p:extLst>
              <p:ext uri="{D42A27DB-BD31-4B8C-83A1-F6EECF244321}">
                <p14:modId xmlns:p14="http://schemas.microsoft.com/office/powerpoint/2010/main" val="541606257"/>
              </p:ext>
            </p:extLst>
          </p:nvPr>
        </p:nvGraphicFramePr>
        <p:xfrm>
          <a:off x="762000" y="1396999"/>
          <a:ext cx="7859486" cy="4955279"/>
        </p:xfrm>
        <a:graphic>
          <a:graphicData uri="http://schemas.openxmlformats.org/drawingml/2006/table">
            <a:tbl>
              <a:tblPr firstRow="1" bandRow="1">
                <a:tableStyleId>{5C22544A-7EE6-4342-B048-85BDC9FD1C3A}</a:tableStyleId>
              </a:tblPr>
              <a:tblGrid>
                <a:gridCol w="3143794">
                  <a:extLst>
                    <a:ext uri="{9D8B030D-6E8A-4147-A177-3AD203B41FA5}">
                      <a16:colId xmlns:a16="http://schemas.microsoft.com/office/drawing/2014/main" xmlns="" val="3759923476"/>
                    </a:ext>
                  </a:extLst>
                </a:gridCol>
                <a:gridCol w="4715692">
                  <a:extLst>
                    <a:ext uri="{9D8B030D-6E8A-4147-A177-3AD203B41FA5}">
                      <a16:colId xmlns:a16="http://schemas.microsoft.com/office/drawing/2014/main" xmlns="" val="4294286745"/>
                    </a:ext>
                  </a:extLst>
                </a:gridCol>
              </a:tblGrid>
              <a:tr h="488301">
                <a:tc>
                  <a:txBody>
                    <a:bodyPr/>
                    <a:lstStyle/>
                    <a:p>
                      <a:r>
                        <a:rPr lang="en-US" sz="2000" dirty="0"/>
                        <a:t>Topic</a:t>
                      </a:r>
                    </a:p>
                  </a:txBody>
                  <a:tcPr/>
                </a:tc>
                <a:tc>
                  <a:txBody>
                    <a:bodyPr/>
                    <a:lstStyle/>
                    <a:p>
                      <a:r>
                        <a:rPr lang="en-US" sz="2000" dirty="0"/>
                        <a:t>Website</a:t>
                      </a:r>
                    </a:p>
                  </a:txBody>
                  <a:tcPr/>
                </a:tc>
                <a:extLst>
                  <a:ext uri="{0D108BD9-81ED-4DB2-BD59-A6C34878D82A}">
                    <a16:rowId xmlns:a16="http://schemas.microsoft.com/office/drawing/2014/main" xmlns="" val="2997880984"/>
                  </a:ext>
                </a:extLst>
              </a:tr>
              <a:tr h="488301">
                <a:tc>
                  <a:txBody>
                    <a:bodyPr/>
                    <a:lstStyle/>
                    <a:p>
                      <a:r>
                        <a:rPr lang="en-US" sz="2000" dirty="0"/>
                        <a:t>Davenport &amp; Company</a:t>
                      </a:r>
                    </a:p>
                  </a:txBody>
                  <a:tcPr/>
                </a:tc>
                <a:tc>
                  <a:txBody>
                    <a:bodyPr/>
                    <a:lstStyle/>
                    <a:p>
                      <a:r>
                        <a:rPr lang="en-US" sz="2000" dirty="0">
                          <a:hlinkClick r:id="rId2"/>
                        </a:rPr>
                        <a:t>https://www.investdavenport.com/</a:t>
                      </a:r>
                      <a:endParaRPr lang="en-US" sz="2000" dirty="0"/>
                    </a:p>
                  </a:txBody>
                  <a:tcPr/>
                </a:tc>
                <a:extLst>
                  <a:ext uri="{0D108BD9-81ED-4DB2-BD59-A6C34878D82A}">
                    <a16:rowId xmlns:a16="http://schemas.microsoft.com/office/drawing/2014/main" xmlns="" val="269140606"/>
                  </a:ext>
                </a:extLst>
              </a:tr>
              <a:tr h="488301">
                <a:tc>
                  <a:txBody>
                    <a:bodyPr/>
                    <a:lstStyle/>
                    <a:p>
                      <a:r>
                        <a:rPr lang="en-US" sz="2000" dirty="0"/>
                        <a:t>Faegre Baker Daniels</a:t>
                      </a:r>
                    </a:p>
                  </a:txBody>
                  <a:tcPr/>
                </a:tc>
                <a:tc>
                  <a:txBody>
                    <a:bodyPr/>
                    <a:lstStyle/>
                    <a:p>
                      <a:r>
                        <a:rPr lang="en-US" sz="2000" dirty="0">
                          <a:hlinkClick r:id="rId3"/>
                        </a:rPr>
                        <a:t>https://www.faegrebd.com/en</a:t>
                      </a:r>
                      <a:endParaRPr lang="en-US" sz="2000" dirty="0"/>
                    </a:p>
                  </a:txBody>
                  <a:tcPr/>
                </a:tc>
                <a:extLst>
                  <a:ext uri="{0D108BD9-81ED-4DB2-BD59-A6C34878D82A}">
                    <a16:rowId xmlns:a16="http://schemas.microsoft.com/office/drawing/2014/main" xmlns="" val="485748960"/>
                  </a:ext>
                </a:extLst>
              </a:tr>
              <a:tr h="488301">
                <a:tc>
                  <a:txBody>
                    <a:bodyPr/>
                    <a:lstStyle/>
                    <a:p>
                      <a:r>
                        <a:rPr lang="en-US" sz="2000" dirty="0"/>
                        <a:t>Pay for Success</a:t>
                      </a:r>
                    </a:p>
                  </a:txBody>
                  <a:tcPr/>
                </a:tc>
                <a:tc>
                  <a:txBody>
                    <a:bodyPr/>
                    <a:lstStyle/>
                    <a:p>
                      <a:r>
                        <a:rPr lang="en-US" sz="2000" dirty="0">
                          <a:hlinkClick r:id="rId4"/>
                        </a:rPr>
                        <a:t>https://www.payforsuccess.org/</a:t>
                      </a:r>
                      <a:endParaRPr lang="en-US" sz="2000" dirty="0"/>
                    </a:p>
                  </a:txBody>
                  <a:tcPr/>
                </a:tc>
                <a:extLst>
                  <a:ext uri="{0D108BD9-81ED-4DB2-BD59-A6C34878D82A}">
                    <a16:rowId xmlns:a16="http://schemas.microsoft.com/office/drawing/2014/main" xmlns="" val="4160443651"/>
                  </a:ext>
                </a:extLst>
              </a:tr>
              <a:tr h="488301">
                <a:tc>
                  <a:txBody>
                    <a:bodyPr/>
                    <a:lstStyle/>
                    <a:p>
                      <a:r>
                        <a:rPr lang="en-US" sz="2000" dirty="0"/>
                        <a:t>Third Sector Capital</a:t>
                      </a:r>
                    </a:p>
                  </a:txBody>
                  <a:tcPr/>
                </a:tc>
                <a:tc>
                  <a:txBody>
                    <a:bodyPr/>
                    <a:lstStyle/>
                    <a:p>
                      <a:r>
                        <a:rPr lang="en-US" sz="2000" dirty="0">
                          <a:hlinkClick r:id="rId5"/>
                        </a:rPr>
                        <a:t>https://thirdsectorcap.org</a:t>
                      </a:r>
                      <a:endParaRPr lang="en-US" sz="2000" dirty="0"/>
                    </a:p>
                  </a:txBody>
                  <a:tcPr/>
                </a:tc>
                <a:extLst>
                  <a:ext uri="{0D108BD9-81ED-4DB2-BD59-A6C34878D82A}">
                    <a16:rowId xmlns:a16="http://schemas.microsoft.com/office/drawing/2014/main" xmlns="" val="4250471187"/>
                  </a:ext>
                </a:extLst>
              </a:tr>
              <a:tr h="842821">
                <a:tc>
                  <a:txBody>
                    <a:bodyPr/>
                    <a:lstStyle/>
                    <a:p>
                      <a:r>
                        <a:rPr lang="en-US" sz="2000" dirty="0"/>
                        <a:t>US Treasury SIPPRA Information</a:t>
                      </a:r>
                    </a:p>
                  </a:txBody>
                  <a:tcPr/>
                </a:tc>
                <a:tc>
                  <a:txBody>
                    <a:bodyPr/>
                    <a:lstStyle/>
                    <a:p>
                      <a:r>
                        <a:rPr lang="en-US" sz="2000" dirty="0">
                          <a:hlinkClick r:id="rId6"/>
                        </a:rPr>
                        <a:t>https://home.treasury.gov/services/social-impact-partnerships/sippra-pay-for-results</a:t>
                      </a:r>
                      <a:endParaRPr lang="en-US" sz="2000" dirty="0"/>
                    </a:p>
                  </a:txBody>
                  <a:tcPr/>
                </a:tc>
                <a:extLst>
                  <a:ext uri="{0D108BD9-81ED-4DB2-BD59-A6C34878D82A}">
                    <a16:rowId xmlns:a16="http://schemas.microsoft.com/office/drawing/2014/main" xmlns="" val="4244533284"/>
                  </a:ext>
                </a:extLst>
              </a:tr>
              <a:tr h="488301">
                <a:tc>
                  <a:txBody>
                    <a:bodyPr/>
                    <a:lstStyle/>
                    <a:p>
                      <a:r>
                        <a:rPr lang="en-US" sz="2000" dirty="0"/>
                        <a:t>Urban Institute</a:t>
                      </a:r>
                    </a:p>
                  </a:txBody>
                  <a:tcPr/>
                </a:tc>
                <a:tc>
                  <a:txBody>
                    <a:bodyPr/>
                    <a:lstStyle/>
                    <a:p>
                      <a:r>
                        <a:rPr lang="en-US" sz="2000" dirty="0">
                          <a:hlinkClick r:id="rId7"/>
                        </a:rPr>
                        <a:t>https://pfs.urban.org/library/pfs-projects-glance</a:t>
                      </a:r>
                      <a:endParaRPr lang="en-US" sz="2000" dirty="0"/>
                    </a:p>
                  </a:txBody>
                  <a:tcPr/>
                </a:tc>
                <a:extLst>
                  <a:ext uri="{0D108BD9-81ED-4DB2-BD59-A6C34878D82A}">
                    <a16:rowId xmlns:a16="http://schemas.microsoft.com/office/drawing/2014/main" xmlns="" val="920855745"/>
                  </a:ext>
                </a:extLst>
              </a:tr>
              <a:tr h="481612">
                <a:tc>
                  <a:txBody>
                    <a:bodyPr/>
                    <a:lstStyle/>
                    <a:p>
                      <a:r>
                        <a:rPr lang="en-US" sz="2000" dirty="0"/>
                        <a:t>Family and Children’s Services</a:t>
                      </a:r>
                    </a:p>
                  </a:txBody>
                  <a:tcPr/>
                </a:tc>
                <a:tc>
                  <a:txBody>
                    <a:bodyPr/>
                    <a:lstStyle/>
                    <a:p>
                      <a:r>
                        <a:rPr lang="en-US" sz="2000" dirty="0">
                          <a:hlinkClick r:id="rId8"/>
                        </a:rPr>
                        <a:t>https://www.fcsok.org/</a:t>
                      </a:r>
                      <a:endParaRPr lang="en-US" sz="2000" dirty="0"/>
                    </a:p>
                  </a:txBody>
                  <a:tcPr/>
                </a:tc>
                <a:extLst>
                  <a:ext uri="{0D108BD9-81ED-4DB2-BD59-A6C34878D82A}">
                    <a16:rowId xmlns:a16="http://schemas.microsoft.com/office/drawing/2014/main" xmlns="" val="3581187122"/>
                  </a:ext>
                </a:extLst>
              </a:tr>
              <a:tr h="488301">
                <a:tc>
                  <a:txBody>
                    <a:bodyPr/>
                    <a:lstStyle/>
                    <a:p>
                      <a:r>
                        <a:rPr lang="en-US" sz="2000" dirty="0"/>
                        <a:t>George Kaiser Family Foundation</a:t>
                      </a:r>
                    </a:p>
                  </a:txBody>
                  <a:tcPr/>
                </a:tc>
                <a:tc>
                  <a:txBody>
                    <a:bodyPr/>
                    <a:lstStyle/>
                    <a:p>
                      <a:r>
                        <a:rPr lang="en-US" sz="2000" dirty="0">
                          <a:hlinkClick r:id="rId9"/>
                        </a:rPr>
                        <a:t>http://www.gkff.org/</a:t>
                      </a:r>
                      <a:endParaRPr lang="en-US" sz="2000" dirty="0"/>
                    </a:p>
                  </a:txBody>
                  <a:tcPr/>
                </a:tc>
                <a:extLst>
                  <a:ext uri="{0D108BD9-81ED-4DB2-BD59-A6C34878D82A}">
                    <a16:rowId xmlns:a16="http://schemas.microsoft.com/office/drawing/2014/main" xmlns="" val="2358301855"/>
                  </a:ext>
                </a:extLst>
              </a:tr>
            </a:tbl>
          </a:graphicData>
        </a:graphic>
      </p:graphicFrame>
    </p:spTree>
    <p:extLst>
      <p:ext uri="{BB962C8B-B14F-4D97-AF65-F5344CB8AC3E}">
        <p14:creationId xmlns:p14="http://schemas.microsoft.com/office/powerpoint/2010/main" val="1847305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Discussion</a:t>
            </a:r>
          </a:p>
        </p:txBody>
      </p:sp>
      <p:sp>
        <p:nvSpPr>
          <p:cNvPr id="6" name="Slide Number Placeholder 5"/>
          <p:cNvSpPr>
            <a:spLocks noGrp="1"/>
          </p:cNvSpPr>
          <p:nvPr>
            <p:ph type="sldNum" sz="quarter" idx="12"/>
          </p:nvPr>
        </p:nvSpPr>
        <p:spPr/>
        <p:txBody>
          <a:bodyPr/>
          <a:lstStyle/>
          <a:p>
            <a:fld id="{503ED1CA-EF19-4E8C-A722-55743114E940}" type="slidenum">
              <a:rPr lang="en-US" smtClean="0"/>
              <a:pPr/>
              <a:t>17</a:t>
            </a:fld>
            <a:endParaRPr lang="en-US" dirty="0"/>
          </a:p>
        </p:txBody>
      </p:sp>
      <p:sp>
        <p:nvSpPr>
          <p:cNvPr id="5" name="TextBox 4">
            <a:extLst>
              <a:ext uri="{FF2B5EF4-FFF2-40B4-BE49-F238E27FC236}">
                <a16:creationId xmlns:a16="http://schemas.microsoft.com/office/drawing/2014/main" xmlns="" id="{AB232BD2-76BE-4F7C-9297-B56F81E0C54F}"/>
              </a:ext>
            </a:extLst>
          </p:cNvPr>
          <p:cNvSpPr txBox="1"/>
          <p:nvPr/>
        </p:nvSpPr>
        <p:spPr>
          <a:xfrm>
            <a:off x="1840523" y="2543908"/>
            <a:ext cx="5486400" cy="707886"/>
          </a:xfrm>
          <a:prstGeom prst="rect">
            <a:avLst/>
          </a:prstGeom>
          <a:noFill/>
        </p:spPr>
        <p:txBody>
          <a:bodyPr wrap="square" rtlCol="0">
            <a:spAutoFit/>
          </a:bodyPr>
          <a:lstStyle/>
          <a:p>
            <a:pPr algn="ctr"/>
            <a:r>
              <a:rPr lang="en-US" sz="4000" b="1" dirty="0">
                <a:solidFill>
                  <a:schemeClr val="tx1">
                    <a:lumMod val="75000"/>
                    <a:lumOff val="25000"/>
                  </a:schemeClr>
                </a:solidFill>
                <a:cs typeface="Arial" panose="020B0604020202020204" pitchFamily="34" charset="0"/>
              </a:rPr>
              <a:t>Questions &amp; Discussion</a:t>
            </a:r>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402365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3" name="Content Placeholder 2"/>
          <p:cNvSpPr>
            <a:spLocks noGrp="1"/>
          </p:cNvSpPr>
          <p:nvPr>
            <p:ph idx="1"/>
          </p:nvPr>
        </p:nvSpPr>
        <p:spPr>
          <a:xfrm>
            <a:off x="475130" y="1286090"/>
            <a:ext cx="8229600" cy="4486792"/>
          </a:xfrm>
        </p:spPr>
        <p:txBody>
          <a:bodyPr/>
          <a:lstStyle/>
          <a:p>
            <a:pPr marL="457200" indent="-457200">
              <a:spcAft>
                <a:spcPts val="600"/>
              </a:spcAft>
              <a:buFont typeface="+mj-lt"/>
              <a:buAutoNum type="arabicParenR"/>
            </a:pPr>
            <a:r>
              <a:rPr lang="en-US" sz="2800" dirty="0">
                <a:latin typeface="+mn-lt"/>
              </a:rPr>
              <a:t>Private Dollars/Public Priorities</a:t>
            </a:r>
          </a:p>
          <a:p>
            <a:pPr marL="457200" indent="-457200">
              <a:spcAft>
                <a:spcPts val="600"/>
              </a:spcAft>
              <a:buFont typeface="+mj-lt"/>
              <a:buAutoNum type="arabicParenR"/>
            </a:pPr>
            <a:r>
              <a:rPr lang="en-US" sz="2800" dirty="0">
                <a:latin typeface="+mn-lt"/>
              </a:rPr>
              <a:t>Social Impact Bonds – An Overview</a:t>
            </a:r>
          </a:p>
          <a:p>
            <a:pPr marL="457200" indent="-457200">
              <a:spcAft>
                <a:spcPts val="600"/>
              </a:spcAft>
              <a:buFont typeface="+mj-lt"/>
              <a:buAutoNum type="arabicParenR"/>
            </a:pPr>
            <a:r>
              <a:rPr lang="en-US" sz="2800" dirty="0">
                <a:latin typeface="+mn-lt"/>
              </a:rPr>
              <a:t>Social Impact Bonds - Challenges</a:t>
            </a:r>
          </a:p>
          <a:p>
            <a:pPr marL="457200" indent="-457200">
              <a:spcAft>
                <a:spcPts val="600"/>
              </a:spcAft>
              <a:buFont typeface="+mj-lt"/>
              <a:buAutoNum type="arabicParenR"/>
            </a:pPr>
            <a:r>
              <a:rPr lang="en-US" sz="2800" dirty="0">
                <a:latin typeface="+mn-lt"/>
              </a:rPr>
              <a:t>Federal Funding Opportunities – SIPPRA</a:t>
            </a:r>
          </a:p>
          <a:p>
            <a:pPr marL="457200" indent="-457200">
              <a:spcAft>
                <a:spcPts val="600"/>
              </a:spcAft>
              <a:buFont typeface="+mj-lt"/>
              <a:buAutoNum type="arabicParenR"/>
            </a:pPr>
            <a:r>
              <a:rPr lang="en-US" sz="2800" dirty="0">
                <a:latin typeface="+mn-lt"/>
              </a:rPr>
              <a:t>The Challenge of Female Incarceration in Oklahoma</a:t>
            </a:r>
          </a:p>
          <a:p>
            <a:pPr marL="457200" indent="-457200">
              <a:spcAft>
                <a:spcPts val="600"/>
              </a:spcAft>
              <a:buFont typeface="+mj-lt"/>
              <a:buAutoNum type="arabicParenR"/>
            </a:pPr>
            <a:r>
              <a:rPr lang="en-US" sz="2800" dirty="0">
                <a:latin typeface="+mn-lt"/>
              </a:rPr>
              <a:t>The Pay for Success Approach in Oklahoma</a:t>
            </a:r>
          </a:p>
          <a:p>
            <a:pPr marL="457200" indent="-457200">
              <a:spcAft>
                <a:spcPts val="600"/>
              </a:spcAft>
              <a:buFont typeface="+mj-lt"/>
              <a:buAutoNum type="arabicParenR"/>
            </a:pPr>
            <a:r>
              <a:rPr lang="en-US" sz="2800" dirty="0">
                <a:latin typeface="+mn-lt"/>
              </a:rPr>
              <a:t>FAQs</a:t>
            </a:r>
          </a:p>
          <a:p>
            <a:pPr marL="457200" indent="-457200">
              <a:spcAft>
                <a:spcPts val="600"/>
              </a:spcAft>
              <a:buFont typeface="+mj-lt"/>
              <a:buAutoNum type="arabicParenR"/>
            </a:pPr>
            <a:r>
              <a:rPr lang="en-US" sz="2800" dirty="0">
                <a:latin typeface="+mn-lt"/>
              </a:rPr>
              <a:t>Initial Outcomes</a:t>
            </a:r>
          </a:p>
          <a:p>
            <a:pPr marL="457200" indent="-457200">
              <a:spcAft>
                <a:spcPts val="600"/>
              </a:spcAft>
              <a:buFont typeface="+mj-lt"/>
              <a:buAutoNum type="arabicParenR"/>
            </a:pPr>
            <a:r>
              <a:rPr lang="en-US" sz="2800" dirty="0">
                <a:latin typeface="+mn-lt"/>
              </a:rPr>
              <a:t>Question and Discussion</a:t>
            </a:r>
          </a:p>
          <a:p>
            <a:pPr marL="457200" indent="-457200">
              <a:spcAft>
                <a:spcPts val="600"/>
              </a:spcAft>
              <a:buFont typeface="+mj-lt"/>
              <a:buAutoNum type="arabicParenR"/>
            </a:pPr>
            <a:endParaRPr lang="en-US" sz="2800" dirty="0">
              <a:latin typeface="+mn-lt"/>
            </a:endParaRPr>
          </a:p>
          <a:p>
            <a:pPr marL="457200" indent="-457200">
              <a:spcAft>
                <a:spcPts val="600"/>
              </a:spcAft>
              <a:buFont typeface="+mj-lt"/>
              <a:buAutoNum type="arabicParenR"/>
            </a:pPr>
            <a:endParaRPr lang="en-US" sz="2000" dirty="0"/>
          </a:p>
          <a:p>
            <a:pPr marL="457200" indent="-457200">
              <a:spcAft>
                <a:spcPts val="600"/>
              </a:spcAft>
              <a:buFont typeface="+mj-lt"/>
              <a:buAutoNum type="arabicParenR"/>
            </a:pPr>
            <a:endParaRPr lang="en-US" sz="2000" dirty="0"/>
          </a:p>
        </p:txBody>
      </p:sp>
      <p:sp>
        <p:nvSpPr>
          <p:cNvPr id="6" name="Slide Number Placeholder 5"/>
          <p:cNvSpPr>
            <a:spLocks noGrp="1"/>
          </p:cNvSpPr>
          <p:nvPr>
            <p:ph type="sldNum" sz="quarter" idx="12"/>
          </p:nvPr>
        </p:nvSpPr>
        <p:spPr/>
        <p:txBody>
          <a:bodyPr/>
          <a:lstStyle/>
          <a:p>
            <a:fld id="{503ED1CA-EF19-4E8C-A722-55743114E940}" type="slidenum">
              <a:rPr lang="en-US" smtClean="0"/>
              <a:pPr/>
              <a:t>2</a:t>
            </a:fld>
            <a:endParaRPr lang="en-US" dirty="0"/>
          </a:p>
        </p:txBody>
      </p:sp>
      <p:sp>
        <p:nvSpPr>
          <p:cNvPr id="5" name="Footer Placeholder 4"/>
          <p:cNvSpPr>
            <a:spLocks noGrp="1"/>
          </p:cNvSpPr>
          <p:nvPr>
            <p:ph type="ftr" sz="quarter" idx="4294967295"/>
          </p:nvPr>
        </p:nvSpPr>
        <p:spPr>
          <a:xfrm>
            <a:off x="4698124" y="6405372"/>
            <a:ext cx="3846786" cy="301752"/>
          </a:xfrm>
          <a:prstGeom prst="rect">
            <a:avLst/>
          </a:prstGeom>
        </p:spPr>
        <p:txBody>
          <a:bodyPr/>
          <a:lstStyle/>
          <a:p>
            <a:endParaRPr lang="en-US" dirty="0">
              <a:solidFill>
                <a:schemeClr val="tx1"/>
              </a:solidFill>
            </a:endParaRPr>
          </a:p>
        </p:txBody>
      </p:sp>
      <p:sp>
        <p:nvSpPr>
          <p:cNvPr id="7" name="Date Placeholder 3"/>
          <p:cNvSpPr>
            <a:spLocks noGrp="1"/>
          </p:cNvSpPr>
          <p:nvPr>
            <p:ph type="dt" sz="half" idx="4294967295"/>
          </p:nvPr>
        </p:nvSpPr>
        <p:spPr>
          <a:xfrm>
            <a:off x="1539850" y="6419116"/>
            <a:ext cx="2133600" cy="301752"/>
          </a:xfrm>
          <a:prstGeom prst="rect">
            <a:avLst/>
          </a:prstGeom>
        </p:spPr>
        <p:txBody>
          <a:bodyPr/>
          <a:lstStyle/>
          <a:p>
            <a:endParaRPr lang="en-US" dirty="0"/>
          </a:p>
        </p:txBody>
      </p:sp>
    </p:spTree>
    <p:extLst>
      <p:ext uri="{BB962C8B-B14F-4D97-AF65-F5344CB8AC3E}">
        <p14:creationId xmlns:p14="http://schemas.microsoft.com/office/powerpoint/2010/main" val="2134816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Private Dollars/Public Priorities</a:t>
            </a:r>
          </a:p>
        </p:txBody>
      </p:sp>
      <p:sp>
        <p:nvSpPr>
          <p:cNvPr id="6" name="Slide Number Placeholder 5"/>
          <p:cNvSpPr>
            <a:spLocks noGrp="1"/>
          </p:cNvSpPr>
          <p:nvPr>
            <p:ph type="sldNum" sz="quarter" idx="12"/>
          </p:nvPr>
        </p:nvSpPr>
        <p:spPr/>
        <p:txBody>
          <a:bodyPr/>
          <a:lstStyle/>
          <a:p>
            <a:fld id="{503ED1CA-EF19-4E8C-A722-55743114E940}" type="slidenum">
              <a:rPr lang="en-US" smtClean="0"/>
              <a:pPr/>
              <a:t>3</a:t>
            </a:fld>
            <a:endParaRPr lang="en-US" dirty="0"/>
          </a:p>
        </p:txBody>
      </p:sp>
      <p:sp>
        <p:nvSpPr>
          <p:cNvPr id="5" name="Content Placeholder 4"/>
          <p:cNvSpPr>
            <a:spLocks noGrp="1"/>
          </p:cNvSpPr>
          <p:nvPr>
            <p:ph idx="1"/>
          </p:nvPr>
        </p:nvSpPr>
        <p:spPr>
          <a:xfrm>
            <a:off x="492368" y="1273274"/>
            <a:ext cx="8417169" cy="4967288"/>
          </a:xfrm>
        </p:spPr>
        <p:txBody>
          <a:bodyPr/>
          <a:lstStyle/>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p:txBody>
      </p:sp>
      <p:sp>
        <p:nvSpPr>
          <p:cNvPr id="7" name="Content Placeholder 4">
            <a:extLst>
              <a:ext uri="{FF2B5EF4-FFF2-40B4-BE49-F238E27FC236}">
                <a16:creationId xmlns:a16="http://schemas.microsoft.com/office/drawing/2014/main" xmlns="" id="{4101AE07-9146-4E6D-B862-38CDB12FB56D}"/>
              </a:ext>
            </a:extLst>
          </p:cNvPr>
          <p:cNvSpPr txBox="1">
            <a:spLocks/>
          </p:cNvSpPr>
          <p:nvPr/>
        </p:nvSpPr>
        <p:spPr>
          <a:xfrm>
            <a:off x="492368" y="1273274"/>
            <a:ext cx="8417169" cy="4967288"/>
          </a:xfrm>
          <a:prstGeom prst="rect">
            <a:avLst/>
          </a:prstGeom>
        </p:spPr>
        <p:txBody>
          <a:bodyPr vert="horz" lIns="91440" tIns="45720" rIns="91440" bIns="45720" rtlCol="0">
            <a:noAutofit/>
          </a:bodyPr>
          <a:lstStyle>
            <a:lvl1pPr marL="233363" indent="-233363" algn="l" defTabSz="914400" rtl="0" eaLnBrk="1" latinLnBrk="0" hangingPunct="1">
              <a:spcBef>
                <a:spcPts val="600"/>
              </a:spcBef>
              <a:buClr>
                <a:schemeClr val="tx1">
                  <a:lumMod val="85000"/>
                  <a:lumOff val="15000"/>
                </a:schemeClr>
              </a:buClr>
              <a:buSzPct val="103000"/>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2625" indent="-285750" algn="l" defTabSz="914400" rtl="0" eaLnBrk="1" latinLnBrk="0" hangingPunct="1">
              <a:spcBef>
                <a:spcPts val="600"/>
              </a:spcBef>
              <a:buClr>
                <a:schemeClr val="tx1">
                  <a:lumMod val="85000"/>
                  <a:lumOff val="15000"/>
                </a:schemeClr>
              </a:buClr>
              <a:buSzPct val="90000"/>
              <a:buFontTx/>
              <a:buBlip>
                <a:blip r:embed="rId3"/>
              </a:buBlip>
              <a:defRPr sz="22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082675" indent="-228600" algn="l" defTabSz="914400" rtl="0" eaLnBrk="1" latinLnBrk="0" hangingPunct="1">
              <a:spcBef>
                <a:spcPts val="600"/>
              </a:spcBef>
              <a:buClr>
                <a:schemeClr val="accent2"/>
              </a:buClr>
              <a:buSzPct val="83000"/>
              <a:buFont typeface="Arial" panose="020B0604020202020204" pitchFamily="34" charset="0"/>
              <a:buChar char="Օ"/>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490663" indent="-228600" algn="l" defTabSz="914400" rtl="0" eaLnBrk="1" latinLnBrk="0" hangingPunct="1">
              <a:spcBef>
                <a:spcPts val="600"/>
              </a:spcBef>
              <a:buClr>
                <a:schemeClr val="tx1">
                  <a:lumMod val="85000"/>
                  <a:lumOff val="15000"/>
                </a:schemeClr>
              </a:buClr>
              <a:buSzPct val="83000"/>
              <a:buFont typeface="Arial" panose="020B0604020202020204" pitchFamily="34" charset="0"/>
              <a:buChar char="Օ"/>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tx1">
                  <a:lumMod val="85000"/>
                  <a:lumOff val="15000"/>
                </a:schemeClr>
              </a:buClr>
              <a:buSzPct val="83000"/>
              <a:buFont typeface="Arial" panose="020B0604020202020204" pitchFamily="34" charset="0"/>
              <a:buChar char="Օ"/>
              <a:defRPr sz="16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800"/>
              </a:spcBef>
              <a:buClr>
                <a:schemeClr val="accent5"/>
              </a:buClr>
              <a:buFont typeface="Wingdings" panose="05000000000000000000" pitchFamily="2" charset="2"/>
              <a:buChar char="Ø"/>
            </a:pPr>
            <a:r>
              <a:rPr lang="en-US" dirty="0">
                <a:latin typeface="+mn-lt"/>
              </a:rPr>
              <a:t>Spending on discretionary social and justice programs has generally </a:t>
            </a:r>
            <a:r>
              <a:rPr lang="en-US" u="sng" dirty="0">
                <a:latin typeface="+mn-lt"/>
              </a:rPr>
              <a:t>not</a:t>
            </a:r>
            <a:r>
              <a:rPr lang="en-US" dirty="0">
                <a:latin typeface="+mn-lt"/>
              </a:rPr>
              <a:t> kept up with need as entitlement costs continue to rise</a:t>
            </a:r>
          </a:p>
          <a:p>
            <a:pPr>
              <a:spcBef>
                <a:spcPts val="800"/>
              </a:spcBef>
              <a:buClr>
                <a:schemeClr val="accent5"/>
              </a:buClr>
              <a:buFont typeface="Wingdings" panose="05000000000000000000" pitchFamily="2" charset="2"/>
              <a:buChar char="Ø"/>
            </a:pPr>
            <a:r>
              <a:rPr lang="en-US" dirty="0">
                <a:latin typeface="+mn-lt"/>
              </a:rPr>
              <a:t>This has led governments to look to private sources for financial assistance and program innovation</a:t>
            </a:r>
          </a:p>
          <a:p>
            <a:pPr>
              <a:spcBef>
                <a:spcPts val="800"/>
              </a:spcBef>
              <a:buClr>
                <a:schemeClr val="accent5"/>
              </a:buClr>
              <a:buFont typeface="Wingdings" panose="05000000000000000000" pitchFamily="2" charset="2"/>
              <a:buChar char="Ø"/>
            </a:pPr>
            <a:r>
              <a:rPr lang="en-US" dirty="0">
                <a:latin typeface="+mn-lt"/>
              </a:rPr>
              <a:t>Private Sources and Methods</a:t>
            </a:r>
          </a:p>
          <a:p>
            <a:pPr marL="906462" lvl="1" indent="-457200">
              <a:spcBef>
                <a:spcPts val="800"/>
              </a:spcBef>
              <a:buClr>
                <a:schemeClr val="accent5"/>
              </a:buClr>
              <a:buFont typeface="Wingdings" panose="05000000000000000000" pitchFamily="2" charset="2"/>
              <a:buChar char="Ø"/>
            </a:pPr>
            <a:r>
              <a:rPr lang="en-US" sz="2400" dirty="0">
                <a:latin typeface="+mn-lt"/>
              </a:rPr>
              <a:t>“Impact Investing”</a:t>
            </a:r>
          </a:p>
          <a:p>
            <a:pPr marL="906462" lvl="1" indent="-457200">
              <a:spcBef>
                <a:spcPts val="800"/>
              </a:spcBef>
              <a:buClr>
                <a:schemeClr val="accent5"/>
              </a:buClr>
              <a:buFont typeface="Wingdings" panose="05000000000000000000" pitchFamily="2" charset="2"/>
              <a:buChar char="Ø"/>
            </a:pPr>
            <a:r>
              <a:rPr lang="en-US" sz="2400" dirty="0">
                <a:latin typeface="+mn-lt"/>
              </a:rPr>
              <a:t>Microfinance</a:t>
            </a:r>
          </a:p>
          <a:p>
            <a:pPr marL="906462" lvl="1" indent="-457200">
              <a:spcBef>
                <a:spcPts val="800"/>
              </a:spcBef>
              <a:buClr>
                <a:schemeClr val="accent5"/>
              </a:buClr>
              <a:buFont typeface="Wingdings" panose="05000000000000000000" pitchFamily="2" charset="2"/>
              <a:buChar char="Ø"/>
            </a:pPr>
            <a:r>
              <a:rPr lang="en-US" sz="2400" dirty="0">
                <a:latin typeface="+mn-lt"/>
              </a:rPr>
              <a:t>Social Impact Bonds</a:t>
            </a:r>
          </a:p>
          <a:p>
            <a:pPr marL="906462" lvl="1" indent="-457200">
              <a:spcBef>
                <a:spcPts val="800"/>
              </a:spcBef>
              <a:buClr>
                <a:schemeClr val="accent5"/>
              </a:buClr>
              <a:buFont typeface="Wingdings" panose="05000000000000000000" pitchFamily="2" charset="2"/>
              <a:buChar char="Ø"/>
            </a:pPr>
            <a:r>
              <a:rPr lang="en-US" sz="2400" dirty="0">
                <a:latin typeface="+mn-lt"/>
              </a:rPr>
              <a:t>Pay for Success/Pay for Performance</a:t>
            </a:r>
          </a:p>
          <a:p>
            <a:pPr>
              <a:spcBef>
                <a:spcPts val="800"/>
              </a:spcBef>
              <a:buClr>
                <a:schemeClr val="accent5"/>
              </a:buClr>
              <a:buFont typeface="Wingdings" panose="05000000000000000000" pitchFamily="2" charset="2"/>
              <a:buChar char="Ø"/>
            </a:pPr>
            <a:r>
              <a:rPr lang="en-US" dirty="0">
                <a:latin typeface="+mn-lt"/>
              </a:rPr>
              <a:t>Examples of Participating Philanthropic Organizations</a:t>
            </a:r>
          </a:p>
          <a:p>
            <a:pPr marL="906462" lvl="1" indent="-457200">
              <a:spcBef>
                <a:spcPts val="800"/>
              </a:spcBef>
              <a:buClr>
                <a:schemeClr val="accent5"/>
              </a:buClr>
              <a:buFont typeface="Wingdings" panose="05000000000000000000" pitchFamily="2" charset="2"/>
              <a:buChar char="Ø"/>
            </a:pPr>
            <a:r>
              <a:rPr lang="en-US" sz="2400" dirty="0">
                <a:latin typeface="+mn-lt"/>
              </a:rPr>
              <a:t>Bloomberg Philanthropies </a:t>
            </a:r>
          </a:p>
          <a:p>
            <a:pPr marL="906462" lvl="1" indent="-457200">
              <a:spcBef>
                <a:spcPts val="800"/>
              </a:spcBef>
              <a:buClr>
                <a:schemeClr val="accent5"/>
              </a:buClr>
              <a:buFont typeface="Wingdings" panose="05000000000000000000" pitchFamily="2" charset="2"/>
              <a:buChar char="Ø"/>
            </a:pPr>
            <a:r>
              <a:rPr lang="en-US" sz="2400" dirty="0">
                <a:latin typeface="+mn-lt"/>
              </a:rPr>
              <a:t>Arnold Foundation</a:t>
            </a:r>
          </a:p>
        </p:txBody>
      </p:sp>
      <p:pic>
        <p:nvPicPr>
          <p:cNvPr id="4" name="Picture 3">
            <a:extLst>
              <a:ext uri="{FF2B5EF4-FFF2-40B4-BE49-F238E27FC236}">
                <a16:creationId xmlns:a16="http://schemas.microsoft.com/office/drawing/2014/main" xmlns="" id="{904F907B-CFE6-447F-B208-B459C732BC48}"/>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5499514" y="2439934"/>
            <a:ext cx="2897835" cy="2173376"/>
          </a:xfrm>
          <a:prstGeom prst="rect">
            <a:avLst/>
          </a:prstGeom>
        </p:spPr>
      </p:pic>
      <p:sp>
        <p:nvSpPr>
          <p:cNvPr id="8" name="TextBox 7">
            <a:extLst>
              <a:ext uri="{FF2B5EF4-FFF2-40B4-BE49-F238E27FC236}">
                <a16:creationId xmlns:a16="http://schemas.microsoft.com/office/drawing/2014/main" xmlns="" id="{ED22DC9D-5303-499F-9F20-B4581AA2454F}"/>
              </a:ext>
            </a:extLst>
          </p:cNvPr>
          <p:cNvSpPr txBox="1"/>
          <p:nvPr/>
        </p:nvSpPr>
        <p:spPr>
          <a:xfrm>
            <a:off x="5484166" y="4747575"/>
            <a:ext cx="2882486" cy="230832"/>
          </a:xfrm>
          <a:prstGeom prst="rect">
            <a:avLst/>
          </a:prstGeom>
          <a:noFill/>
        </p:spPr>
        <p:txBody>
          <a:bodyPr wrap="square" rtlCol="0">
            <a:spAutoFit/>
          </a:bodyPr>
          <a:lstStyle/>
          <a:p>
            <a:r>
              <a:rPr lang="en-US" sz="900" dirty="0">
                <a:hlinkClick r:id="rId5" tooltip="https://www.libela.org/vijesti/8045-pad-ljudskih-prava-u-hrvatskoj-ali-i-citavoj-europi/"/>
              </a:rPr>
              <a:t>This Photo</a:t>
            </a:r>
            <a:r>
              <a:rPr lang="en-US" sz="900" dirty="0"/>
              <a:t> by Unknown Author is licensed under </a:t>
            </a:r>
            <a:r>
              <a:rPr lang="en-US" sz="900" dirty="0">
                <a:hlinkClick r:id="rId6" tooltip="https://creativecommons.org/licenses/by/3.0/"/>
              </a:rPr>
              <a:t>CC BY</a:t>
            </a:r>
            <a:endParaRPr lang="en-US" sz="900" dirty="0"/>
          </a:p>
        </p:txBody>
      </p:sp>
    </p:spTree>
    <p:extLst>
      <p:ext uri="{BB962C8B-B14F-4D97-AF65-F5344CB8AC3E}">
        <p14:creationId xmlns:p14="http://schemas.microsoft.com/office/powerpoint/2010/main" val="21122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Impact Bonds – An Overview</a:t>
            </a:r>
          </a:p>
        </p:txBody>
      </p:sp>
      <p:sp>
        <p:nvSpPr>
          <p:cNvPr id="6" name="Slide Number Placeholder 5"/>
          <p:cNvSpPr>
            <a:spLocks noGrp="1"/>
          </p:cNvSpPr>
          <p:nvPr>
            <p:ph type="sldNum" sz="quarter" idx="12"/>
          </p:nvPr>
        </p:nvSpPr>
        <p:spPr/>
        <p:txBody>
          <a:bodyPr/>
          <a:lstStyle/>
          <a:p>
            <a:fld id="{503ED1CA-EF19-4E8C-A722-55743114E940}" type="slidenum">
              <a:rPr lang="en-US" smtClean="0"/>
              <a:pPr/>
              <a:t>4</a:t>
            </a:fld>
            <a:endParaRPr lang="en-US" dirty="0"/>
          </a:p>
        </p:txBody>
      </p:sp>
      <p:sp>
        <p:nvSpPr>
          <p:cNvPr id="5" name="Content Placeholder 4"/>
          <p:cNvSpPr>
            <a:spLocks noGrp="1"/>
          </p:cNvSpPr>
          <p:nvPr>
            <p:ph idx="1"/>
          </p:nvPr>
        </p:nvSpPr>
        <p:spPr>
          <a:xfrm>
            <a:off x="492368" y="1273274"/>
            <a:ext cx="8417169" cy="4967288"/>
          </a:xfrm>
        </p:spPr>
        <p:txBody>
          <a:bodyPr/>
          <a:lstStyle/>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p:txBody>
      </p:sp>
      <p:sp>
        <p:nvSpPr>
          <p:cNvPr id="7" name="Content Placeholder 4">
            <a:extLst>
              <a:ext uri="{FF2B5EF4-FFF2-40B4-BE49-F238E27FC236}">
                <a16:creationId xmlns:a16="http://schemas.microsoft.com/office/drawing/2014/main" xmlns="" id="{3EBD70F4-4B60-4E3B-AD14-56781C015980}"/>
              </a:ext>
            </a:extLst>
          </p:cNvPr>
          <p:cNvSpPr txBox="1">
            <a:spLocks/>
          </p:cNvSpPr>
          <p:nvPr/>
        </p:nvSpPr>
        <p:spPr>
          <a:xfrm>
            <a:off x="381000" y="1425674"/>
            <a:ext cx="8680937" cy="4967288"/>
          </a:xfrm>
          <a:prstGeom prst="rect">
            <a:avLst/>
          </a:prstGeom>
        </p:spPr>
        <p:txBody>
          <a:bodyPr vert="horz" lIns="91440" tIns="45720" rIns="91440" bIns="45720" rtlCol="0">
            <a:noAutofit/>
          </a:bodyPr>
          <a:lstStyle>
            <a:lvl1pPr marL="233363" indent="-233363" algn="l" defTabSz="914400" rtl="0" eaLnBrk="1" latinLnBrk="0" hangingPunct="1">
              <a:spcBef>
                <a:spcPts val="600"/>
              </a:spcBef>
              <a:buClr>
                <a:schemeClr val="tx1">
                  <a:lumMod val="85000"/>
                  <a:lumOff val="15000"/>
                </a:schemeClr>
              </a:buClr>
              <a:buSzPct val="103000"/>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2625" indent="-285750" algn="l" defTabSz="914400" rtl="0" eaLnBrk="1" latinLnBrk="0" hangingPunct="1">
              <a:spcBef>
                <a:spcPts val="600"/>
              </a:spcBef>
              <a:buClr>
                <a:schemeClr val="tx1">
                  <a:lumMod val="85000"/>
                  <a:lumOff val="15000"/>
                </a:schemeClr>
              </a:buClr>
              <a:buSzPct val="90000"/>
              <a:buFontTx/>
              <a:buBlip>
                <a:blip r:embed="rId3"/>
              </a:buBlip>
              <a:defRPr sz="22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082675" indent="-228600" algn="l" defTabSz="914400" rtl="0" eaLnBrk="1" latinLnBrk="0" hangingPunct="1">
              <a:spcBef>
                <a:spcPts val="600"/>
              </a:spcBef>
              <a:buClr>
                <a:schemeClr val="accent2"/>
              </a:buClr>
              <a:buSzPct val="83000"/>
              <a:buFont typeface="Arial" panose="020B0604020202020204" pitchFamily="34" charset="0"/>
              <a:buChar char="Օ"/>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490663" indent="-228600" algn="l" defTabSz="914400" rtl="0" eaLnBrk="1" latinLnBrk="0" hangingPunct="1">
              <a:spcBef>
                <a:spcPts val="600"/>
              </a:spcBef>
              <a:buClr>
                <a:schemeClr val="tx1">
                  <a:lumMod val="85000"/>
                  <a:lumOff val="15000"/>
                </a:schemeClr>
              </a:buClr>
              <a:buSzPct val="83000"/>
              <a:buFont typeface="Arial" panose="020B0604020202020204" pitchFamily="34" charset="0"/>
              <a:buChar char="Օ"/>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tx1">
                  <a:lumMod val="85000"/>
                  <a:lumOff val="15000"/>
                </a:schemeClr>
              </a:buClr>
              <a:buSzPct val="83000"/>
              <a:buFont typeface="Arial" panose="020B0604020202020204" pitchFamily="34" charset="0"/>
              <a:buChar char="Օ"/>
              <a:defRPr sz="16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800"/>
              </a:spcBef>
              <a:buClr>
                <a:schemeClr val="accent5"/>
              </a:buClr>
              <a:buFont typeface="+mj-lt"/>
              <a:buAutoNum type="arabicParenR"/>
            </a:pPr>
            <a:r>
              <a:rPr lang="en-US" sz="2300" dirty="0">
                <a:latin typeface="+mn-lt"/>
              </a:rPr>
              <a:t>Genesis – Pioneered in the United Kingdom in 2010, the idea quickly spread to the United States (2012) and other industrialized economies to address issues like recidivism, drug treatment, job placement</a:t>
            </a:r>
          </a:p>
          <a:p>
            <a:pPr marL="457200" indent="-457200">
              <a:spcBef>
                <a:spcPts val="800"/>
              </a:spcBef>
              <a:buClr>
                <a:schemeClr val="accent5"/>
              </a:buClr>
              <a:buFont typeface="+mj-lt"/>
              <a:buAutoNum type="arabicParenR"/>
            </a:pPr>
            <a:r>
              <a:rPr lang="en-US" sz="2300" dirty="0">
                <a:latin typeface="+mn-lt"/>
              </a:rPr>
              <a:t>Concept (taken from:  </a:t>
            </a:r>
            <a:r>
              <a:rPr lang="en-US" sz="2300" dirty="0">
                <a:solidFill>
                  <a:schemeClr val="accent6"/>
                </a:solidFill>
                <a:latin typeface="+mn-lt"/>
                <a:hlinkClick r:id="rId4"/>
              </a:rPr>
              <a:t>https://www.thirdsectorcap.org/what-is-pay-for-success/</a:t>
            </a:r>
            <a:r>
              <a:rPr lang="en-US" sz="2300" dirty="0">
                <a:latin typeface="+mn-lt"/>
              </a:rPr>
              <a:t>):</a:t>
            </a:r>
          </a:p>
        </p:txBody>
      </p:sp>
      <p:graphicFrame>
        <p:nvGraphicFramePr>
          <p:cNvPr id="3" name="Diagram 2">
            <a:extLst>
              <a:ext uri="{FF2B5EF4-FFF2-40B4-BE49-F238E27FC236}">
                <a16:creationId xmlns:a16="http://schemas.microsoft.com/office/drawing/2014/main" xmlns="" id="{9B3F0549-7ABE-49EC-8F27-8D620AE69980}"/>
              </a:ext>
            </a:extLst>
          </p:cNvPr>
          <p:cNvGraphicFramePr/>
          <p:nvPr>
            <p:extLst>
              <p:ext uri="{D42A27DB-BD31-4B8C-83A1-F6EECF244321}">
                <p14:modId xmlns:p14="http://schemas.microsoft.com/office/powerpoint/2010/main" val="1143349491"/>
              </p:ext>
            </p:extLst>
          </p:nvPr>
        </p:nvGraphicFramePr>
        <p:xfrm>
          <a:off x="816428" y="3030838"/>
          <a:ext cx="7946571" cy="374060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07465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Impact Bonds – Challenges to Date</a:t>
            </a:r>
          </a:p>
        </p:txBody>
      </p:sp>
      <p:sp>
        <p:nvSpPr>
          <p:cNvPr id="6" name="Slide Number Placeholder 5"/>
          <p:cNvSpPr>
            <a:spLocks noGrp="1"/>
          </p:cNvSpPr>
          <p:nvPr>
            <p:ph type="sldNum" sz="quarter" idx="12"/>
          </p:nvPr>
        </p:nvSpPr>
        <p:spPr/>
        <p:txBody>
          <a:bodyPr/>
          <a:lstStyle/>
          <a:p>
            <a:fld id="{503ED1CA-EF19-4E8C-A722-55743114E940}" type="slidenum">
              <a:rPr lang="en-US" smtClean="0"/>
              <a:pPr/>
              <a:t>5</a:t>
            </a:fld>
            <a:endParaRPr lang="en-US" dirty="0"/>
          </a:p>
        </p:txBody>
      </p:sp>
      <p:sp>
        <p:nvSpPr>
          <p:cNvPr id="5" name="Content Placeholder 4"/>
          <p:cNvSpPr>
            <a:spLocks noGrp="1"/>
          </p:cNvSpPr>
          <p:nvPr>
            <p:ph idx="1"/>
          </p:nvPr>
        </p:nvSpPr>
        <p:spPr>
          <a:xfrm>
            <a:off x="492368" y="1273274"/>
            <a:ext cx="8417169" cy="4967288"/>
          </a:xfrm>
        </p:spPr>
        <p:txBody>
          <a:bodyPr/>
          <a:lstStyle/>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p:txBody>
      </p:sp>
      <p:sp>
        <p:nvSpPr>
          <p:cNvPr id="7" name="Content Placeholder 4">
            <a:extLst>
              <a:ext uri="{FF2B5EF4-FFF2-40B4-BE49-F238E27FC236}">
                <a16:creationId xmlns:a16="http://schemas.microsoft.com/office/drawing/2014/main" xmlns="" id="{3EBD70F4-4B60-4E3B-AD14-56781C015980}"/>
              </a:ext>
            </a:extLst>
          </p:cNvPr>
          <p:cNvSpPr txBox="1">
            <a:spLocks/>
          </p:cNvSpPr>
          <p:nvPr/>
        </p:nvSpPr>
        <p:spPr>
          <a:xfrm>
            <a:off x="644768" y="1425674"/>
            <a:ext cx="8417169" cy="4967288"/>
          </a:xfrm>
          <a:prstGeom prst="rect">
            <a:avLst/>
          </a:prstGeom>
        </p:spPr>
        <p:txBody>
          <a:bodyPr vert="horz" lIns="91440" tIns="45720" rIns="91440" bIns="45720" rtlCol="0">
            <a:noAutofit/>
          </a:bodyPr>
          <a:lstStyle>
            <a:lvl1pPr marL="233363" indent="-233363" algn="l" defTabSz="914400" rtl="0" eaLnBrk="1" latinLnBrk="0" hangingPunct="1">
              <a:spcBef>
                <a:spcPts val="600"/>
              </a:spcBef>
              <a:buClr>
                <a:schemeClr val="tx1">
                  <a:lumMod val="85000"/>
                  <a:lumOff val="15000"/>
                </a:schemeClr>
              </a:buClr>
              <a:buSzPct val="103000"/>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2625" indent="-285750" algn="l" defTabSz="914400" rtl="0" eaLnBrk="1" latinLnBrk="0" hangingPunct="1">
              <a:spcBef>
                <a:spcPts val="600"/>
              </a:spcBef>
              <a:buClr>
                <a:schemeClr val="tx1">
                  <a:lumMod val="85000"/>
                  <a:lumOff val="15000"/>
                </a:schemeClr>
              </a:buClr>
              <a:buSzPct val="90000"/>
              <a:buFontTx/>
              <a:buBlip>
                <a:blip r:embed="rId2"/>
              </a:buBlip>
              <a:defRPr sz="22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082675" indent="-228600" algn="l" defTabSz="914400" rtl="0" eaLnBrk="1" latinLnBrk="0" hangingPunct="1">
              <a:spcBef>
                <a:spcPts val="600"/>
              </a:spcBef>
              <a:buClr>
                <a:schemeClr val="accent2"/>
              </a:buClr>
              <a:buSzPct val="83000"/>
              <a:buFont typeface="Arial" panose="020B0604020202020204" pitchFamily="34" charset="0"/>
              <a:buChar char="Օ"/>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490663" indent="-228600" algn="l" defTabSz="914400" rtl="0" eaLnBrk="1" latinLnBrk="0" hangingPunct="1">
              <a:spcBef>
                <a:spcPts val="600"/>
              </a:spcBef>
              <a:buClr>
                <a:schemeClr val="tx1">
                  <a:lumMod val="85000"/>
                  <a:lumOff val="15000"/>
                </a:schemeClr>
              </a:buClr>
              <a:buSzPct val="83000"/>
              <a:buFont typeface="Arial" panose="020B0604020202020204" pitchFamily="34" charset="0"/>
              <a:buChar char="Օ"/>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tx1">
                  <a:lumMod val="85000"/>
                  <a:lumOff val="15000"/>
                </a:schemeClr>
              </a:buClr>
              <a:buSzPct val="83000"/>
              <a:buFont typeface="Arial" panose="020B0604020202020204" pitchFamily="34" charset="0"/>
              <a:buChar char="Օ"/>
              <a:defRPr sz="16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800"/>
              </a:spcBef>
              <a:buNone/>
            </a:pPr>
            <a:r>
              <a:rPr lang="en-US" sz="2300" b="1" u="sng" dirty="0">
                <a:solidFill>
                  <a:schemeClr val="accent5"/>
                </a:solidFill>
                <a:latin typeface="+mn-lt"/>
              </a:rPr>
              <a:t>Novelty</a:t>
            </a:r>
            <a:r>
              <a:rPr lang="en-US" sz="2300" dirty="0">
                <a:latin typeface="+mn-lt"/>
              </a:rPr>
              <a:t> - Governments have a hard time doing this because it’s different from standard contracting practices.  For example, it often requires future legislative action to fund results-based payments after a program has demonstrated results.  It requires significant, on-going coordination between the chief executive, procurement, contract monitoring, and the legislature.</a:t>
            </a:r>
          </a:p>
          <a:p>
            <a:pPr marL="0" indent="0">
              <a:spcBef>
                <a:spcPts val="800"/>
              </a:spcBef>
              <a:buNone/>
            </a:pPr>
            <a:r>
              <a:rPr lang="en-US" sz="2300" b="1" u="sng" dirty="0">
                <a:solidFill>
                  <a:schemeClr val="accent5"/>
                </a:solidFill>
                <a:latin typeface="+mn-lt"/>
              </a:rPr>
              <a:t>Optics</a:t>
            </a:r>
            <a:r>
              <a:rPr lang="en-US" sz="2300" dirty="0">
                <a:latin typeface="+mn-lt"/>
              </a:rPr>
              <a:t> – Some object to investors receiving a payment (and, especially, a profit) for something that “government is supposed to be doing in the first place”.  </a:t>
            </a:r>
          </a:p>
          <a:p>
            <a:pPr marL="0" indent="0">
              <a:spcBef>
                <a:spcPts val="800"/>
              </a:spcBef>
              <a:buNone/>
            </a:pPr>
            <a:r>
              <a:rPr lang="en-US" sz="2300" b="1" u="sng" dirty="0">
                <a:solidFill>
                  <a:schemeClr val="accent5"/>
                </a:solidFill>
                <a:latin typeface="+mn-lt"/>
              </a:rPr>
              <a:t>Risk</a:t>
            </a:r>
            <a:r>
              <a:rPr lang="en-US" sz="2300" dirty="0">
                <a:latin typeface="+mn-lt"/>
              </a:rPr>
              <a:t> – For investors, early programs have shown that the amount of risk is much greater than was originally thought.  Replicating a successful process to get the previously-demonstrated outcomes in the new situation doesn’t always work.  Measurement of success by a third party firm is not perfectly objective process either – adding to the risk.</a:t>
            </a:r>
          </a:p>
        </p:txBody>
      </p:sp>
    </p:spTree>
    <p:extLst>
      <p:ext uri="{BB962C8B-B14F-4D97-AF65-F5344CB8AC3E}">
        <p14:creationId xmlns:p14="http://schemas.microsoft.com/office/powerpoint/2010/main" val="420717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Funding Opportunities</a:t>
            </a:r>
          </a:p>
        </p:txBody>
      </p:sp>
      <p:sp>
        <p:nvSpPr>
          <p:cNvPr id="6" name="Slide Number Placeholder 5"/>
          <p:cNvSpPr>
            <a:spLocks noGrp="1"/>
          </p:cNvSpPr>
          <p:nvPr>
            <p:ph type="sldNum" sz="quarter" idx="12"/>
          </p:nvPr>
        </p:nvSpPr>
        <p:spPr/>
        <p:txBody>
          <a:bodyPr/>
          <a:lstStyle/>
          <a:p>
            <a:fld id="{503ED1CA-EF19-4E8C-A722-55743114E940}" type="slidenum">
              <a:rPr lang="en-US" smtClean="0"/>
              <a:pPr/>
              <a:t>6</a:t>
            </a:fld>
            <a:endParaRPr lang="en-US" dirty="0"/>
          </a:p>
        </p:txBody>
      </p:sp>
      <p:sp>
        <p:nvSpPr>
          <p:cNvPr id="5" name="Content Placeholder 4"/>
          <p:cNvSpPr>
            <a:spLocks noGrp="1"/>
          </p:cNvSpPr>
          <p:nvPr>
            <p:ph idx="1"/>
          </p:nvPr>
        </p:nvSpPr>
        <p:spPr>
          <a:xfrm>
            <a:off x="492368" y="1273274"/>
            <a:ext cx="8417169" cy="4967288"/>
          </a:xfrm>
        </p:spPr>
        <p:txBody>
          <a:bodyPr/>
          <a:lstStyle/>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p:txBody>
      </p:sp>
      <p:sp>
        <p:nvSpPr>
          <p:cNvPr id="7" name="Content Placeholder 4">
            <a:extLst>
              <a:ext uri="{FF2B5EF4-FFF2-40B4-BE49-F238E27FC236}">
                <a16:creationId xmlns:a16="http://schemas.microsoft.com/office/drawing/2014/main" xmlns="" id="{3EBD70F4-4B60-4E3B-AD14-56781C015980}"/>
              </a:ext>
            </a:extLst>
          </p:cNvPr>
          <p:cNvSpPr txBox="1">
            <a:spLocks/>
          </p:cNvSpPr>
          <p:nvPr/>
        </p:nvSpPr>
        <p:spPr>
          <a:xfrm>
            <a:off x="644768" y="1425674"/>
            <a:ext cx="8417169" cy="4967288"/>
          </a:xfrm>
          <a:prstGeom prst="rect">
            <a:avLst/>
          </a:prstGeom>
        </p:spPr>
        <p:txBody>
          <a:bodyPr vert="horz" lIns="91440" tIns="45720" rIns="91440" bIns="45720" rtlCol="0">
            <a:noAutofit/>
          </a:bodyPr>
          <a:lstStyle>
            <a:lvl1pPr marL="233363" indent="-233363" algn="l" defTabSz="914400" rtl="0" eaLnBrk="1" latinLnBrk="0" hangingPunct="1">
              <a:spcBef>
                <a:spcPts val="600"/>
              </a:spcBef>
              <a:buClr>
                <a:schemeClr val="tx1">
                  <a:lumMod val="85000"/>
                  <a:lumOff val="15000"/>
                </a:schemeClr>
              </a:buClr>
              <a:buSzPct val="103000"/>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2625" indent="-285750" algn="l" defTabSz="914400" rtl="0" eaLnBrk="1" latinLnBrk="0" hangingPunct="1">
              <a:spcBef>
                <a:spcPts val="600"/>
              </a:spcBef>
              <a:buClr>
                <a:schemeClr val="tx1">
                  <a:lumMod val="85000"/>
                  <a:lumOff val="15000"/>
                </a:schemeClr>
              </a:buClr>
              <a:buSzPct val="90000"/>
              <a:buFontTx/>
              <a:buBlip>
                <a:blip r:embed="rId2"/>
              </a:buBlip>
              <a:defRPr sz="22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082675" indent="-228600" algn="l" defTabSz="914400" rtl="0" eaLnBrk="1" latinLnBrk="0" hangingPunct="1">
              <a:spcBef>
                <a:spcPts val="600"/>
              </a:spcBef>
              <a:buClr>
                <a:schemeClr val="accent2"/>
              </a:buClr>
              <a:buSzPct val="83000"/>
              <a:buFont typeface="Arial" panose="020B0604020202020204" pitchFamily="34" charset="0"/>
              <a:buChar char="Օ"/>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490663" indent="-228600" algn="l" defTabSz="914400" rtl="0" eaLnBrk="1" latinLnBrk="0" hangingPunct="1">
              <a:spcBef>
                <a:spcPts val="600"/>
              </a:spcBef>
              <a:buClr>
                <a:schemeClr val="tx1">
                  <a:lumMod val="85000"/>
                  <a:lumOff val="15000"/>
                </a:schemeClr>
              </a:buClr>
              <a:buSzPct val="83000"/>
              <a:buFont typeface="Arial" panose="020B0604020202020204" pitchFamily="34" charset="0"/>
              <a:buChar char="Օ"/>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tx1">
                  <a:lumMod val="85000"/>
                  <a:lumOff val="15000"/>
                </a:schemeClr>
              </a:buClr>
              <a:buSzPct val="83000"/>
              <a:buFont typeface="Arial" panose="020B0604020202020204" pitchFamily="34" charset="0"/>
              <a:buChar char="Օ"/>
              <a:defRPr sz="16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800"/>
              </a:spcBef>
              <a:buFont typeface="Wingdings" panose="05000000000000000000" pitchFamily="2" charset="2"/>
              <a:buChar char="Ø"/>
            </a:pPr>
            <a:r>
              <a:rPr lang="en-US" dirty="0">
                <a:latin typeface="+mn-lt"/>
              </a:rPr>
              <a:t>The Social Impact Partnerships to Pay for Results Act (SIPPRA) was signed into law on February 9, 2018 and is intended to improve the effectiveness of certain social services. The federal government will pay for a project only if predetermined project outcomes have been met and validated by an independent evaluator.</a:t>
            </a:r>
          </a:p>
          <a:p>
            <a:pPr>
              <a:spcBef>
                <a:spcPts val="800"/>
              </a:spcBef>
              <a:buFont typeface="Wingdings" panose="05000000000000000000" pitchFamily="2" charset="2"/>
              <a:buChar char="Ø"/>
            </a:pPr>
            <a:r>
              <a:rPr lang="en-US" dirty="0">
                <a:latin typeface="+mn-lt"/>
              </a:rPr>
              <a:t>The SIPPRA notice of funding availability was released February 22, 2019, which provides for local governments to develop social impact partnerships, including pay for success projects. </a:t>
            </a:r>
          </a:p>
          <a:p>
            <a:pPr>
              <a:spcBef>
                <a:spcPts val="800"/>
              </a:spcBef>
              <a:buFont typeface="Wingdings" panose="05000000000000000000" pitchFamily="2" charset="2"/>
              <a:buChar char="Ø"/>
            </a:pPr>
            <a:r>
              <a:rPr lang="en-US" dirty="0">
                <a:latin typeface="+mn-lt"/>
              </a:rPr>
              <a:t>Only state and local governments may apply.  </a:t>
            </a:r>
            <a:r>
              <a:rPr lang="en-US" dirty="0">
                <a:solidFill>
                  <a:schemeClr val="accent5"/>
                </a:solidFill>
                <a:latin typeface="+mn-lt"/>
              </a:rPr>
              <a:t>Applications are due </a:t>
            </a:r>
            <a:r>
              <a:rPr lang="en-US" b="1" u="sng" dirty="0">
                <a:solidFill>
                  <a:schemeClr val="accent5"/>
                </a:solidFill>
                <a:latin typeface="+mn-lt"/>
              </a:rPr>
              <a:t>May 22, 2019</a:t>
            </a:r>
            <a:r>
              <a:rPr lang="en-US" b="1" dirty="0">
                <a:solidFill>
                  <a:schemeClr val="accent5"/>
                </a:solidFill>
                <a:latin typeface="+mn-lt"/>
              </a:rPr>
              <a:t>.</a:t>
            </a:r>
          </a:p>
          <a:p>
            <a:pPr>
              <a:spcBef>
                <a:spcPts val="800"/>
              </a:spcBef>
              <a:buFont typeface="Wingdings" panose="05000000000000000000" pitchFamily="2" charset="2"/>
              <a:buChar char="Ø"/>
            </a:pPr>
            <a:r>
              <a:rPr lang="en-US" dirty="0">
                <a:latin typeface="+mn-lt"/>
              </a:rPr>
              <a:t>Congress appropriated $100 million for the SIPPRA program to implement “Social Impact Partnership Demonstration Projects” and feasibility studies to prepare for those projects.  </a:t>
            </a:r>
          </a:p>
          <a:p>
            <a:pPr>
              <a:spcBef>
                <a:spcPts val="800"/>
              </a:spcBef>
              <a:buFont typeface="Wingdings" panose="05000000000000000000" pitchFamily="2" charset="2"/>
              <a:buChar char="Ø"/>
            </a:pPr>
            <a:endParaRPr lang="en-US" dirty="0">
              <a:latin typeface="+mn-lt"/>
            </a:endParaRPr>
          </a:p>
        </p:txBody>
      </p:sp>
    </p:spTree>
    <p:extLst>
      <p:ext uri="{BB962C8B-B14F-4D97-AF65-F5344CB8AC3E}">
        <p14:creationId xmlns:p14="http://schemas.microsoft.com/office/powerpoint/2010/main" val="550221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Examples of SIPPRA Outcomes</a:t>
            </a:r>
          </a:p>
        </p:txBody>
      </p:sp>
      <p:sp>
        <p:nvSpPr>
          <p:cNvPr id="6" name="Slide Number Placeholder 5"/>
          <p:cNvSpPr>
            <a:spLocks noGrp="1"/>
          </p:cNvSpPr>
          <p:nvPr>
            <p:ph type="sldNum" sz="quarter" idx="12"/>
          </p:nvPr>
        </p:nvSpPr>
        <p:spPr/>
        <p:txBody>
          <a:bodyPr/>
          <a:lstStyle/>
          <a:p>
            <a:fld id="{503ED1CA-EF19-4E8C-A722-55743114E940}" type="slidenum">
              <a:rPr lang="en-US" smtClean="0"/>
              <a:pPr/>
              <a:t>7</a:t>
            </a:fld>
            <a:endParaRPr lang="en-US" dirty="0"/>
          </a:p>
        </p:txBody>
      </p:sp>
      <p:sp>
        <p:nvSpPr>
          <p:cNvPr id="5" name="Content Placeholder 4"/>
          <p:cNvSpPr>
            <a:spLocks noGrp="1"/>
          </p:cNvSpPr>
          <p:nvPr>
            <p:ph idx="1"/>
          </p:nvPr>
        </p:nvSpPr>
        <p:spPr>
          <a:xfrm>
            <a:off x="492368" y="1273274"/>
            <a:ext cx="8417169" cy="4967288"/>
          </a:xfrm>
        </p:spPr>
        <p:txBody>
          <a:bodyPr/>
          <a:lstStyle/>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a:p>
            <a:pPr marL="0" indent="0" algn="ctr">
              <a:spcBef>
                <a:spcPts val="800"/>
              </a:spcBef>
              <a:buNone/>
            </a:pPr>
            <a:endParaRPr lang="en-US" sz="2300" dirty="0">
              <a:latin typeface="+mn-lt"/>
            </a:endParaRPr>
          </a:p>
        </p:txBody>
      </p:sp>
      <p:sp>
        <p:nvSpPr>
          <p:cNvPr id="7" name="Content Placeholder 4">
            <a:extLst>
              <a:ext uri="{FF2B5EF4-FFF2-40B4-BE49-F238E27FC236}">
                <a16:creationId xmlns:a16="http://schemas.microsoft.com/office/drawing/2014/main" xmlns="" id="{3EBD70F4-4B60-4E3B-AD14-56781C015980}"/>
              </a:ext>
            </a:extLst>
          </p:cNvPr>
          <p:cNvSpPr txBox="1">
            <a:spLocks/>
          </p:cNvSpPr>
          <p:nvPr/>
        </p:nvSpPr>
        <p:spPr>
          <a:xfrm>
            <a:off x="644768" y="1425674"/>
            <a:ext cx="8417169" cy="4967288"/>
          </a:xfrm>
          <a:prstGeom prst="rect">
            <a:avLst/>
          </a:prstGeom>
        </p:spPr>
        <p:txBody>
          <a:bodyPr vert="horz" lIns="91440" tIns="45720" rIns="91440" bIns="45720" rtlCol="0">
            <a:noAutofit/>
          </a:bodyPr>
          <a:lstStyle>
            <a:lvl1pPr marL="233363" indent="-233363" algn="l" defTabSz="914400" rtl="0" eaLnBrk="1" latinLnBrk="0" hangingPunct="1">
              <a:spcBef>
                <a:spcPts val="600"/>
              </a:spcBef>
              <a:buClr>
                <a:schemeClr val="tx1">
                  <a:lumMod val="85000"/>
                  <a:lumOff val="15000"/>
                </a:schemeClr>
              </a:buClr>
              <a:buSzPct val="103000"/>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682625" indent="-285750" algn="l" defTabSz="914400" rtl="0" eaLnBrk="1" latinLnBrk="0" hangingPunct="1">
              <a:spcBef>
                <a:spcPts val="600"/>
              </a:spcBef>
              <a:buClr>
                <a:schemeClr val="tx1">
                  <a:lumMod val="85000"/>
                  <a:lumOff val="15000"/>
                </a:schemeClr>
              </a:buClr>
              <a:buSzPct val="90000"/>
              <a:buFontTx/>
              <a:buBlip>
                <a:blip r:embed="rId2"/>
              </a:buBlip>
              <a:defRPr sz="22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082675" indent="-228600" algn="l" defTabSz="914400" rtl="0" eaLnBrk="1" latinLnBrk="0" hangingPunct="1">
              <a:spcBef>
                <a:spcPts val="600"/>
              </a:spcBef>
              <a:buClr>
                <a:schemeClr val="accent2"/>
              </a:buClr>
              <a:buSzPct val="83000"/>
              <a:buFont typeface="Arial" panose="020B0604020202020204" pitchFamily="34" charset="0"/>
              <a:buChar char="Օ"/>
              <a:defRPr sz="20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490663" indent="-228600" algn="l" defTabSz="914400" rtl="0" eaLnBrk="1" latinLnBrk="0" hangingPunct="1">
              <a:spcBef>
                <a:spcPts val="600"/>
              </a:spcBef>
              <a:buClr>
                <a:schemeClr val="tx1">
                  <a:lumMod val="85000"/>
                  <a:lumOff val="15000"/>
                </a:schemeClr>
              </a:buClr>
              <a:buSzPct val="83000"/>
              <a:buFont typeface="Arial" panose="020B0604020202020204" pitchFamily="34" charset="0"/>
              <a:buChar char="Օ"/>
              <a:defRPr sz="18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tx1">
                  <a:lumMod val="85000"/>
                  <a:lumOff val="15000"/>
                </a:schemeClr>
              </a:buClr>
              <a:buSzPct val="83000"/>
              <a:buFont typeface="Arial" panose="020B0604020202020204" pitchFamily="34" charset="0"/>
              <a:buChar char="Օ"/>
              <a:defRPr sz="16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800"/>
              </a:spcBef>
              <a:buClr>
                <a:schemeClr val="accent5"/>
              </a:buClr>
              <a:buFont typeface="Wingdings" panose="05000000000000000000" pitchFamily="2" charset="2"/>
              <a:buChar char="Ø"/>
            </a:pPr>
            <a:r>
              <a:rPr lang="en-US" dirty="0">
                <a:latin typeface="+mn-lt"/>
              </a:rPr>
              <a:t>Increasing earnings and work by individuals in the United States who are unemployed for more than 6 consecutive months.</a:t>
            </a:r>
          </a:p>
          <a:p>
            <a:pPr>
              <a:spcBef>
                <a:spcPts val="800"/>
              </a:spcBef>
              <a:buClr>
                <a:schemeClr val="accent5"/>
              </a:buClr>
              <a:buFont typeface="Wingdings" panose="05000000000000000000" pitchFamily="2" charset="2"/>
              <a:buChar char="Ø"/>
            </a:pPr>
            <a:r>
              <a:rPr lang="en-US" dirty="0">
                <a:latin typeface="+mn-lt"/>
              </a:rPr>
              <a:t>Increasing employment and earnings of individuals who have attained 16 years of age but not 25 years of age.</a:t>
            </a:r>
          </a:p>
          <a:p>
            <a:pPr>
              <a:spcBef>
                <a:spcPts val="800"/>
              </a:spcBef>
              <a:buClr>
                <a:schemeClr val="accent5"/>
              </a:buClr>
              <a:buFont typeface="Wingdings" panose="05000000000000000000" pitchFamily="2" charset="2"/>
              <a:buChar char="Ø"/>
            </a:pPr>
            <a:r>
              <a:rPr lang="en-US" dirty="0">
                <a:latin typeface="+mn-lt"/>
              </a:rPr>
              <a:t>Increasing employment among individuals receiving Federal disability benefits.</a:t>
            </a:r>
          </a:p>
          <a:p>
            <a:pPr>
              <a:spcBef>
                <a:spcPts val="800"/>
              </a:spcBef>
              <a:buClr>
                <a:schemeClr val="accent5"/>
              </a:buClr>
              <a:buFont typeface="Wingdings" panose="05000000000000000000" pitchFamily="2" charset="2"/>
              <a:buChar char="Ø"/>
            </a:pPr>
            <a:r>
              <a:rPr lang="en-US" dirty="0">
                <a:latin typeface="+mn-lt"/>
              </a:rPr>
              <a:t>Reducing the dependence of low-income families on Federal means-tested benefits.</a:t>
            </a:r>
          </a:p>
          <a:p>
            <a:pPr>
              <a:spcBef>
                <a:spcPts val="800"/>
              </a:spcBef>
              <a:buClr>
                <a:schemeClr val="accent5"/>
              </a:buClr>
              <a:buFont typeface="Wingdings" panose="05000000000000000000" pitchFamily="2" charset="2"/>
              <a:buChar char="Ø"/>
            </a:pPr>
            <a:r>
              <a:rPr lang="en-US" dirty="0">
                <a:latin typeface="+mn-lt"/>
              </a:rPr>
              <a:t>Improving rates of high school graduation.</a:t>
            </a:r>
          </a:p>
          <a:p>
            <a:pPr>
              <a:spcBef>
                <a:spcPts val="800"/>
              </a:spcBef>
              <a:buClr>
                <a:schemeClr val="accent5"/>
              </a:buClr>
              <a:buFont typeface="Wingdings" panose="05000000000000000000" pitchFamily="2" charset="2"/>
              <a:buChar char="Ø"/>
            </a:pPr>
            <a:r>
              <a:rPr lang="en-US" dirty="0">
                <a:latin typeface="+mn-lt"/>
              </a:rPr>
              <a:t>Reducing teen and unplanned pregnancies.</a:t>
            </a:r>
          </a:p>
          <a:p>
            <a:pPr>
              <a:spcBef>
                <a:spcPts val="800"/>
              </a:spcBef>
              <a:buClr>
                <a:schemeClr val="accent5"/>
              </a:buClr>
              <a:buFont typeface="Wingdings" panose="05000000000000000000" pitchFamily="2" charset="2"/>
              <a:buChar char="Ø"/>
            </a:pPr>
            <a:r>
              <a:rPr lang="en-US" dirty="0">
                <a:latin typeface="+mn-lt"/>
              </a:rPr>
              <a:t>Other measurable outcomes defined by the state or local government that result in positive social outcomes and Federal savings.</a:t>
            </a:r>
          </a:p>
        </p:txBody>
      </p:sp>
      <p:pic>
        <p:nvPicPr>
          <p:cNvPr id="4" name="Picture 3">
            <a:extLst>
              <a:ext uri="{FF2B5EF4-FFF2-40B4-BE49-F238E27FC236}">
                <a16:creationId xmlns:a16="http://schemas.microsoft.com/office/drawing/2014/main" xmlns="" id="{B7E7039E-232A-4DF6-8426-08EB1F75459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7488042" y="4474123"/>
            <a:ext cx="1216688" cy="1216688"/>
          </a:xfrm>
          <a:prstGeom prst="rect">
            <a:avLst/>
          </a:prstGeom>
        </p:spPr>
      </p:pic>
    </p:spTree>
    <p:extLst>
      <p:ext uri="{BB962C8B-B14F-4D97-AF65-F5344CB8AC3E}">
        <p14:creationId xmlns:p14="http://schemas.microsoft.com/office/powerpoint/2010/main" val="13402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Challenge of Female Incarceration in Oklahoma</a:t>
            </a:r>
          </a:p>
        </p:txBody>
      </p:sp>
      <p:sp>
        <p:nvSpPr>
          <p:cNvPr id="6" name="Slide Number Placeholder 5"/>
          <p:cNvSpPr>
            <a:spLocks noGrp="1"/>
          </p:cNvSpPr>
          <p:nvPr>
            <p:ph type="sldNum" sz="quarter" idx="12"/>
          </p:nvPr>
        </p:nvSpPr>
        <p:spPr/>
        <p:txBody>
          <a:bodyPr/>
          <a:lstStyle/>
          <a:p>
            <a:fld id="{503ED1CA-EF19-4E8C-A722-55743114E940}" type="slidenum">
              <a:rPr lang="en-US" smtClean="0"/>
              <a:pPr/>
              <a:t>8</a:t>
            </a:fld>
            <a:endParaRPr lang="en-US" dirty="0"/>
          </a:p>
        </p:txBody>
      </p:sp>
      <p:sp>
        <p:nvSpPr>
          <p:cNvPr id="5" name="TextBox 4">
            <a:extLst>
              <a:ext uri="{FF2B5EF4-FFF2-40B4-BE49-F238E27FC236}">
                <a16:creationId xmlns:a16="http://schemas.microsoft.com/office/drawing/2014/main" xmlns="" id="{AB232BD2-76BE-4F7C-9297-B56F81E0C54F}"/>
              </a:ext>
            </a:extLst>
          </p:cNvPr>
          <p:cNvSpPr txBox="1"/>
          <p:nvPr/>
        </p:nvSpPr>
        <p:spPr>
          <a:xfrm>
            <a:off x="410135" y="1136883"/>
            <a:ext cx="8323730" cy="2431435"/>
          </a:xfrm>
          <a:prstGeom prst="rect">
            <a:avLst/>
          </a:prstGeom>
          <a:noFill/>
        </p:spPr>
        <p:txBody>
          <a:bodyPr wrap="square" rtlCol="0">
            <a:spAutoFit/>
          </a:bodyPr>
          <a:lstStyle/>
          <a:p>
            <a:pPr algn="ctr"/>
            <a:r>
              <a:rPr lang="en-US" sz="2800" i="1" dirty="0">
                <a:solidFill>
                  <a:schemeClr val="tx1">
                    <a:lumMod val="75000"/>
                    <a:lumOff val="25000"/>
                  </a:schemeClr>
                </a:solidFill>
                <a:cs typeface="Arial" panose="020B0604020202020204" pitchFamily="34" charset="0"/>
              </a:rPr>
              <a:t>“In 2016, Oklahoma continued to lead the nation in female incarceration – a dubious distinction the state has owned for more than 25 years.”</a:t>
            </a:r>
            <a:r>
              <a:rPr lang="en-US" sz="2800" dirty="0">
                <a:solidFill>
                  <a:schemeClr val="tx1">
                    <a:lumMod val="75000"/>
                    <a:lumOff val="25000"/>
                  </a:schemeClr>
                </a:solidFill>
                <a:cs typeface="Arial" panose="020B0604020202020204" pitchFamily="34" charset="0"/>
              </a:rPr>
              <a:t>  - State of Oklahoma Dept. of Corrections (ODOC), 1/13/2018</a:t>
            </a:r>
          </a:p>
          <a:p>
            <a:pPr marL="571500" indent="-571500">
              <a:buFont typeface="Arial" panose="020B0604020202020204" pitchFamily="34" charset="0"/>
              <a:buChar char="•"/>
            </a:pPr>
            <a:endParaRPr lang="en-US" sz="4000" b="1" dirty="0">
              <a:solidFill>
                <a:schemeClr val="tx1">
                  <a:lumMod val="75000"/>
                  <a:lumOff val="25000"/>
                </a:schemeClr>
              </a:solidFill>
              <a:cs typeface="Arial" panose="020B0604020202020204" pitchFamily="34" charset="0"/>
            </a:endParaRPr>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 name="TextBox 2">
            <a:extLst>
              <a:ext uri="{FF2B5EF4-FFF2-40B4-BE49-F238E27FC236}">
                <a16:creationId xmlns:a16="http://schemas.microsoft.com/office/drawing/2014/main" xmlns="" id="{93DD7EFF-F6FC-4368-9FB2-973D1517EF3F}"/>
              </a:ext>
            </a:extLst>
          </p:cNvPr>
          <p:cNvSpPr txBox="1"/>
          <p:nvPr/>
        </p:nvSpPr>
        <p:spPr>
          <a:xfrm>
            <a:off x="410135" y="2869408"/>
            <a:ext cx="8494643" cy="433965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1">
                    <a:lumMod val="75000"/>
                    <a:lumOff val="25000"/>
                  </a:schemeClr>
                </a:solidFill>
                <a:cs typeface="Arial" panose="020B0604020202020204" pitchFamily="34" charset="0"/>
              </a:rPr>
              <a:t>Many women are in prison for nonviolent offenses such as for drugs and drug-related crime, even simple possession – </a:t>
            </a:r>
            <a:r>
              <a:rPr lang="en-US" sz="2400" i="1" dirty="0">
                <a:solidFill>
                  <a:schemeClr val="tx1">
                    <a:lumMod val="75000"/>
                    <a:lumOff val="25000"/>
                  </a:schemeClr>
                </a:solidFill>
                <a:cs typeface="Arial" panose="020B0604020202020204" pitchFamily="34" charset="0"/>
              </a:rPr>
              <a:t>Public Radio International</a:t>
            </a:r>
            <a:r>
              <a:rPr lang="en-US" sz="2400" dirty="0">
                <a:solidFill>
                  <a:schemeClr val="tx1">
                    <a:lumMod val="75000"/>
                    <a:lumOff val="25000"/>
                  </a:schemeClr>
                </a:solidFill>
                <a:cs typeface="Arial" panose="020B0604020202020204" pitchFamily="34" charset="0"/>
              </a:rPr>
              <a:t>, 2/13/2019</a:t>
            </a:r>
          </a:p>
          <a:p>
            <a:pPr marL="285750" indent="-285750">
              <a:buFont typeface="Arial" panose="020B0604020202020204" pitchFamily="34" charset="0"/>
              <a:buChar char="•"/>
            </a:pPr>
            <a:r>
              <a:rPr lang="en-US" sz="2400" dirty="0">
                <a:solidFill>
                  <a:schemeClr val="tx1">
                    <a:lumMod val="75000"/>
                    <a:lumOff val="25000"/>
                  </a:schemeClr>
                </a:solidFill>
                <a:cs typeface="Arial" panose="020B0604020202020204" pitchFamily="34" charset="0"/>
              </a:rPr>
              <a:t>A 2016 voter-approved ballot measure reducing drug possession from a felony to a misdemeanor has so far done little to stem the flow of inmates into Oklahoma prisons for that crime – </a:t>
            </a:r>
            <a:r>
              <a:rPr lang="en-US" sz="2400" i="1" dirty="0">
                <a:solidFill>
                  <a:schemeClr val="tx1">
                    <a:lumMod val="75000"/>
                    <a:lumOff val="25000"/>
                  </a:schemeClr>
                </a:solidFill>
                <a:cs typeface="Arial" panose="020B0604020202020204" pitchFamily="34" charset="0"/>
              </a:rPr>
              <a:t>The Oklahoman</a:t>
            </a:r>
            <a:r>
              <a:rPr lang="en-US" sz="2400" dirty="0">
                <a:solidFill>
                  <a:schemeClr val="tx1">
                    <a:lumMod val="75000"/>
                    <a:lumOff val="25000"/>
                  </a:schemeClr>
                </a:solidFill>
                <a:cs typeface="Arial" panose="020B0604020202020204" pitchFamily="34" charset="0"/>
              </a:rPr>
              <a:t>, 3/26/2018</a:t>
            </a:r>
          </a:p>
          <a:p>
            <a:pPr marL="285750" indent="-285750">
              <a:buFont typeface="Arial" panose="020B0604020202020204" pitchFamily="34" charset="0"/>
              <a:buChar char="•"/>
            </a:pPr>
            <a:r>
              <a:rPr lang="en-US" sz="2400" dirty="0">
                <a:solidFill>
                  <a:schemeClr val="tx1">
                    <a:lumMod val="75000"/>
                    <a:lumOff val="25000"/>
                  </a:schemeClr>
                </a:solidFill>
                <a:cs typeface="Arial" panose="020B0604020202020204" pitchFamily="34" charset="0"/>
              </a:rPr>
              <a:t>Through 2018, little had been done in the legislature to promote sentencing reform, although new governor Kevin Stitt has now made it a priority. – </a:t>
            </a:r>
            <a:r>
              <a:rPr lang="en-US" sz="2400" i="1" dirty="0">
                <a:solidFill>
                  <a:schemeClr val="tx1">
                    <a:lumMod val="75000"/>
                    <a:lumOff val="25000"/>
                  </a:schemeClr>
                </a:solidFill>
                <a:cs typeface="Arial" panose="020B0604020202020204" pitchFamily="34" charset="0"/>
              </a:rPr>
              <a:t>The Journal Record</a:t>
            </a:r>
            <a:r>
              <a:rPr lang="en-US" sz="2400" dirty="0">
                <a:solidFill>
                  <a:schemeClr val="tx1">
                    <a:lumMod val="75000"/>
                    <a:lumOff val="25000"/>
                  </a:schemeClr>
                </a:solidFill>
                <a:cs typeface="Arial" panose="020B0604020202020204" pitchFamily="34" charset="0"/>
              </a:rPr>
              <a:t>, 2/7/2019</a:t>
            </a:r>
          </a:p>
          <a:p>
            <a:endParaRPr lang="en-US" dirty="0">
              <a:solidFill>
                <a:schemeClr val="tx1">
                  <a:lumMod val="75000"/>
                  <a:lumOff val="25000"/>
                </a:schemeClr>
              </a:solidFill>
              <a:cs typeface="Arial" panose="020B0604020202020204" pitchFamily="34" charset="0"/>
            </a:endParaRPr>
          </a:p>
          <a:p>
            <a:endParaRPr lang="en-US" dirty="0"/>
          </a:p>
        </p:txBody>
      </p:sp>
    </p:spTree>
    <p:extLst>
      <p:ext uri="{BB962C8B-B14F-4D97-AF65-F5344CB8AC3E}">
        <p14:creationId xmlns:p14="http://schemas.microsoft.com/office/powerpoint/2010/main" val="1590603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OK Pay for Success Partners</a:t>
            </a:r>
          </a:p>
        </p:txBody>
      </p:sp>
      <p:sp>
        <p:nvSpPr>
          <p:cNvPr id="6" name="Slide Number Placeholder 5"/>
          <p:cNvSpPr>
            <a:spLocks noGrp="1"/>
          </p:cNvSpPr>
          <p:nvPr>
            <p:ph type="sldNum" sz="quarter" idx="12"/>
          </p:nvPr>
        </p:nvSpPr>
        <p:spPr/>
        <p:txBody>
          <a:bodyPr/>
          <a:lstStyle/>
          <a:p>
            <a:fld id="{503ED1CA-EF19-4E8C-A722-55743114E940}" type="slidenum">
              <a:rPr lang="en-US" smtClean="0"/>
              <a:pPr/>
              <a:t>9</a:t>
            </a:fld>
            <a:endParaRPr lang="en-US" dirty="0"/>
          </a:p>
        </p:txBody>
      </p:sp>
      <p:sp>
        <p:nvSpPr>
          <p:cNvPr id="5" name="TextBox 4">
            <a:extLst>
              <a:ext uri="{FF2B5EF4-FFF2-40B4-BE49-F238E27FC236}">
                <a16:creationId xmlns:a16="http://schemas.microsoft.com/office/drawing/2014/main" xmlns="" id="{AB232BD2-76BE-4F7C-9297-B56F81E0C54F}"/>
              </a:ext>
            </a:extLst>
          </p:cNvPr>
          <p:cNvSpPr txBox="1"/>
          <p:nvPr/>
        </p:nvSpPr>
        <p:spPr>
          <a:xfrm>
            <a:off x="-2246245" y="544996"/>
            <a:ext cx="8028869" cy="707886"/>
          </a:xfrm>
          <a:prstGeom prst="rect">
            <a:avLst/>
          </a:prstGeom>
          <a:noFill/>
        </p:spPr>
        <p:txBody>
          <a:bodyPr wrap="square" rtlCol="0">
            <a:spAutoFit/>
          </a:bodyPr>
          <a:lstStyle/>
          <a:p>
            <a:pPr marL="571500" indent="-571500">
              <a:buFont typeface="Arial" panose="020B0604020202020204" pitchFamily="34" charset="0"/>
              <a:buChar char="•"/>
            </a:pPr>
            <a:endParaRPr lang="en-US" sz="4000" b="1" dirty="0">
              <a:solidFill>
                <a:schemeClr val="tx1">
                  <a:lumMod val="75000"/>
                  <a:lumOff val="25000"/>
                </a:schemeClr>
              </a:solidFill>
              <a:cs typeface="Arial" panose="020B0604020202020204" pitchFamily="34" charset="0"/>
            </a:endParaRPr>
          </a:p>
        </p:txBody>
      </p:sp>
      <p:sp>
        <p:nvSpPr>
          <p:cNvPr id="7" name="Footer Placeholder 4"/>
          <p:cNvSpPr txBox="1">
            <a:spLocks/>
          </p:cNvSpPr>
          <p:nvPr/>
        </p:nvSpPr>
        <p:spPr>
          <a:xfrm>
            <a:off x="4771571" y="6369099"/>
            <a:ext cx="3750430" cy="41431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8" name="Date Placeholder 3"/>
          <p:cNvSpPr txBox="1">
            <a:spLocks/>
          </p:cNvSpPr>
          <p:nvPr/>
        </p:nvSpPr>
        <p:spPr>
          <a:xfrm>
            <a:off x="1539850" y="6369099"/>
            <a:ext cx="2133600" cy="30175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2050" name="Picture 2" descr="http://www.oksenate.gov/Senators/biographies/Images/david_bio.jpg">
            <a:extLst>
              <a:ext uri="{FF2B5EF4-FFF2-40B4-BE49-F238E27FC236}">
                <a16:creationId xmlns:a16="http://schemas.microsoft.com/office/drawing/2014/main" xmlns="" id="{DE145BA7-7CFD-4BE4-8CA8-A0CAF7928A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08852"/>
            <a:ext cx="1524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xmlns="" id="{D16590FA-8A7D-4E61-995E-9E9BD1E03CD8}"/>
              </a:ext>
            </a:extLst>
          </p:cNvPr>
          <p:cNvPicPr>
            <a:picLocks noChangeAspect="1"/>
          </p:cNvPicPr>
          <p:nvPr/>
        </p:nvPicPr>
        <p:blipFill>
          <a:blip r:embed="rId4"/>
          <a:stretch>
            <a:fillRect/>
          </a:stretch>
        </p:blipFill>
        <p:spPr>
          <a:xfrm>
            <a:off x="2149450" y="1502038"/>
            <a:ext cx="1524000" cy="1903104"/>
          </a:xfrm>
          <a:prstGeom prst="rect">
            <a:avLst/>
          </a:prstGeom>
        </p:spPr>
      </p:pic>
      <p:pic>
        <p:nvPicPr>
          <p:cNvPr id="2054" name="Picture 6" descr="Family &amp; Children's Services">
            <a:extLst>
              <a:ext uri="{FF2B5EF4-FFF2-40B4-BE49-F238E27FC236}">
                <a16:creationId xmlns:a16="http://schemas.microsoft.com/office/drawing/2014/main" xmlns="" id="{296FFD25-01A0-41A2-96E2-388063834D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1571" y="1919242"/>
            <a:ext cx="3390900" cy="14859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GKFF">
            <a:extLst>
              <a:ext uri="{FF2B5EF4-FFF2-40B4-BE49-F238E27FC236}">
                <a16:creationId xmlns:a16="http://schemas.microsoft.com/office/drawing/2014/main" xmlns="" id="{CBF4C622-1D68-497A-8D37-216E9DD3D76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163" y="3965900"/>
            <a:ext cx="8323730" cy="76835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State of Oklahoma | Department of Corrections">
            <a:extLst>
              <a:ext uri="{FF2B5EF4-FFF2-40B4-BE49-F238E27FC236}">
                <a16:creationId xmlns:a16="http://schemas.microsoft.com/office/drawing/2014/main" xmlns="" id="{5597B0DC-3F31-4E39-B76D-5DC70D11446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624" y="5007024"/>
            <a:ext cx="5402928" cy="1362075"/>
          </a:xfrm>
          <a:prstGeom prst="rect">
            <a:avLst/>
          </a:prstGeom>
          <a:noFill/>
          <a:extLst>
            <a:ext uri="{909E8E84-426E-40DD-AFC4-6F175D3DCCD1}">
              <a14:hiddenFill xmlns:a14="http://schemas.microsoft.com/office/drawing/2010/main">
                <a:solidFill>
                  <a:srgbClr val="FFFFFF"/>
                </a:solidFill>
              </a14:hiddenFill>
            </a:ext>
          </a:extLst>
        </p:spPr>
      </p:pic>
      <p:sp>
        <p:nvSpPr>
          <p:cNvPr id="11" name="AutoShape 14" descr="Image result for oklahoma office of management and enterprise services">
            <a:extLst>
              <a:ext uri="{FF2B5EF4-FFF2-40B4-BE49-F238E27FC236}">
                <a16:creationId xmlns:a16="http://schemas.microsoft.com/office/drawing/2014/main" xmlns="" id="{9F617EE5-379D-40B9-88A0-EF12CF2526E9}"/>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2" name="Picture 11">
            <a:extLst>
              <a:ext uri="{FF2B5EF4-FFF2-40B4-BE49-F238E27FC236}">
                <a16:creationId xmlns:a16="http://schemas.microsoft.com/office/drawing/2014/main" xmlns="" id="{3A5E6B8B-8A1F-4CE2-A16F-99EDDBAEE054}"/>
              </a:ext>
            </a:extLst>
          </p:cNvPr>
          <p:cNvPicPr>
            <a:picLocks noChangeAspect="1"/>
          </p:cNvPicPr>
          <p:nvPr/>
        </p:nvPicPr>
        <p:blipFill>
          <a:blip r:embed="rId8"/>
          <a:stretch>
            <a:fillRect/>
          </a:stretch>
        </p:blipFill>
        <p:spPr>
          <a:xfrm>
            <a:off x="5786654" y="5049734"/>
            <a:ext cx="3124200" cy="1466850"/>
          </a:xfrm>
          <a:prstGeom prst="rect">
            <a:avLst/>
          </a:prstGeom>
        </p:spPr>
      </p:pic>
    </p:spTree>
    <p:extLst>
      <p:ext uri="{BB962C8B-B14F-4D97-AF65-F5344CB8AC3E}">
        <p14:creationId xmlns:p14="http://schemas.microsoft.com/office/powerpoint/2010/main" val="2021476982"/>
      </p:ext>
    </p:extLst>
  </p:cSld>
  <p:clrMapOvr>
    <a:masterClrMapping/>
  </p:clrMapOvr>
</p:sld>
</file>

<file path=ppt/theme/theme1.xml><?xml version="1.0" encoding="utf-8"?>
<a:theme xmlns:a="http://schemas.openxmlformats.org/drawingml/2006/main" name="Office Theme">
  <a:themeElements>
    <a:clrScheme name="FBD_011712">
      <a:dk1>
        <a:srgbClr val="000000"/>
      </a:dk1>
      <a:lt1>
        <a:srgbClr val="FFFFFF"/>
      </a:lt1>
      <a:dk2>
        <a:srgbClr val="000000"/>
      </a:dk2>
      <a:lt2>
        <a:srgbClr val="FFFFFF"/>
      </a:lt2>
      <a:accent1>
        <a:srgbClr val="003150"/>
      </a:accent1>
      <a:accent2>
        <a:srgbClr val="5E9CAE"/>
      </a:accent2>
      <a:accent3>
        <a:srgbClr val="BCBEC0"/>
      </a:accent3>
      <a:accent4>
        <a:srgbClr val="00583C"/>
      </a:accent4>
      <a:accent5>
        <a:srgbClr val="3F9C35"/>
      </a:accent5>
      <a:accent6>
        <a:srgbClr val="E7AB03"/>
      </a:accent6>
      <a:hlink>
        <a:srgbClr val="774F27"/>
      </a:hlink>
      <a:folHlink>
        <a:srgbClr val="730142"/>
      </a:folHlink>
    </a:clrScheme>
    <a:fontScheme name="FBD">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4302</TotalTime>
  <Words>1394</Words>
  <Application>Microsoft Office PowerPoint</Application>
  <PresentationFormat>On-screen Show (4:3)</PresentationFormat>
  <Paragraphs>150</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Narrow</vt:lpstr>
      <vt:lpstr>Calibri</vt:lpstr>
      <vt:lpstr>Wingdings</vt:lpstr>
      <vt:lpstr>Office Theme</vt:lpstr>
      <vt:lpstr>Socially Responsible Impact Financing  Innovative Approaches to Tackling Social and Educational Challenges</vt:lpstr>
      <vt:lpstr>Agenda </vt:lpstr>
      <vt:lpstr>Private Dollars/Public Priorities</vt:lpstr>
      <vt:lpstr>Social Impact Bonds – An Overview</vt:lpstr>
      <vt:lpstr>Social Impact Bonds – Challenges to Date</vt:lpstr>
      <vt:lpstr>Federal Funding Opportunities</vt:lpstr>
      <vt:lpstr>Some Examples of SIPPRA Outcomes</vt:lpstr>
      <vt:lpstr>The Challenge of Female Incarceration in Oklahoma</vt:lpstr>
      <vt:lpstr>The OK Pay for Success Partners</vt:lpstr>
      <vt:lpstr>Women in Recovery - A Previous Record of Success</vt:lpstr>
      <vt:lpstr>Pay for Success Project Design in Oklahoma</vt:lpstr>
      <vt:lpstr>FAQs</vt:lpstr>
      <vt:lpstr>Initial Outcomes</vt:lpstr>
      <vt:lpstr>Women in Recovery – Continued Success</vt:lpstr>
      <vt:lpstr>Ripple Effects in Oklahoma</vt:lpstr>
      <vt:lpstr>Internet Resources – Pay for Success</vt:lpstr>
      <vt:lpstr>Questions &amp;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Indianapolis Public Schools Operational Assessment – Options Review</dc:title>
  <dc:creator>Chris Watts</dc:creator>
  <cp:lastModifiedBy>Marcia Conner</cp:lastModifiedBy>
  <cp:revision>697</cp:revision>
  <cp:lastPrinted>2018-11-27T23:57:30Z</cp:lastPrinted>
  <dcterms:modified xsi:type="dcterms:W3CDTF">2019-04-02T21:32:08Z</dcterms:modified>
</cp:coreProperties>
</file>