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9" r:id="rId3"/>
    <p:sldId id="264" r:id="rId4"/>
    <p:sldId id="258" r:id="rId5"/>
    <p:sldId id="257" r:id="rId6"/>
    <p:sldId id="263" r:id="rId7"/>
    <p:sldId id="268" r:id="rId8"/>
    <p:sldId id="269" r:id="rId9"/>
    <p:sldId id="260" r:id="rId10"/>
    <p:sldId id="261" r:id="rId11"/>
    <p:sldId id="267" r:id="rId12"/>
    <p:sldId id="265" r:id="rId13"/>
    <p:sldId id="266" r:id="rId14"/>
    <p:sldId id="262" r:id="rId1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6" autoAdjust="0"/>
    <p:restoredTop sz="95787" autoAdjust="0"/>
  </p:normalViewPr>
  <p:slideViewPr>
    <p:cSldViewPr snapToGrid="0">
      <p:cViewPr varScale="1">
        <p:scale>
          <a:sx n="63" d="100"/>
          <a:sy n="63" d="100"/>
        </p:scale>
        <p:origin x="120" y="22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DDF35E0-652F-4C45-AB0C-CF0523878269}" type="datetimeFigureOut">
              <a:rPr lang="en-US" smtClean="0"/>
              <a:t>4/18/2018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98E634B-EB31-4A44-86E4-E66CCCF8373B}" type="slidenum">
              <a:rPr lang="en-US" smtClean="0"/>
              <a:t>‹#›</a:t>
            </a:fld>
            <a:endParaRPr lang="en-US"/>
          </a:p>
        </p:txBody>
      </p:sp>
    </p:spTree>
    <p:extLst>
      <p:ext uri="{BB962C8B-B14F-4D97-AF65-F5344CB8AC3E}">
        <p14:creationId xmlns:p14="http://schemas.microsoft.com/office/powerpoint/2010/main" val="665731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8E634B-EB31-4A44-86E4-E66CCCF8373B}" type="slidenum">
              <a:rPr lang="en-US" smtClean="0"/>
              <a:t>1</a:t>
            </a:fld>
            <a:endParaRPr lang="en-US"/>
          </a:p>
        </p:txBody>
      </p:sp>
    </p:spTree>
    <p:extLst>
      <p:ext uri="{BB962C8B-B14F-4D97-AF65-F5344CB8AC3E}">
        <p14:creationId xmlns:p14="http://schemas.microsoft.com/office/powerpoint/2010/main" val="2320391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2017, during the World AIDS</a:t>
            </a:r>
            <a:r>
              <a:rPr lang="en-US" baseline="0" dirty="0" smtClean="0"/>
              <a:t> week long observation, pastors and clergy from predominately African American community churches participated in prayer vigils for families who have lost their loved ones to the disease.  They provided their building and/or parking lot areas as a hub for testing, providing literature and condom distribution.</a:t>
            </a:r>
            <a:endParaRPr lang="en-US" dirty="0"/>
          </a:p>
        </p:txBody>
      </p:sp>
      <p:sp>
        <p:nvSpPr>
          <p:cNvPr id="4" name="Slide Number Placeholder 3"/>
          <p:cNvSpPr>
            <a:spLocks noGrp="1"/>
          </p:cNvSpPr>
          <p:nvPr>
            <p:ph type="sldNum" sz="quarter" idx="10"/>
          </p:nvPr>
        </p:nvSpPr>
        <p:spPr/>
        <p:txBody>
          <a:bodyPr/>
          <a:lstStyle/>
          <a:p>
            <a:fld id="{A98E634B-EB31-4A44-86E4-E66CCCF8373B}" type="slidenum">
              <a:rPr lang="en-US" smtClean="0"/>
              <a:t>10</a:t>
            </a:fld>
            <a:endParaRPr lang="en-US"/>
          </a:p>
        </p:txBody>
      </p:sp>
    </p:spTree>
    <p:extLst>
      <p:ext uri="{BB962C8B-B14F-4D97-AF65-F5344CB8AC3E}">
        <p14:creationId xmlns:p14="http://schemas.microsoft.com/office/powerpoint/2010/main" val="3732344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Parents were from various racial</a:t>
            </a:r>
            <a:r>
              <a:rPr lang="en-US" baseline="0" dirty="0" smtClean="0"/>
              <a:t>/ethnic, socioeconomic, and family structure households who reside in Palm Beach County.  The survey was entitled “The Talk”.  </a:t>
            </a:r>
            <a:endParaRPr lang="en-US" dirty="0"/>
          </a:p>
        </p:txBody>
      </p:sp>
      <p:sp>
        <p:nvSpPr>
          <p:cNvPr id="4" name="Slide Number Placeholder 3"/>
          <p:cNvSpPr>
            <a:spLocks noGrp="1"/>
          </p:cNvSpPr>
          <p:nvPr>
            <p:ph type="sldNum" sz="quarter" idx="10"/>
          </p:nvPr>
        </p:nvSpPr>
        <p:spPr/>
        <p:txBody>
          <a:bodyPr/>
          <a:lstStyle/>
          <a:p>
            <a:fld id="{A98E634B-EB31-4A44-86E4-E66CCCF8373B}" type="slidenum">
              <a:rPr lang="en-US" smtClean="0"/>
              <a:t>11</a:t>
            </a:fld>
            <a:endParaRPr lang="en-US"/>
          </a:p>
        </p:txBody>
      </p:sp>
    </p:spTree>
    <p:extLst>
      <p:ext uri="{BB962C8B-B14F-4D97-AF65-F5344CB8AC3E}">
        <p14:creationId xmlns:p14="http://schemas.microsoft.com/office/powerpoint/2010/main" val="1319383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result of my broad</a:t>
            </a:r>
            <a:r>
              <a:rPr lang="en-US" baseline="0" dirty="0" smtClean="0"/>
              <a:t> assessment of the programs offered by the four (4) entities mentioned earlier in the presentation,  it appears as though statutory mandates local/state health agencies and school districts, as well as properly/generously funded agencies are providing different levels of education.  Most parents will only allow the limited school curriculum to further educate their kids on HIV/AIDS. Faith based organization do their part by allowing the space for non-profit agencies to come in for the community as a whole, but nothing is provided for the youth.  While non-black churches provide programs and events surrounded by abstinence and the dangers of promiscuity, there is no indication that predominantly attended black churches provide those same events.</a:t>
            </a:r>
            <a:endParaRPr lang="en-US" dirty="0"/>
          </a:p>
        </p:txBody>
      </p:sp>
      <p:sp>
        <p:nvSpPr>
          <p:cNvPr id="4" name="Slide Number Placeholder 3"/>
          <p:cNvSpPr>
            <a:spLocks noGrp="1"/>
          </p:cNvSpPr>
          <p:nvPr>
            <p:ph type="sldNum" sz="quarter" idx="10"/>
          </p:nvPr>
        </p:nvSpPr>
        <p:spPr/>
        <p:txBody>
          <a:bodyPr/>
          <a:lstStyle/>
          <a:p>
            <a:fld id="{A98E634B-EB31-4A44-86E4-E66CCCF8373B}" type="slidenum">
              <a:rPr lang="en-US" smtClean="0"/>
              <a:t>12</a:t>
            </a:fld>
            <a:endParaRPr lang="en-US"/>
          </a:p>
        </p:txBody>
      </p:sp>
    </p:spTree>
    <p:extLst>
      <p:ext uri="{BB962C8B-B14F-4D97-AF65-F5344CB8AC3E}">
        <p14:creationId xmlns:p14="http://schemas.microsoft.com/office/powerpoint/2010/main" val="3983616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Programs that are available to young adults are fun, innovative, and strategic in nature, creating a great response, which in turn could possibly reduce the number of infections in that age group (20-25).  However, with the middle school / high school teenagers, it would be challenging to mirror that type of program, since they are still under the supervision of their parents.  </a:t>
            </a:r>
          </a:p>
          <a:p>
            <a:endParaRPr lang="en-US" dirty="0"/>
          </a:p>
        </p:txBody>
      </p:sp>
      <p:sp>
        <p:nvSpPr>
          <p:cNvPr id="4" name="Slide Number Placeholder 3"/>
          <p:cNvSpPr>
            <a:spLocks noGrp="1"/>
          </p:cNvSpPr>
          <p:nvPr>
            <p:ph type="sldNum" sz="quarter" idx="10"/>
          </p:nvPr>
        </p:nvSpPr>
        <p:spPr/>
        <p:txBody>
          <a:bodyPr/>
          <a:lstStyle/>
          <a:p>
            <a:fld id="{A98E634B-EB31-4A44-86E4-E66CCCF8373B}" type="slidenum">
              <a:rPr lang="en-US" smtClean="0"/>
              <a:t>13</a:t>
            </a:fld>
            <a:endParaRPr lang="en-US"/>
          </a:p>
        </p:txBody>
      </p:sp>
    </p:spTree>
    <p:extLst>
      <p:ext uri="{BB962C8B-B14F-4D97-AF65-F5344CB8AC3E}">
        <p14:creationId xmlns:p14="http://schemas.microsoft.com/office/powerpoint/2010/main" val="3763696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8E634B-EB31-4A44-86E4-E66CCCF8373B}" type="slidenum">
              <a:rPr lang="en-US" smtClean="0"/>
              <a:t>14</a:t>
            </a:fld>
            <a:endParaRPr lang="en-US"/>
          </a:p>
        </p:txBody>
      </p:sp>
    </p:spTree>
    <p:extLst>
      <p:ext uri="{BB962C8B-B14F-4D97-AF65-F5344CB8AC3E}">
        <p14:creationId xmlns:p14="http://schemas.microsoft.com/office/powerpoint/2010/main" val="1692400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have chosen this title because that proverb can be applied to ensuring the health and well-being</a:t>
            </a:r>
            <a:r>
              <a:rPr lang="en-US" baseline="0" dirty="0" smtClean="0"/>
              <a:t> of the children in our communities.</a:t>
            </a:r>
            <a:endParaRPr lang="en-US" dirty="0"/>
          </a:p>
        </p:txBody>
      </p:sp>
      <p:sp>
        <p:nvSpPr>
          <p:cNvPr id="4" name="Slide Number Placeholder 3"/>
          <p:cNvSpPr>
            <a:spLocks noGrp="1"/>
          </p:cNvSpPr>
          <p:nvPr>
            <p:ph type="sldNum" sz="quarter" idx="10"/>
          </p:nvPr>
        </p:nvSpPr>
        <p:spPr/>
        <p:txBody>
          <a:bodyPr/>
          <a:lstStyle/>
          <a:p>
            <a:fld id="{A98E634B-EB31-4A44-86E4-E66CCCF8373B}" type="slidenum">
              <a:rPr lang="en-US" smtClean="0"/>
              <a:t>2</a:t>
            </a:fld>
            <a:endParaRPr lang="en-US"/>
          </a:p>
        </p:txBody>
      </p:sp>
    </p:spTree>
    <p:extLst>
      <p:ext uri="{BB962C8B-B14F-4D97-AF65-F5344CB8AC3E}">
        <p14:creationId xmlns:p14="http://schemas.microsoft.com/office/powerpoint/2010/main" val="3854465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In 2016 there</a:t>
            </a:r>
            <a:r>
              <a:rPr lang="en-US" baseline="0" dirty="0" smtClean="0"/>
              <a:t> were almost 40,000 new HIV diagnoses in the United States; around 32,000 were adult and adolescent males (13 years and older).  Over 7,500 were adult and adolescent females within the same age range, over 100 were children younger than 13 years of age. </a:t>
            </a:r>
            <a:endParaRPr lang="en-US" dirty="0"/>
          </a:p>
        </p:txBody>
      </p:sp>
      <p:sp>
        <p:nvSpPr>
          <p:cNvPr id="4" name="Slide Number Placeholder 3"/>
          <p:cNvSpPr>
            <a:spLocks noGrp="1"/>
          </p:cNvSpPr>
          <p:nvPr>
            <p:ph type="sldNum" sz="quarter" idx="10"/>
          </p:nvPr>
        </p:nvSpPr>
        <p:spPr/>
        <p:txBody>
          <a:bodyPr/>
          <a:lstStyle/>
          <a:p>
            <a:fld id="{A98E634B-EB31-4A44-86E4-E66CCCF8373B}" type="slidenum">
              <a:rPr lang="en-US" smtClean="0"/>
              <a:t>3</a:t>
            </a:fld>
            <a:endParaRPr lang="en-US"/>
          </a:p>
        </p:txBody>
      </p:sp>
    </p:spTree>
    <p:extLst>
      <p:ext uri="{BB962C8B-B14F-4D97-AF65-F5344CB8AC3E}">
        <p14:creationId xmlns:p14="http://schemas.microsoft.com/office/powerpoint/2010/main" val="3029251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goals for my individual</a:t>
            </a:r>
            <a:r>
              <a:rPr lang="en-US" baseline="0" dirty="0" smtClean="0"/>
              <a:t>  project was to review current programs in Palm Beach county specifically for youth offered by Government agencies, school districts, </a:t>
            </a:r>
            <a:endParaRPr lang="en-US" dirty="0"/>
          </a:p>
        </p:txBody>
      </p:sp>
      <p:sp>
        <p:nvSpPr>
          <p:cNvPr id="4" name="Slide Number Placeholder 3"/>
          <p:cNvSpPr>
            <a:spLocks noGrp="1"/>
          </p:cNvSpPr>
          <p:nvPr>
            <p:ph type="sldNum" sz="quarter" idx="10"/>
          </p:nvPr>
        </p:nvSpPr>
        <p:spPr/>
        <p:txBody>
          <a:bodyPr/>
          <a:lstStyle/>
          <a:p>
            <a:fld id="{A98E634B-EB31-4A44-86E4-E66CCCF8373B}" type="slidenum">
              <a:rPr lang="en-US" smtClean="0"/>
              <a:t>4</a:t>
            </a:fld>
            <a:endParaRPr lang="en-US"/>
          </a:p>
        </p:txBody>
      </p:sp>
    </p:spTree>
    <p:extLst>
      <p:ext uri="{BB962C8B-B14F-4D97-AF65-F5344CB8AC3E}">
        <p14:creationId xmlns:p14="http://schemas.microsoft.com/office/powerpoint/2010/main" val="2538272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8E634B-EB31-4A44-86E4-E66CCCF8373B}" type="slidenum">
              <a:rPr lang="en-US" smtClean="0"/>
              <a:t>5</a:t>
            </a:fld>
            <a:endParaRPr lang="en-US"/>
          </a:p>
        </p:txBody>
      </p:sp>
    </p:spTree>
    <p:extLst>
      <p:ext uri="{BB962C8B-B14F-4D97-AF65-F5344CB8AC3E}">
        <p14:creationId xmlns:p14="http://schemas.microsoft.com/office/powerpoint/2010/main" val="1989510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8E634B-EB31-4A44-86E4-E66CCCF8373B}" type="slidenum">
              <a:rPr lang="en-US" smtClean="0"/>
              <a:t>6</a:t>
            </a:fld>
            <a:endParaRPr lang="en-US"/>
          </a:p>
        </p:txBody>
      </p:sp>
    </p:spTree>
    <p:extLst>
      <p:ext uri="{BB962C8B-B14F-4D97-AF65-F5344CB8AC3E}">
        <p14:creationId xmlns:p14="http://schemas.microsoft.com/office/powerpoint/2010/main" val="3444537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Planned Parenthood  offers a program,</a:t>
            </a:r>
            <a:r>
              <a:rPr lang="en-US" baseline="0" dirty="0" smtClean="0"/>
              <a:t> funded by Palm Beach County Youth Services called “Time for your Teen”  this program is a 4 session course for identity.  The targeted communities are predominately Black and Hispanic.  They have an annual contract with Youth Services for $49,600 parents/caregivers and their teen to have open conversations about sex, sexually transmitted disease/HIV education, pregnancy education and prevention, and sexual .  Their progress is measured by the amount of parents/caregivers sign up for the sessions and a survey of their increased knowledge and communication skills.</a:t>
            </a:r>
          </a:p>
          <a:p>
            <a:r>
              <a:rPr lang="en-US" baseline="0" dirty="0" smtClean="0"/>
              <a:t>Compass, Inc.  Is another local non-profit agency that caters specifically to the LGBTQ community.  They are also funded by Youth Services for their Transgender Support Group.  The </a:t>
            </a:r>
            <a:r>
              <a:rPr lang="en-US" dirty="0"/>
              <a:t>funding from PBC YSD allows them to work with transgender/non binary youth and educating the community and its youth to prevent and reduce the spread of HIV/STIs and STDs. </a:t>
            </a:r>
          </a:p>
        </p:txBody>
      </p:sp>
      <p:sp>
        <p:nvSpPr>
          <p:cNvPr id="4" name="Slide Number Placeholder 3"/>
          <p:cNvSpPr>
            <a:spLocks noGrp="1"/>
          </p:cNvSpPr>
          <p:nvPr>
            <p:ph type="sldNum" sz="quarter" idx="10"/>
          </p:nvPr>
        </p:nvSpPr>
        <p:spPr/>
        <p:txBody>
          <a:bodyPr/>
          <a:lstStyle/>
          <a:p>
            <a:fld id="{A98E634B-EB31-4A44-86E4-E66CCCF8373B}" type="slidenum">
              <a:rPr lang="en-US" smtClean="0"/>
              <a:t>7</a:t>
            </a:fld>
            <a:endParaRPr lang="en-US"/>
          </a:p>
        </p:txBody>
      </p:sp>
    </p:spTree>
    <p:extLst>
      <p:ext uri="{BB962C8B-B14F-4D97-AF65-F5344CB8AC3E}">
        <p14:creationId xmlns:p14="http://schemas.microsoft.com/office/powerpoint/2010/main" val="2846866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their Communicable Diseases and Epidemiology unit, they focus on the prevention and control of the spread of communicable diseases,  through classes and education information disseminated at public outreach events. </a:t>
            </a:r>
          </a:p>
          <a:p>
            <a:r>
              <a:rPr lang="en-US" dirty="0" smtClean="0"/>
              <a:t>Florida Statute Title XXIX, Chapter 381</a:t>
            </a:r>
            <a:r>
              <a:rPr lang="en-US" baseline="0" dirty="0" smtClean="0"/>
              <a:t> </a:t>
            </a:r>
          </a:p>
          <a:p>
            <a:r>
              <a:rPr lang="en-US" baseline="0" dirty="0" err="1" smtClean="0"/>
              <a:t>FoundCare</a:t>
            </a:r>
            <a:r>
              <a:rPr lang="en-US" baseline="0" dirty="0" smtClean="0"/>
              <a:t> – is a nonprofit organization that utilizes their funding to education and provide free HIV testing in predominately African American and Hispanic communities in Palm Beach County.</a:t>
            </a:r>
            <a:endParaRPr lang="en-US" dirty="0"/>
          </a:p>
        </p:txBody>
      </p:sp>
      <p:sp>
        <p:nvSpPr>
          <p:cNvPr id="4" name="Slide Number Placeholder 3"/>
          <p:cNvSpPr>
            <a:spLocks noGrp="1"/>
          </p:cNvSpPr>
          <p:nvPr>
            <p:ph type="sldNum" sz="quarter" idx="10"/>
          </p:nvPr>
        </p:nvSpPr>
        <p:spPr/>
        <p:txBody>
          <a:bodyPr/>
          <a:lstStyle/>
          <a:p>
            <a:fld id="{A98E634B-EB31-4A44-86E4-E66CCCF8373B}" type="slidenum">
              <a:rPr lang="en-US" smtClean="0"/>
              <a:t>8</a:t>
            </a:fld>
            <a:endParaRPr lang="en-US"/>
          </a:p>
        </p:txBody>
      </p:sp>
    </p:spTree>
    <p:extLst>
      <p:ext uri="{BB962C8B-B14F-4D97-AF65-F5344CB8AC3E}">
        <p14:creationId xmlns:p14="http://schemas.microsoft.com/office/powerpoint/2010/main" val="3915364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Florida Statutes, Title 48, Chapters1003.42 and 1003.46 are the laws that govern school districts in Florida on required instruction and health education instruction in acquired immune deficiency syndrome (AIDS)</a:t>
            </a:r>
          </a:p>
        </p:txBody>
      </p:sp>
      <p:sp>
        <p:nvSpPr>
          <p:cNvPr id="4" name="Slide Number Placeholder 3"/>
          <p:cNvSpPr>
            <a:spLocks noGrp="1"/>
          </p:cNvSpPr>
          <p:nvPr>
            <p:ph type="sldNum" sz="quarter" idx="10"/>
          </p:nvPr>
        </p:nvSpPr>
        <p:spPr/>
        <p:txBody>
          <a:bodyPr/>
          <a:lstStyle/>
          <a:p>
            <a:fld id="{A98E634B-EB31-4A44-86E4-E66CCCF8373B}" type="slidenum">
              <a:rPr lang="en-US" smtClean="0"/>
              <a:t>9</a:t>
            </a:fld>
            <a:endParaRPr lang="en-US"/>
          </a:p>
        </p:txBody>
      </p:sp>
    </p:spTree>
    <p:extLst>
      <p:ext uri="{BB962C8B-B14F-4D97-AF65-F5344CB8AC3E}">
        <p14:creationId xmlns:p14="http://schemas.microsoft.com/office/powerpoint/2010/main" val="3334440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BA86DE0-D59B-42D2-938C-45F725B8A56F}"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51482A-149B-4AB4-807E-5872AE26E5D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1315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A86DE0-D59B-42D2-938C-45F725B8A56F}"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51482A-149B-4AB4-807E-5872AE26E5D0}" type="slidenum">
              <a:rPr lang="en-US" smtClean="0"/>
              <a:t>‹#›</a:t>
            </a:fld>
            <a:endParaRPr lang="en-US"/>
          </a:p>
        </p:txBody>
      </p:sp>
    </p:spTree>
    <p:extLst>
      <p:ext uri="{BB962C8B-B14F-4D97-AF65-F5344CB8AC3E}">
        <p14:creationId xmlns:p14="http://schemas.microsoft.com/office/powerpoint/2010/main" val="143407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A86DE0-D59B-42D2-938C-45F725B8A56F}"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51482A-149B-4AB4-807E-5872AE26E5D0}" type="slidenum">
              <a:rPr lang="en-US" smtClean="0"/>
              <a:t>‹#›</a:t>
            </a:fld>
            <a:endParaRPr lang="en-US"/>
          </a:p>
        </p:txBody>
      </p:sp>
    </p:spTree>
    <p:extLst>
      <p:ext uri="{BB962C8B-B14F-4D97-AF65-F5344CB8AC3E}">
        <p14:creationId xmlns:p14="http://schemas.microsoft.com/office/powerpoint/2010/main" val="3936409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A86DE0-D59B-42D2-938C-45F725B8A56F}"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51482A-149B-4AB4-807E-5872AE26E5D0}" type="slidenum">
              <a:rPr lang="en-US" smtClean="0"/>
              <a:t>‹#›</a:t>
            </a:fld>
            <a:endParaRPr lang="en-US"/>
          </a:p>
        </p:txBody>
      </p:sp>
    </p:spTree>
    <p:extLst>
      <p:ext uri="{BB962C8B-B14F-4D97-AF65-F5344CB8AC3E}">
        <p14:creationId xmlns:p14="http://schemas.microsoft.com/office/powerpoint/2010/main" val="1409652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BA86DE0-D59B-42D2-938C-45F725B8A56F}"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51482A-149B-4AB4-807E-5872AE26E5D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1234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BA86DE0-D59B-42D2-938C-45F725B8A56F}" type="datetimeFigureOut">
              <a:rPr lang="en-US" smtClean="0"/>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51482A-149B-4AB4-807E-5872AE26E5D0}" type="slidenum">
              <a:rPr lang="en-US" smtClean="0"/>
              <a:t>‹#›</a:t>
            </a:fld>
            <a:endParaRPr lang="en-US"/>
          </a:p>
        </p:txBody>
      </p:sp>
    </p:spTree>
    <p:extLst>
      <p:ext uri="{BB962C8B-B14F-4D97-AF65-F5344CB8AC3E}">
        <p14:creationId xmlns:p14="http://schemas.microsoft.com/office/powerpoint/2010/main" val="4233670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BA86DE0-D59B-42D2-938C-45F725B8A56F}" type="datetimeFigureOut">
              <a:rPr lang="en-US" smtClean="0"/>
              <a:t>4/18/2018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51482A-149B-4AB4-807E-5872AE26E5D0}" type="slidenum">
              <a:rPr lang="en-US" smtClean="0"/>
              <a:t>‹#›</a:t>
            </a:fld>
            <a:endParaRPr lang="en-US"/>
          </a:p>
        </p:txBody>
      </p:sp>
    </p:spTree>
    <p:extLst>
      <p:ext uri="{BB962C8B-B14F-4D97-AF65-F5344CB8AC3E}">
        <p14:creationId xmlns:p14="http://schemas.microsoft.com/office/powerpoint/2010/main" val="1650941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BA86DE0-D59B-42D2-938C-45F725B8A56F}" type="datetimeFigureOut">
              <a:rPr lang="en-US" smtClean="0"/>
              <a:t>4/18/2018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51482A-149B-4AB4-807E-5872AE26E5D0}" type="slidenum">
              <a:rPr lang="en-US" smtClean="0"/>
              <a:t>‹#›</a:t>
            </a:fld>
            <a:endParaRPr lang="en-US"/>
          </a:p>
        </p:txBody>
      </p:sp>
    </p:spTree>
    <p:extLst>
      <p:ext uri="{BB962C8B-B14F-4D97-AF65-F5344CB8AC3E}">
        <p14:creationId xmlns:p14="http://schemas.microsoft.com/office/powerpoint/2010/main" val="346860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BA86DE0-D59B-42D2-938C-45F725B8A56F}" type="datetimeFigureOut">
              <a:rPr lang="en-US" smtClean="0"/>
              <a:t>4/18/2018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F351482A-149B-4AB4-807E-5872AE26E5D0}" type="slidenum">
              <a:rPr lang="en-US" smtClean="0"/>
              <a:t>‹#›</a:t>
            </a:fld>
            <a:endParaRPr lang="en-US"/>
          </a:p>
        </p:txBody>
      </p:sp>
    </p:spTree>
    <p:extLst>
      <p:ext uri="{BB962C8B-B14F-4D97-AF65-F5344CB8AC3E}">
        <p14:creationId xmlns:p14="http://schemas.microsoft.com/office/powerpoint/2010/main" val="2372897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BA86DE0-D59B-42D2-938C-45F725B8A56F}" type="datetimeFigureOut">
              <a:rPr lang="en-US" smtClean="0"/>
              <a:t>4/18/2018</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351482A-149B-4AB4-807E-5872AE26E5D0}" type="slidenum">
              <a:rPr lang="en-US" smtClean="0"/>
              <a:t>‹#›</a:t>
            </a:fld>
            <a:endParaRPr lang="en-US"/>
          </a:p>
        </p:txBody>
      </p:sp>
    </p:spTree>
    <p:extLst>
      <p:ext uri="{BB962C8B-B14F-4D97-AF65-F5344CB8AC3E}">
        <p14:creationId xmlns:p14="http://schemas.microsoft.com/office/powerpoint/2010/main" val="4240928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BA86DE0-D59B-42D2-938C-45F725B8A56F}" type="datetimeFigureOut">
              <a:rPr lang="en-US" smtClean="0"/>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51482A-149B-4AB4-807E-5872AE26E5D0}" type="slidenum">
              <a:rPr lang="en-US" smtClean="0"/>
              <a:t>‹#›</a:t>
            </a:fld>
            <a:endParaRPr lang="en-US"/>
          </a:p>
        </p:txBody>
      </p:sp>
    </p:spTree>
    <p:extLst>
      <p:ext uri="{BB962C8B-B14F-4D97-AF65-F5344CB8AC3E}">
        <p14:creationId xmlns:p14="http://schemas.microsoft.com/office/powerpoint/2010/main" val="2337157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BA86DE0-D59B-42D2-938C-45F725B8A56F}" type="datetimeFigureOut">
              <a:rPr lang="en-US" smtClean="0"/>
              <a:t>4/18/2018</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351482A-149B-4AB4-807E-5872AE26E5D0}"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99214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27152"/>
          <a:stretch/>
        </p:blipFill>
        <p:spPr>
          <a:xfrm>
            <a:off x="7977930" y="0"/>
            <a:ext cx="4214070" cy="6442745"/>
          </a:xfrm>
          <a:prstGeom prst="rect">
            <a:avLst/>
          </a:prstGeom>
          <a:ln>
            <a:noFill/>
          </a:ln>
          <a:effectLst>
            <a:softEdge rad="112500"/>
          </a:effectLst>
        </p:spPr>
      </p:pic>
      <p:sp>
        <p:nvSpPr>
          <p:cNvPr id="2" name="Title 1"/>
          <p:cNvSpPr>
            <a:spLocks noGrp="1"/>
          </p:cNvSpPr>
          <p:nvPr>
            <p:ph type="ctrTitle"/>
          </p:nvPr>
        </p:nvSpPr>
        <p:spPr>
          <a:xfrm>
            <a:off x="156595" y="644192"/>
            <a:ext cx="9144000" cy="2895962"/>
          </a:xfrm>
        </p:spPr>
        <p:txBody>
          <a:bodyPr>
            <a:normAutofit/>
          </a:bodyPr>
          <a:lstStyle/>
          <a:p>
            <a:r>
              <a:rPr lang="en-US" sz="6000" dirty="0"/>
              <a:t>HIV/AIDS Education: </a:t>
            </a:r>
            <a:r>
              <a:rPr lang="en-US" sz="6000" dirty="0" smtClean="0"/>
              <a:t/>
            </a:r>
            <a:br>
              <a:rPr lang="en-US" sz="6000" dirty="0" smtClean="0"/>
            </a:br>
            <a:r>
              <a:rPr lang="en-US" sz="6000" dirty="0" smtClean="0"/>
              <a:t>It </a:t>
            </a:r>
            <a:r>
              <a:rPr lang="en-US" sz="6000" dirty="0"/>
              <a:t>Takes a Village to </a:t>
            </a:r>
            <a:r>
              <a:rPr lang="en-US" sz="6000" dirty="0" smtClean="0"/>
              <a:t/>
            </a:r>
            <a:br>
              <a:rPr lang="en-US" sz="6000" dirty="0" smtClean="0"/>
            </a:br>
            <a:r>
              <a:rPr lang="en-US" sz="6000" dirty="0" smtClean="0"/>
              <a:t>Reach </a:t>
            </a:r>
            <a:r>
              <a:rPr lang="en-US" sz="6000" dirty="0"/>
              <a:t>Our Youth</a:t>
            </a:r>
          </a:p>
        </p:txBody>
      </p:sp>
      <p:sp>
        <p:nvSpPr>
          <p:cNvPr id="3" name="Subtitle 2"/>
          <p:cNvSpPr>
            <a:spLocks noGrp="1"/>
          </p:cNvSpPr>
          <p:nvPr>
            <p:ph type="subTitle" idx="1"/>
          </p:nvPr>
        </p:nvSpPr>
        <p:spPr>
          <a:xfrm>
            <a:off x="156595" y="4446847"/>
            <a:ext cx="10058400" cy="1861674"/>
          </a:xfrm>
        </p:spPr>
        <p:txBody>
          <a:bodyPr>
            <a:normAutofit lnSpcReduction="10000"/>
          </a:bodyPr>
          <a:lstStyle/>
          <a:p>
            <a:r>
              <a:rPr lang="en-US" dirty="0" smtClean="0"/>
              <a:t>Angela d. Smith, </a:t>
            </a:r>
          </a:p>
          <a:p>
            <a:r>
              <a:rPr lang="en-US" dirty="0" smtClean="0"/>
              <a:t>small business Development specialist ii</a:t>
            </a:r>
          </a:p>
          <a:p>
            <a:r>
              <a:rPr lang="en-US" dirty="0" smtClean="0"/>
              <a:t>Palm beach county</a:t>
            </a:r>
          </a:p>
          <a:p>
            <a:r>
              <a:rPr lang="en-US" dirty="0" smtClean="0"/>
              <a:t>Office of small business assistance</a:t>
            </a:r>
          </a:p>
        </p:txBody>
      </p:sp>
    </p:spTree>
    <p:extLst>
      <p:ext uri="{BB962C8B-B14F-4D97-AF65-F5344CB8AC3E}">
        <p14:creationId xmlns:p14="http://schemas.microsoft.com/office/powerpoint/2010/main" val="2945511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Faith Based Organizations</a:t>
            </a:r>
            <a:endParaRPr lang="en-US" dirty="0"/>
          </a:p>
        </p:txBody>
      </p:sp>
      <p:pic>
        <p:nvPicPr>
          <p:cNvPr id="6" name="Content Placeholder 5"/>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39439"/>
          <a:stretch/>
        </p:blipFill>
        <p:spPr>
          <a:xfrm>
            <a:off x="126459" y="1737360"/>
            <a:ext cx="2990918" cy="4590483"/>
          </a:xfrm>
          <a:prstGeom prst="rect">
            <a:avLst/>
          </a:prstGeom>
          <a:ln>
            <a:noFill/>
          </a:ln>
          <a:effectLst>
            <a:softEdge rad="112500"/>
          </a:effectLst>
        </p:spPr>
      </p:pic>
      <p:sp>
        <p:nvSpPr>
          <p:cNvPr id="3" name="Content Placeholder 2"/>
          <p:cNvSpPr>
            <a:spLocks noGrp="1"/>
          </p:cNvSpPr>
          <p:nvPr>
            <p:ph sz="half" idx="2"/>
          </p:nvPr>
        </p:nvSpPr>
        <p:spPr>
          <a:xfrm>
            <a:off x="3117377" y="1845735"/>
            <a:ext cx="8038303" cy="4423742"/>
          </a:xfrm>
        </p:spPr>
        <p:txBody>
          <a:bodyPr/>
          <a:lstStyle/>
          <a:p>
            <a:r>
              <a:rPr lang="en-US" dirty="0" smtClean="0"/>
              <a:t>Although the church’s primary principle as it relates to sex is abstinence, during nationally recognized observation days, such as World AIDS Week, clergy come together and partner with local non-profits such as a </a:t>
            </a:r>
            <a:r>
              <a:rPr lang="en-US" dirty="0" err="1" smtClean="0"/>
              <a:t>FoundCare</a:t>
            </a:r>
            <a:r>
              <a:rPr lang="en-US" dirty="0"/>
              <a:t> </a:t>
            </a:r>
            <a:r>
              <a:rPr lang="en-US" dirty="0" smtClean="0"/>
              <a:t>and Planned Parenthood to assist in the education and prevention of HIV/AIDS.</a:t>
            </a:r>
          </a:p>
          <a:p>
            <a:pPr>
              <a:buFont typeface="Wingdings" panose="05000000000000000000" pitchFamily="2" charset="2"/>
              <a:buChar char="§"/>
            </a:pPr>
            <a:r>
              <a:rPr lang="en-US" dirty="0" smtClean="0"/>
              <a:t>Building/Parking lots are used to host</a:t>
            </a:r>
          </a:p>
          <a:p>
            <a:pPr>
              <a:buFont typeface="Wingdings" panose="05000000000000000000" pitchFamily="2" charset="2"/>
              <a:buChar char="§"/>
            </a:pPr>
            <a:r>
              <a:rPr lang="en-US" dirty="0" smtClean="0"/>
              <a:t>Offer prayer and counseling to families</a:t>
            </a:r>
          </a:p>
          <a:p>
            <a:pPr>
              <a:buFont typeface="Wingdings" panose="05000000000000000000" pitchFamily="2" charset="2"/>
              <a:buChar char="§"/>
            </a:pPr>
            <a:r>
              <a:rPr lang="en-US" dirty="0" smtClean="0"/>
              <a:t>Participate in events throughout the week</a:t>
            </a:r>
          </a:p>
          <a:p>
            <a:pPr>
              <a:buFont typeface="Wingdings" panose="05000000000000000000" pitchFamily="2" charset="2"/>
              <a:buChar char="§"/>
            </a:pPr>
            <a:r>
              <a:rPr lang="en-US" dirty="0" smtClean="0"/>
              <a:t>Nothing specifically geared toward youth (13-19)</a:t>
            </a:r>
          </a:p>
          <a:p>
            <a:pPr marL="0" indent="0">
              <a:buNone/>
            </a:pPr>
            <a:endParaRPr lang="en-US" dirty="0" smtClean="0"/>
          </a:p>
          <a:p>
            <a:pPr>
              <a:buFont typeface="Wingdings" panose="05000000000000000000" pitchFamily="2" charset="2"/>
              <a:buChar char="§"/>
            </a:pPr>
            <a:endParaRPr lang="en-US" dirty="0"/>
          </a:p>
        </p:txBody>
      </p:sp>
    </p:spTree>
    <p:extLst>
      <p:ext uri="{BB962C8B-B14F-4D97-AF65-F5344CB8AC3E}">
        <p14:creationId xmlns:p14="http://schemas.microsoft.com/office/powerpoint/2010/main" val="26956512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6895" y="346988"/>
            <a:ext cx="10058400" cy="1450757"/>
          </a:xfrm>
        </p:spPr>
        <p:txBody>
          <a:bodyPr/>
          <a:lstStyle/>
          <a:p>
            <a:r>
              <a:rPr lang="en-US" dirty="0" smtClean="0"/>
              <a:t>Parental/Guardian Involvement</a:t>
            </a:r>
            <a:endParaRPr lang="en-US"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10451" r="50039"/>
          <a:stretch/>
        </p:blipFill>
        <p:spPr>
          <a:xfrm>
            <a:off x="8534399" y="0"/>
            <a:ext cx="3521203" cy="6387728"/>
          </a:xfrm>
          <a:prstGeom prst="rect">
            <a:avLst/>
          </a:prstGeom>
          <a:ln>
            <a:noFill/>
          </a:ln>
          <a:effectLst>
            <a:softEdge rad="112500"/>
          </a:effectLst>
        </p:spPr>
      </p:pic>
      <p:sp>
        <p:nvSpPr>
          <p:cNvPr id="3" name="TextBox 2"/>
          <p:cNvSpPr txBox="1"/>
          <p:nvPr/>
        </p:nvSpPr>
        <p:spPr>
          <a:xfrm>
            <a:off x="1097280" y="1911485"/>
            <a:ext cx="7399831" cy="1200329"/>
          </a:xfrm>
          <a:prstGeom prst="rect">
            <a:avLst/>
          </a:prstGeom>
          <a:noFill/>
        </p:spPr>
        <p:txBody>
          <a:bodyPr wrap="square" rtlCol="0">
            <a:spAutoFit/>
          </a:bodyPr>
          <a:lstStyle/>
          <a:p>
            <a:r>
              <a:rPr lang="en-US" sz="2400" dirty="0" smtClean="0"/>
              <a:t>Ten (10) Parents/Guardians/Caregivers were surveyed to inquire about their knowledge and communication skills on the topic of sex, HIV/AIDS and STD/STI.  </a:t>
            </a:r>
            <a:endParaRPr lang="en-US" sz="2400" kern="1200" dirty="0">
              <a:solidFill>
                <a:schemeClr val="tx1"/>
              </a:solidFill>
            </a:endParaRPr>
          </a:p>
        </p:txBody>
      </p:sp>
      <p:sp>
        <p:nvSpPr>
          <p:cNvPr id="5" name="TextBox 4"/>
          <p:cNvSpPr txBox="1"/>
          <p:nvPr/>
        </p:nvSpPr>
        <p:spPr>
          <a:xfrm>
            <a:off x="1552754" y="3111814"/>
            <a:ext cx="5538159" cy="2585323"/>
          </a:xfrm>
          <a:prstGeom prst="rect">
            <a:avLst/>
          </a:prstGeom>
          <a:noFill/>
        </p:spPr>
        <p:txBody>
          <a:bodyPr wrap="square" rtlCol="0">
            <a:spAutoFit/>
          </a:bodyPr>
          <a:lstStyle/>
          <a:p>
            <a:pPr marL="285750" indent="-285750">
              <a:buFont typeface="Wingdings" panose="05000000000000000000" pitchFamily="2" charset="2"/>
              <a:buChar char="§"/>
            </a:pPr>
            <a:r>
              <a:rPr lang="en-US" dirty="0" smtClean="0"/>
              <a:t>70% were unaware of the high numbers of HIV diagnoses of individuals ages 13-24.</a:t>
            </a:r>
          </a:p>
          <a:p>
            <a:pPr marL="285750" indent="-285750">
              <a:buFont typeface="Wingdings" panose="05000000000000000000" pitchFamily="2" charset="2"/>
              <a:buChar char="§"/>
            </a:pPr>
            <a:r>
              <a:rPr lang="en-US" dirty="0" smtClean="0"/>
              <a:t>70% were aware that Palm Beach County Schools are bound by law to utilize age appropriate curriculum on HIV/AIDS/STD and risky behavior awareness.</a:t>
            </a:r>
          </a:p>
          <a:p>
            <a:pPr marL="285750" indent="-285750">
              <a:buFont typeface="Wingdings" panose="05000000000000000000" pitchFamily="2" charset="2"/>
              <a:buChar char="§"/>
            </a:pPr>
            <a:r>
              <a:rPr lang="en-US" dirty="0" smtClean="0"/>
              <a:t>30% were unaware of programs and community events centered around HIV/AIDS/STD education</a:t>
            </a:r>
          </a:p>
          <a:p>
            <a:pPr marL="285750" indent="-285750">
              <a:buFont typeface="Wingdings" panose="05000000000000000000" pitchFamily="2" charset="2"/>
              <a:buChar char="§"/>
            </a:pPr>
            <a:r>
              <a:rPr lang="en-US" dirty="0" smtClean="0"/>
              <a:t>60% were not interested in finding out how they could get more information</a:t>
            </a:r>
            <a:endParaRPr lang="en-US" dirty="0"/>
          </a:p>
        </p:txBody>
      </p:sp>
    </p:spTree>
    <p:extLst>
      <p:ext uri="{BB962C8B-B14F-4D97-AF65-F5344CB8AC3E}">
        <p14:creationId xmlns:p14="http://schemas.microsoft.com/office/powerpoint/2010/main" val="4098005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Village Impact</a:t>
            </a:r>
            <a:endParaRPr lang="en-US" dirty="0"/>
          </a:p>
        </p:txBody>
      </p:sp>
      <p:pic>
        <p:nvPicPr>
          <p:cNvPr id="8" name="Content Placeholder 7"/>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466365" y="1846263"/>
            <a:ext cx="4199908" cy="4022725"/>
          </a:xfrm>
          <a:prstGeom prst="rect">
            <a:avLst/>
          </a:prstGeom>
          <a:ln>
            <a:noFill/>
          </a:ln>
          <a:effectLst>
            <a:softEdge rad="112500"/>
          </a:effectLst>
        </p:spPr>
      </p:pic>
      <p:sp>
        <p:nvSpPr>
          <p:cNvPr id="7" name="Content Placeholder 6"/>
          <p:cNvSpPr>
            <a:spLocks noGrp="1"/>
          </p:cNvSpPr>
          <p:nvPr>
            <p:ph sz="half" idx="2"/>
          </p:nvPr>
        </p:nvSpPr>
        <p:spPr>
          <a:xfrm>
            <a:off x="5802549" y="1845735"/>
            <a:ext cx="5353131" cy="4023360"/>
          </a:xfrm>
        </p:spPr>
        <p:txBody>
          <a:bodyPr>
            <a:normAutofit/>
          </a:bodyPr>
          <a:lstStyle/>
          <a:p>
            <a:pPr>
              <a:buFont typeface="Wingdings" panose="05000000000000000000" pitchFamily="2" charset="2"/>
              <a:buChar char="§"/>
            </a:pPr>
            <a:r>
              <a:rPr lang="en-US" dirty="0" smtClean="0"/>
              <a:t>Programs </a:t>
            </a:r>
            <a:r>
              <a:rPr lang="en-US" u="sng" dirty="0" smtClean="0"/>
              <a:t>ARE</a:t>
            </a:r>
            <a:r>
              <a:rPr lang="en-US" dirty="0" smtClean="0"/>
              <a:t> offered through Government and Non-profit agencies</a:t>
            </a:r>
          </a:p>
          <a:p>
            <a:pPr lvl="1"/>
            <a:r>
              <a:rPr lang="en-US" dirty="0" smtClean="0"/>
              <a:t>Only to those who inquire</a:t>
            </a:r>
          </a:p>
          <a:p>
            <a:pPr>
              <a:buFont typeface="Wingdings" panose="05000000000000000000" pitchFamily="2" charset="2"/>
              <a:buChar char="§"/>
            </a:pPr>
            <a:r>
              <a:rPr lang="en-US" dirty="0" smtClean="0"/>
              <a:t>Education and Information are readily accessible</a:t>
            </a:r>
          </a:p>
          <a:p>
            <a:pPr lvl="1"/>
            <a:r>
              <a:rPr lang="en-US" dirty="0" smtClean="0"/>
              <a:t>Only to those who are in the right place at the right time</a:t>
            </a:r>
          </a:p>
          <a:p>
            <a:pPr>
              <a:buFont typeface="Wingdings" panose="05000000000000000000" pitchFamily="2" charset="2"/>
              <a:buChar char="§"/>
            </a:pPr>
            <a:r>
              <a:rPr lang="en-US" dirty="0" smtClean="0"/>
              <a:t>Parents do communicate with their children</a:t>
            </a:r>
          </a:p>
          <a:p>
            <a:pPr lvl="1"/>
            <a:r>
              <a:rPr lang="en-US" dirty="0" smtClean="0"/>
              <a:t>Will only allow educators to provide additional information</a:t>
            </a:r>
          </a:p>
          <a:p>
            <a:pPr>
              <a:buFont typeface="Wingdings" panose="05000000000000000000" pitchFamily="2" charset="2"/>
              <a:buChar char="§"/>
            </a:pPr>
            <a:r>
              <a:rPr lang="en-US" dirty="0" smtClean="0"/>
              <a:t>Faith based organizations will extend assistance</a:t>
            </a:r>
          </a:p>
          <a:p>
            <a:pPr lvl="1"/>
            <a:r>
              <a:rPr lang="en-US" dirty="0" smtClean="0"/>
              <a:t>Only in limited capacities</a:t>
            </a:r>
          </a:p>
          <a:p>
            <a:endParaRPr lang="en-US" dirty="0" smtClean="0"/>
          </a:p>
          <a:p>
            <a:endParaRPr lang="en-US" dirty="0"/>
          </a:p>
        </p:txBody>
      </p:sp>
    </p:spTree>
    <p:extLst>
      <p:ext uri="{BB962C8B-B14F-4D97-AF65-F5344CB8AC3E}">
        <p14:creationId xmlns:p14="http://schemas.microsoft.com/office/powerpoint/2010/main" val="1894109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548451" y="40712"/>
            <a:ext cx="3556000" cy="6364829"/>
          </a:xfrm>
          <a:prstGeom prst="rect">
            <a:avLst/>
          </a:prstGeom>
          <a:ln>
            <a:noFill/>
          </a:ln>
          <a:effectLst>
            <a:softEdge rad="112500"/>
          </a:effectLst>
        </p:spPr>
      </p:pic>
      <p:sp>
        <p:nvSpPr>
          <p:cNvPr id="3" name="Title 2"/>
          <p:cNvSpPr>
            <a:spLocks noGrp="1"/>
          </p:cNvSpPr>
          <p:nvPr>
            <p:ph type="title"/>
          </p:nvPr>
        </p:nvSpPr>
        <p:spPr/>
        <p:txBody>
          <a:bodyPr/>
          <a:lstStyle/>
          <a:p>
            <a:r>
              <a:rPr lang="en-US" dirty="0" smtClean="0"/>
              <a:t>Program Assessment</a:t>
            </a:r>
            <a:endParaRPr lang="en-US" dirty="0"/>
          </a:p>
        </p:txBody>
      </p:sp>
      <p:sp>
        <p:nvSpPr>
          <p:cNvPr id="2" name="TextBox 1"/>
          <p:cNvSpPr txBox="1"/>
          <p:nvPr/>
        </p:nvSpPr>
        <p:spPr>
          <a:xfrm>
            <a:off x="1268083" y="1992702"/>
            <a:ext cx="6167887" cy="2585323"/>
          </a:xfrm>
          <a:prstGeom prst="rect">
            <a:avLst/>
          </a:prstGeom>
          <a:noFill/>
        </p:spPr>
        <p:txBody>
          <a:bodyPr wrap="square" rtlCol="0">
            <a:spAutoFit/>
          </a:bodyPr>
          <a:lstStyle/>
          <a:p>
            <a:r>
              <a:rPr lang="en-US" dirty="0" smtClean="0"/>
              <a:t>Current programs funded and provided by government and non-profit agencies are readily available to African American youth.</a:t>
            </a:r>
          </a:p>
          <a:p>
            <a:endParaRPr lang="en-US" dirty="0"/>
          </a:p>
          <a:p>
            <a:r>
              <a:rPr lang="en-US" dirty="0" smtClean="0"/>
              <a:t>However, African American parents and the churches in the black community can collaborate a little more with the existing programs that uphold moral values, while educating on the dangers of promiscuity.  </a:t>
            </a:r>
          </a:p>
          <a:p>
            <a:endParaRPr lang="en-US" dirty="0"/>
          </a:p>
        </p:txBody>
      </p:sp>
    </p:spTree>
    <p:extLst>
      <p:ext uri="{BB962C8B-B14F-4D97-AF65-F5344CB8AC3E}">
        <p14:creationId xmlns:p14="http://schemas.microsoft.com/office/powerpoint/2010/main" val="38318215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3640665"/>
            <a:ext cx="12192000" cy="2743201"/>
          </a:xfrm>
          <a:prstGeom prst="rect">
            <a:avLst/>
          </a:prstGeom>
          <a:ln>
            <a:noFill/>
          </a:ln>
          <a:effectLst>
            <a:softEdge rad="63500"/>
          </a:effectLst>
        </p:spPr>
      </p:pic>
    </p:spTree>
    <p:extLst>
      <p:ext uri="{BB962C8B-B14F-4D97-AF65-F5344CB8AC3E}">
        <p14:creationId xmlns:p14="http://schemas.microsoft.com/office/powerpoint/2010/main" val="43408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takes a village (to raise a child)</a:t>
            </a:r>
            <a:endParaRPr lang="en-US"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83" t="5553" r="-83" b="31505"/>
          <a:stretch/>
        </p:blipFill>
        <p:spPr>
          <a:xfrm>
            <a:off x="0" y="4395831"/>
            <a:ext cx="12192000" cy="1912690"/>
          </a:xfrm>
          <a:prstGeom prst="rect">
            <a:avLst/>
          </a:prstGeom>
          <a:ln>
            <a:noFill/>
          </a:ln>
          <a:effectLst>
            <a:softEdge rad="112500"/>
          </a:effectLst>
        </p:spPr>
      </p:pic>
      <p:sp>
        <p:nvSpPr>
          <p:cNvPr id="5" name="TextBox 4"/>
          <p:cNvSpPr txBox="1"/>
          <p:nvPr/>
        </p:nvSpPr>
        <p:spPr>
          <a:xfrm>
            <a:off x="1097280" y="1998133"/>
            <a:ext cx="10806853" cy="2062103"/>
          </a:xfrm>
          <a:prstGeom prst="rect">
            <a:avLst/>
          </a:prstGeom>
          <a:noFill/>
        </p:spPr>
        <p:txBody>
          <a:bodyPr wrap="square" rtlCol="0">
            <a:spAutoFit/>
          </a:bodyPr>
          <a:lstStyle/>
          <a:p>
            <a:r>
              <a:rPr lang="en-US" sz="3200" dirty="0" smtClean="0"/>
              <a:t>An African-Proverb that has been said to have originated from Nigeria, but utilized throughout many African nations, as well as Western Culture African-American communities .  It means “to invoke blessings from God”</a:t>
            </a:r>
            <a:endParaRPr lang="en-US" sz="3200" dirty="0"/>
          </a:p>
        </p:txBody>
      </p:sp>
    </p:spTree>
    <p:extLst>
      <p:ext uri="{BB962C8B-B14F-4D97-AF65-F5344CB8AC3E}">
        <p14:creationId xmlns:p14="http://schemas.microsoft.com/office/powerpoint/2010/main" val="3001675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Infection Cases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489841" y="135468"/>
            <a:ext cx="3523060" cy="6200508"/>
          </a:xfrm>
        </p:spPr>
      </p:pic>
      <p:sp>
        <p:nvSpPr>
          <p:cNvPr id="5" name="TextBox 4"/>
          <p:cNvSpPr txBox="1"/>
          <p:nvPr/>
        </p:nvSpPr>
        <p:spPr>
          <a:xfrm>
            <a:off x="1097280" y="1850967"/>
            <a:ext cx="6173585" cy="3970318"/>
          </a:xfrm>
          <a:prstGeom prst="rect">
            <a:avLst/>
          </a:prstGeom>
          <a:noFill/>
        </p:spPr>
        <p:txBody>
          <a:bodyPr wrap="square" rtlCol="0">
            <a:spAutoFit/>
          </a:bodyPr>
          <a:lstStyle/>
          <a:p>
            <a:r>
              <a:rPr lang="en-US" sz="2800" dirty="0" smtClean="0"/>
              <a:t>In Palm Beach County,</a:t>
            </a:r>
          </a:p>
          <a:p>
            <a:endParaRPr lang="en-US" sz="2800" kern="1200" dirty="0">
              <a:solidFill>
                <a:schemeClr val="tx1"/>
              </a:solidFill>
            </a:endParaRPr>
          </a:p>
          <a:p>
            <a:pPr marL="285750" indent="-285750">
              <a:buFont typeface="Arial" panose="020B0604020202020204" pitchFamily="34" charset="0"/>
              <a:buChar char="•"/>
            </a:pPr>
            <a:r>
              <a:rPr lang="en-US" sz="2800" dirty="0" smtClean="0"/>
              <a:t>HIV cases in 2016 increased to 44.1% from the previous year’s 29.6% in Non-Hispanic Black males</a:t>
            </a:r>
          </a:p>
          <a:p>
            <a:endParaRPr lang="en-US" sz="2800" kern="1200" dirty="0">
              <a:solidFill>
                <a:schemeClr val="tx1"/>
              </a:solidFill>
            </a:endParaRPr>
          </a:p>
          <a:p>
            <a:pPr marL="285750" indent="-285750">
              <a:buFont typeface="Arial" panose="020B0604020202020204" pitchFamily="34" charset="0"/>
              <a:buChar char="•"/>
            </a:pPr>
            <a:r>
              <a:rPr lang="en-US" sz="2800" dirty="0" smtClean="0"/>
              <a:t>Non-Hispanic Black females showed a decrease to 7.2% from the previous year’s 29.4%</a:t>
            </a:r>
            <a:endParaRPr lang="en-US" sz="2800" kern="1200" dirty="0">
              <a:solidFill>
                <a:schemeClr val="tx1"/>
              </a:solidFill>
            </a:endParaRPr>
          </a:p>
        </p:txBody>
      </p:sp>
    </p:spTree>
    <p:extLst>
      <p:ext uri="{BB962C8B-B14F-4D97-AF65-F5344CB8AC3E}">
        <p14:creationId xmlns:p14="http://schemas.microsoft.com/office/powerpoint/2010/main" val="4120750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and Objective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086049" y="676070"/>
            <a:ext cx="3700950" cy="5803804"/>
          </a:xfrm>
          <a:prstGeom prst="rect">
            <a:avLst/>
          </a:prstGeom>
          <a:ln>
            <a:noFill/>
          </a:ln>
          <a:effectLst>
            <a:softEdge rad="635000"/>
          </a:effectLst>
        </p:spPr>
      </p:pic>
      <p:sp>
        <p:nvSpPr>
          <p:cNvPr id="5" name="TextBox 4"/>
          <p:cNvSpPr txBox="1"/>
          <p:nvPr/>
        </p:nvSpPr>
        <p:spPr>
          <a:xfrm>
            <a:off x="1097281" y="2126827"/>
            <a:ext cx="7403252" cy="4031873"/>
          </a:xfrm>
          <a:prstGeom prst="rect">
            <a:avLst/>
          </a:prstGeom>
          <a:noFill/>
        </p:spPr>
        <p:txBody>
          <a:bodyPr wrap="square" rtlCol="0">
            <a:spAutoFit/>
          </a:bodyPr>
          <a:lstStyle/>
          <a:p>
            <a:r>
              <a:rPr lang="en-US" sz="3200" dirty="0" smtClean="0"/>
              <a:t>Provide a broad assessment of current HIV/AIDS awareness and prevention programs offered to African American youth, ages 13 to 19:</a:t>
            </a:r>
          </a:p>
          <a:p>
            <a:pPr marL="285750" indent="-285750">
              <a:buFont typeface="Arial" panose="020B0604020202020204" pitchFamily="34" charset="0"/>
              <a:buChar char="•"/>
            </a:pPr>
            <a:r>
              <a:rPr lang="en-US" sz="3200" dirty="0" smtClean="0"/>
              <a:t>Local Government</a:t>
            </a:r>
          </a:p>
          <a:p>
            <a:pPr marL="285750" indent="-285750">
              <a:buFont typeface="Arial" panose="020B0604020202020204" pitchFamily="34" charset="0"/>
              <a:buChar char="•"/>
            </a:pPr>
            <a:r>
              <a:rPr lang="en-US" sz="3200" dirty="0" smtClean="0"/>
              <a:t>Local School District</a:t>
            </a:r>
          </a:p>
          <a:p>
            <a:pPr marL="285750" indent="-285750">
              <a:buFont typeface="Arial" panose="020B0604020202020204" pitchFamily="34" charset="0"/>
              <a:buChar char="•"/>
            </a:pPr>
            <a:r>
              <a:rPr lang="en-US" sz="3200" dirty="0" smtClean="0"/>
              <a:t>Faith-based/non-profit organizations, and</a:t>
            </a:r>
          </a:p>
          <a:p>
            <a:pPr marL="285750" indent="-285750">
              <a:buFont typeface="Arial" panose="020B0604020202020204" pitchFamily="34" charset="0"/>
              <a:buChar char="•"/>
            </a:pPr>
            <a:r>
              <a:rPr lang="en-US" sz="3200" dirty="0" smtClean="0"/>
              <a:t>Parental/Guardian Involvement</a:t>
            </a:r>
            <a:endParaRPr lang="en-US" sz="3200" dirty="0"/>
          </a:p>
        </p:txBody>
      </p:sp>
    </p:spTree>
    <p:extLst>
      <p:ext uri="{BB962C8B-B14F-4D97-AF65-F5344CB8AC3E}">
        <p14:creationId xmlns:p14="http://schemas.microsoft.com/office/powerpoint/2010/main" val="286757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and Objective</a:t>
            </a:r>
            <a:endParaRPr lang="en-US" dirty="0"/>
          </a:p>
        </p:txBody>
      </p:sp>
      <p:pic>
        <p:nvPicPr>
          <p:cNvPr id="4" name="Content Placeholder 3"/>
          <p:cNvPicPr>
            <a:picLocks noGrp="1" noChangeAspect="1"/>
          </p:cNvPicPr>
          <p:nvPr>
            <p:ph sz="half" idx="1"/>
          </p:nvPr>
        </p:nvPicPr>
        <p:blipFill rotWithShape="1">
          <a:blip r:embed="rId3">
            <a:extLst>
              <a:ext uri="{28A0092B-C50C-407E-A947-70E740481C1C}">
                <a14:useLocalDpi xmlns:a14="http://schemas.microsoft.com/office/drawing/2010/main" val="0"/>
              </a:ext>
            </a:extLst>
          </a:blip>
          <a:stretch/>
        </p:blipFill>
        <p:spPr>
          <a:xfrm>
            <a:off x="464486" y="1845735"/>
            <a:ext cx="5571189" cy="4333392"/>
          </a:xfrm>
          <a:prstGeom prst="rect">
            <a:avLst/>
          </a:prstGeom>
          <a:ln>
            <a:noFill/>
          </a:ln>
          <a:effectLst>
            <a:softEdge rad="317500"/>
          </a:effectLst>
        </p:spPr>
      </p:pic>
      <p:sp>
        <p:nvSpPr>
          <p:cNvPr id="5" name="Content Placeholder 4"/>
          <p:cNvSpPr>
            <a:spLocks noGrp="1"/>
          </p:cNvSpPr>
          <p:nvPr>
            <p:ph sz="half" idx="2"/>
          </p:nvPr>
        </p:nvSpPr>
        <p:spPr/>
        <p:txBody>
          <a:bodyPr>
            <a:normAutofit/>
          </a:bodyPr>
          <a:lstStyle/>
          <a:p>
            <a:pPr>
              <a:buFont typeface="Wingdings" panose="05000000000000000000" pitchFamily="2" charset="2"/>
              <a:buChar char="§"/>
            </a:pPr>
            <a:r>
              <a:rPr lang="en-US" sz="2800" dirty="0" smtClean="0"/>
              <a:t>Review statutory expectations and funding guidelines and compare to how programs are being implemented</a:t>
            </a:r>
          </a:p>
          <a:p>
            <a:pPr>
              <a:buFont typeface="Wingdings" panose="05000000000000000000" pitchFamily="2" charset="2"/>
              <a:buChar char="§"/>
            </a:pPr>
            <a:r>
              <a:rPr lang="en-US" sz="2800" dirty="0" smtClean="0"/>
              <a:t>Evaluate program accessibility to African American youth</a:t>
            </a:r>
          </a:p>
          <a:p>
            <a:pPr>
              <a:buFont typeface="Wingdings" panose="05000000000000000000" pitchFamily="2" charset="2"/>
              <a:buChar char="§"/>
            </a:pPr>
            <a:r>
              <a:rPr lang="en-US" sz="2800" dirty="0" smtClean="0"/>
              <a:t>Render suggestions for possible improvements</a:t>
            </a:r>
            <a:endParaRPr lang="en-US" sz="2800" dirty="0"/>
          </a:p>
        </p:txBody>
      </p:sp>
    </p:spTree>
    <p:extLst>
      <p:ext uri="{BB962C8B-B14F-4D97-AF65-F5344CB8AC3E}">
        <p14:creationId xmlns:p14="http://schemas.microsoft.com/office/powerpoint/2010/main" val="2305359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Government Programs</a:t>
            </a:r>
            <a:endParaRPr lang="en-US" dirty="0"/>
          </a:p>
        </p:txBody>
      </p:sp>
      <p:sp>
        <p:nvSpPr>
          <p:cNvPr id="3" name="TextBox 2"/>
          <p:cNvSpPr txBox="1"/>
          <p:nvPr/>
        </p:nvSpPr>
        <p:spPr>
          <a:xfrm>
            <a:off x="1097279" y="2163451"/>
            <a:ext cx="7044771" cy="2246769"/>
          </a:xfrm>
          <a:prstGeom prst="rect">
            <a:avLst/>
          </a:prstGeom>
          <a:noFill/>
        </p:spPr>
        <p:txBody>
          <a:bodyPr wrap="square" rtlCol="0">
            <a:spAutoFit/>
          </a:bodyPr>
          <a:lstStyle/>
          <a:p>
            <a:r>
              <a:rPr lang="en-US" sz="2800" dirty="0" smtClean="0"/>
              <a:t>Palm Beach County Youth Services Department</a:t>
            </a:r>
          </a:p>
          <a:p>
            <a:r>
              <a:rPr lang="en-US" sz="2800" dirty="0" smtClean="0"/>
              <a:t>Palm Beach County Department of Health and Human Services</a:t>
            </a:r>
            <a:endParaRPr lang="en-US" sz="2800" dirty="0"/>
          </a:p>
          <a:p>
            <a:endParaRPr lang="en-US" sz="2800" dirty="0" smtClean="0"/>
          </a:p>
          <a:p>
            <a:endParaRPr lang="en-US" sz="2800" dirty="0"/>
          </a:p>
        </p:txBody>
      </p:sp>
      <p:pic>
        <p:nvPicPr>
          <p:cNvPr id="6" name="Content Placeholder 7"/>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7937770" y="1917322"/>
            <a:ext cx="3725694" cy="4245150"/>
          </a:xfrm>
          <a:prstGeom prst="rect">
            <a:avLst/>
          </a:prstGeom>
          <a:ln>
            <a:noFill/>
          </a:ln>
          <a:effectLst>
            <a:softEdge rad="112500"/>
          </a:effectLst>
        </p:spPr>
      </p:pic>
    </p:spTree>
    <p:extLst>
      <p:ext uri="{BB962C8B-B14F-4D97-AF65-F5344CB8AC3E}">
        <p14:creationId xmlns:p14="http://schemas.microsoft.com/office/powerpoint/2010/main" val="421508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Government Programs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996" y="3979333"/>
            <a:ext cx="12234996" cy="2575886"/>
          </a:xfrm>
          <a:prstGeom prst="rect">
            <a:avLst/>
          </a:prstGeom>
          <a:ln>
            <a:noFill/>
          </a:ln>
          <a:effectLst>
            <a:softEdge rad="112500"/>
          </a:effectLst>
        </p:spPr>
      </p:pic>
      <p:sp>
        <p:nvSpPr>
          <p:cNvPr id="3" name="TextBox 2"/>
          <p:cNvSpPr txBox="1"/>
          <p:nvPr/>
        </p:nvSpPr>
        <p:spPr>
          <a:xfrm>
            <a:off x="971097" y="1839884"/>
            <a:ext cx="10916103" cy="2800767"/>
          </a:xfrm>
          <a:prstGeom prst="rect">
            <a:avLst/>
          </a:prstGeom>
          <a:noFill/>
        </p:spPr>
        <p:txBody>
          <a:bodyPr wrap="square" rtlCol="0">
            <a:spAutoFit/>
          </a:bodyPr>
          <a:lstStyle/>
          <a:p>
            <a:r>
              <a:rPr lang="en-US" sz="2800" dirty="0" smtClean="0"/>
              <a:t>Palm Beach County Youth Services Department</a:t>
            </a:r>
          </a:p>
          <a:p>
            <a:pPr marL="457200" indent="-457200">
              <a:buFont typeface="Wingdings" panose="05000000000000000000" pitchFamily="2" charset="2"/>
              <a:buChar char="§"/>
            </a:pPr>
            <a:r>
              <a:rPr lang="en-US" sz="2800" dirty="0" smtClean="0"/>
              <a:t>Serves as a funding source and monitor for non-profit community</a:t>
            </a:r>
          </a:p>
          <a:p>
            <a:r>
              <a:rPr lang="en-US" sz="2800" dirty="0" smtClean="0"/>
              <a:t> agencies</a:t>
            </a:r>
          </a:p>
          <a:p>
            <a:pPr marL="914400" lvl="1" indent="-457200">
              <a:buFont typeface="Wingdings" panose="05000000000000000000" pitchFamily="2" charset="2"/>
              <a:buChar char="§"/>
            </a:pPr>
            <a:r>
              <a:rPr lang="en-US" sz="2800" dirty="0" smtClean="0"/>
              <a:t>Planned Parenthood of South Florida</a:t>
            </a:r>
          </a:p>
          <a:p>
            <a:pPr marL="914400" lvl="1" indent="-457200">
              <a:buFont typeface="Wingdings" panose="05000000000000000000" pitchFamily="2" charset="2"/>
              <a:buChar char="§"/>
            </a:pPr>
            <a:r>
              <a:rPr lang="en-US" sz="2800" dirty="0" smtClean="0"/>
              <a:t>Compass, Inc.</a:t>
            </a:r>
            <a:endParaRPr lang="en-US" sz="2800" dirty="0"/>
          </a:p>
          <a:p>
            <a:endParaRPr lang="en-US" dirty="0" smtClean="0"/>
          </a:p>
          <a:p>
            <a:endParaRPr lang="en-US" dirty="0"/>
          </a:p>
        </p:txBody>
      </p:sp>
    </p:spTree>
    <p:extLst>
      <p:ext uri="{BB962C8B-B14F-4D97-AF65-F5344CB8AC3E}">
        <p14:creationId xmlns:p14="http://schemas.microsoft.com/office/powerpoint/2010/main" val="1278427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Government Programs</a:t>
            </a:r>
            <a:endParaRPr lang="en-US" dirty="0"/>
          </a:p>
        </p:txBody>
      </p:sp>
      <p:sp>
        <p:nvSpPr>
          <p:cNvPr id="3" name="TextBox 2"/>
          <p:cNvSpPr txBox="1"/>
          <p:nvPr/>
        </p:nvSpPr>
        <p:spPr>
          <a:xfrm>
            <a:off x="971097" y="1839884"/>
            <a:ext cx="6791575" cy="3662541"/>
          </a:xfrm>
          <a:prstGeom prst="rect">
            <a:avLst/>
          </a:prstGeom>
          <a:noFill/>
        </p:spPr>
        <p:txBody>
          <a:bodyPr wrap="square" rtlCol="0">
            <a:spAutoFit/>
          </a:bodyPr>
          <a:lstStyle/>
          <a:p>
            <a:r>
              <a:rPr lang="en-US" sz="2800" dirty="0" smtClean="0"/>
              <a:t>Palm Beach County Department of Health </a:t>
            </a:r>
          </a:p>
          <a:p>
            <a:pPr marL="457200" indent="-457200">
              <a:buFont typeface="Wingdings" panose="05000000000000000000" pitchFamily="2" charset="2"/>
              <a:buChar char="§"/>
            </a:pPr>
            <a:r>
              <a:rPr lang="en-US" sz="2800" dirty="0" smtClean="0"/>
              <a:t>Statutorily mandated to provide and oversee education and prevention of HIV/STD/STI and AIDS</a:t>
            </a:r>
          </a:p>
          <a:p>
            <a:pPr marL="457200" indent="-457200">
              <a:buFont typeface="Wingdings" panose="05000000000000000000" pitchFamily="2" charset="2"/>
              <a:buChar char="§"/>
            </a:pPr>
            <a:r>
              <a:rPr lang="en-US" sz="2800" dirty="0" smtClean="0"/>
              <a:t>Serves as a funding source for local non-profit agencies</a:t>
            </a:r>
          </a:p>
          <a:p>
            <a:pPr marL="914400" lvl="1" indent="-457200">
              <a:buFont typeface="Wingdings" panose="05000000000000000000" pitchFamily="2" charset="2"/>
              <a:buChar char="§"/>
            </a:pPr>
            <a:r>
              <a:rPr lang="en-US" sz="2800" dirty="0" err="1" smtClean="0"/>
              <a:t>FoundCare</a:t>
            </a:r>
            <a:r>
              <a:rPr lang="en-US" sz="2800" dirty="0" smtClean="0"/>
              <a:t>, Inc.</a:t>
            </a:r>
            <a:endParaRPr lang="en-US" sz="2800" dirty="0"/>
          </a:p>
          <a:p>
            <a:endParaRPr lang="en-US" dirty="0" smtClean="0"/>
          </a:p>
          <a:p>
            <a:endParaRPr lang="en-US" dirty="0"/>
          </a:p>
        </p:txBody>
      </p:sp>
      <p:pic>
        <p:nvPicPr>
          <p:cNvPr id="6" name="Picture 5"/>
          <p:cNvPicPr>
            <a:picLocks noChangeAspect="1"/>
          </p:cNvPicPr>
          <p:nvPr/>
        </p:nvPicPr>
        <p:blipFill>
          <a:blip r:embed="rId3"/>
          <a:stretch>
            <a:fillRect/>
          </a:stretch>
        </p:blipFill>
        <p:spPr>
          <a:xfrm>
            <a:off x="8017530" y="136187"/>
            <a:ext cx="4092752" cy="6298660"/>
          </a:xfrm>
          <a:prstGeom prst="rect">
            <a:avLst/>
          </a:prstGeom>
        </p:spPr>
      </p:pic>
    </p:spTree>
    <p:extLst>
      <p:ext uri="{BB962C8B-B14F-4D97-AF65-F5344CB8AC3E}">
        <p14:creationId xmlns:p14="http://schemas.microsoft.com/office/powerpoint/2010/main" val="1544501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Palm Beach County School District</a:t>
            </a:r>
            <a:endParaRPr lang="en-US" dirty="0"/>
          </a:p>
        </p:txBody>
      </p:sp>
      <p:sp>
        <p:nvSpPr>
          <p:cNvPr id="4" name="Content Placeholder 3"/>
          <p:cNvSpPr>
            <a:spLocks noGrp="1"/>
          </p:cNvSpPr>
          <p:nvPr>
            <p:ph sz="half" idx="2"/>
          </p:nvPr>
        </p:nvSpPr>
        <p:spPr>
          <a:xfrm>
            <a:off x="1211094" y="1904102"/>
            <a:ext cx="9774351" cy="2565758"/>
          </a:xfrm>
        </p:spPr>
        <p:txBody>
          <a:bodyPr/>
          <a:lstStyle/>
          <a:p>
            <a:pPr>
              <a:buFont typeface="Wingdings" panose="05000000000000000000" pitchFamily="2" charset="2"/>
              <a:buChar char="§"/>
            </a:pPr>
            <a:r>
              <a:rPr lang="en-US" dirty="0" smtClean="0"/>
              <a:t>Florida School Districts are statutorily mandated to provide instructional time toward the education on AIDS and other STD, STI diseases.</a:t>
            </a:r>
          </a:p>
          <a:p>
            <a:pPr lvl="1">
              <a:buFont typeface="Wingdings" panose="05000000000000000000" pitchFamily="2" charset="2"/>
              <a:buChar char="§"/>
            </a:pPr>
            <a:r>
              <a:rPr lang="en-US" dirty="0" smtClean="0"/>
              <a:t>The curriculum is solely abstinence based</a:t>
            </a:r>
          </a:p>
          <a:p>
            <a:pPr lvl="1">
              <a:buFont typeface="Wingdings" panose="05000000000000000000" pitchFamily="2" charset="2"/>
              <a:buChar char="§"/>
            </a:pPr>
            <a:r>
              <a:rPr lang="en-US" dirty="0" smtClean="0"/>
              <a:t>Educational time is primarily at the end of the year, after core class testing</a:t>
            </a:r>
          </a:p>
          <a:p>
            <a:pPr>
              <a:buFont typeface="Wingdings" panose="05000000000000000000" pitchFamily="2" charset="2"/>
              <a:buChar char="§"/>
            </a:pPr>
            <a:r>
              <a:rPr lang="en-US" dirty="0" smtClean="0"/>
              <a:t> PBCSD Parents have an “opt-out” request for their child.  However, the parent has to initiate the request, it is not readily offered to them.</a:t>
            </a:r>
            <a:endParaRPr lang="en-US" dirty="0"/>
          </a:p>
        </p:txBody>
      </p:sp>
      <p:pic>
        <p:nvPicPr>
          <p:cNvPr id="6" name="Content Placeholder 5"/>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t="27458" b="31753"/>
          <a:stretch/>
        </p:blipFill>
        <p:spPr>
          <a:xfrm>
            <a:off x="0" y="4504267"/>
            <a:ext cx="12030735" cy="1964111"/>
          </a:xfrm>
          <a:prstGeom prst="rect">
            <a:avLst/>
          </a:prstGeom>
          <a:ln>
            <a:noFill/>
          </a:ln>
          <a:effectLst>
            <a:softEdge rad="112500"/>
          </a:effectLst>
        </p:spPr>
      </p:pic>
    </p:spTree>
    <p:extLst>
      <p:ext uri="{BB962C8B-B14F-4D97-AF65-F5344CB8AC3E}">
        <p14:creationId xmlns:p14="http://schemas.microsoft.com/office/powerpoint/2010/main" val="3570052092"/>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2182</TotalTime>
  <Words>1284</Words>
  <Application>Microsoft Office PowerPoint</Application>
  <PresentationFormat>Widescreen</PresentationFormat>
  <Paragraphs>95</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Wingdings</vt:lpstr>
      <vt:lpstr>Retrospect</vt:lpstr>
      <vt:lpstr>HIV/AIDS Education:  It Takes a Village to  Reach Our Youth</vt:lpstr>
      <vt:lpstr>It takes a village (to raise a child)</vt:lpstr>
      <vt:lpstr>HIV Infection Cases</vt:lpstr>
      <vt:lpstr>Goal and Objective</vt:lpstr>
      <vt:lpstr>Goal and Objective</vt:lpstr>
      <vt:lpstr>Local Government Programs</vt:lpstr>
      <vt:lpstr>Local Government Programs</vt:lpstr>
      <vt:lpstr>Local Government Programs</vt:lpstr>
      <vt:lpstr> Palm Beach County School District</vt:lpstr>
      <vt:lpstr>Faith Based Organizations</vt:lpstr>
      <vt:lpstr>Parental/Guardian Involvement</vt:lpstr>
      <vt:lpstr>The Village Impact</vt:lpstr>
      <vt:lpstr>Program Assessment</vt:lpstr>
      <vt:lpstr>Questions</vt:lpstr>
    </vt:vector>
  </TitlesOfParts>
  <Company>Palm Beach County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HIV/AIDS Education:  It Takes a Village to  Reach Our Youth</dc:title>
  <dc:creator>Angela Smith</dc:creator>
  <cp:lastModifiedBy>Jacqueline Whitman</cp:lastModifiedBy>
  <cp:revision>50</cp:revision>
  <cp:lastPrinted>2018-04-16T20:42:11Z</cp:lastPrinted>
  <dcterms:created xsi:type="dcterms:W3CDTF">2018-04-13T18:22:20Z</dcterms:created>
  <dcterms:modified xsi:type="dcterms:W3CDTF">2018-04-18T11:57:35Z</dcterms:modified>
</cp:coreProperties>
</file>