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824" r:id="rId2"/>
    <p:sldId id="1074" r:id="rId3"/>
    <p:sldId id="944" r:id="rId4"/>
    <p:sldId id="1007" r:id="rId5"/>
    <p:sldId id="1076" r:id="rId6"/>
    <p:sldId id="876" r:id="rId7"/>
    <p:sldId id="878" r:id="rId8"/>
    <p:sldId id="1064" r:id="rId9"/>
    <p:sldId id="880" r:id="rId10"/>
    <p:sldId id="881" r:id="rId11"/>
    <p:sldId id="994" r:id="rId12"/>
    <p:sldId id="882" r:id="rId13"/>
    <p:sldId id="884" r:id="rId14"/>
    <p:sldId id="885" r:id="rId15"/>
    <p:sldId id="886" r:id="rId16"/>
    <p:sldId id="1062" r:id="rId17"/>
    <p:sldId id="1063" r:id="rId18"/>
    <p:sldId id="889" r:id="rId19"/>
    <p:sldId id="1008" r:id="rId20"/>
    <p:sldId id="891" r:id="rId21"/>
    <p:sldId id="1046" r:id="rId22"/>
    <p:sldId id="731" r:id="rId23"/>
    <p:sldId id="986" r:id="rId24"/>
    <p:sldId id="987" r:id="rId25"/>
    <p:sldId id="733" r:id="rId26"/>
    <p:sldId id="734" r:id="rId27"/>
    <p:sldId id="735" r:id="rId28"/>
    <p:sldId id="736" r:id="rId29"/>
    <p:sldId id="737" r:id="rId30"/>
    <p:sldId id="988" r:id="rId31"/>
    <p:sldId id="738" r:id="rId32"/>
    <p:sldId id="739" r:id="rId33"/>
    <p:sldId id="863" r:id="rId34"/>
    <p:sldId id="764" r:id="rId35"/>
    <p:sldId id="741" r:id="rId36"/>
    <p:sldId id="742" r:id="rId37"/>
    <p:sldId id="743" r:id="rId38"/>
    <p:sldId id="744" r:id="rId39"/>
    <p:sldId id="894" r:id="rId40"/>
    <p:sldId id="874" r:id="rId41"/>
    <p:sldId id="745" r:id="rId42"/>
    <p:sldId id="746" r:id="rId43"/>
    <p:sldId id="747" r:id="rId44"/>
    <p:sldId id="1047" r:id="rId45"/>
    <p:sldId id="897" r:id="rId46"/>
    <p:sldId id="892" r:id="rId47"/>
    <p:sldId id="1040" r:id="rId48"/>
    <p:sldId id="893" r:id="rId49"/>
    <p:sldId id="748" r:id="rId50"/>
    <p:sldId id="832" r:id="rId51"/>
    <p:sldId id="895" r:id="rId52"/>
    <p:sldId id="914" r:id="rId53"/>
    <p:sldId id="1071" r:id="rId54"/>
    <p:sldId id="1072" r:id="rId55"/>
    <p:sldId id="1073" r:id="rId56"/>
    <p:sldId id="961" r:id="rId57"/>
    <p:sldId id="864" r:id="rId58"/>
    <p:sldId id="977" r:id="rId59"/>
    <p:sldId id="780" r:id="rId60"/>
    <p:sldId id="793" r:id="rId61"/>
    <p:sldId id="962" r:id="rId62"/>
    <p:sldId id="677" r:id="rId63"/>
    <p:sldId id="821" r:id="rId64"/>
    <p:sldId id="1039" r:id="rId65"/>
    <p:sldId id="982" r:id="rId66"/>
    <p:sldId id="942" r:id="rId67"/>
    <p:sldId id="1075" r:id="rId68"/>
    <p:sldId id="1041" r:id="rId69"/>
    <p:sldId id="1045" r:id="rId70"/>
    <p:sldId id="963" r:id="rId71"/>
    <p:sldId id="872" r:id="rId72"/>
    <p:sldId id="934" r:id="rId73"/>
    <p:sldId id="964" r:id="rId74"/>
    <p:sldId id="921" r:id="rId75"/>
    <p:sldId id="1005" r:id="rId76"/>
    <p:sldId id="1006" r:id="rId77"/>
    <p:sldId id="1059" r:id="rId78"/>
    <p:sldId id="1051" r:id="rId79"/>
    <p:sldId id="1052" r:id="rId80"/>
    <p:sldId id="1054" r:id="rId81"/>
    <p:sldId id="1056" r:id="rId82"/>
  </p:sldIdLst>
  <p:sldSz cx="9144000" cy="6858000" type="screen4x3"/>
  <p:notesSz cx="7315200" cy="9601200"/>
  <p:custDataLst>
    <p:tags r:id="rId85"/>
  </p:custData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9900"/>
    <a:srgbClr val="FF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8D885-D203-4212-BD46-ADD831A4AED3}" v="5" dt="2019-03-26T02:38:28.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206" autoAdjust="0"/>
    <p:restoredTop sz="94660"/>
  </p:normalViewPr>
  <p:slideViewPr>
    <p:cSldViewPr snapToGrid="0">
      <p:cViewPr varScale="1">
        <p:scale>
          <a:sx n="70" d="100"/>
          <a:sy n="70" d="100"/>
        </p:scale>
        <p:origin x="74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Carcasson" userId="373c225e-e67e-4827-b96e-cc62d2017ff7" providerId="ADAL" clId="{57B768B2-CF54-4769-AD2E-BE7FE4DC80E3}"/>
    <pc:docChg chg="custSel addSld delSld modSld">
      <pc:chgData name="Martin Carcasson" userId="373c225e-e67e-4827-b96e-cc62d2017ff7" providerId="ADAL" clId="{57B768B2-CF54-4769-AD2E-BE7FE4DC80E3}" dt="2019-03-26T02:42:07.109" v="24" actId="1076"/>
      <pc:docMkLst>
        <pc:docMk/>
      </pc:docMkLst>
      <pc:sldChg chg="modSp">
        <pc:chgData name="Martin Carcasson" userId="373c225e-e67e-4827-b96e-cc62d2017ff7" providerId="ADAL" clId="{57B768B2-CF54-4769-AD2E-BE7FE4DC80E3}" dt="2019-03-26T02:42:07.109" v="24" actId="1076"/>
        <pc:sldMkLst>
          <pc:docMk/>
          <pc:sldMk cId="2144773898" sldId="824"/>
        </pc:sldMkLst>
        <pc:spChg chg="mod">
          <ac:chgData name="Martin Carcasson" userId="373c225e-e67e-4827-b96e-cc62d2017ff7" providerId="ADAL" clId="{57B768B2-CF54-4769-AD2E-BE7FE4DC80E3}" dt="2019-03-26T02:42:01.577" v="23" actId="20577"/>
          <ac:spMkLst>
            <pc:docMk/>
            <pc:sldMk cId="2144773898" sldId="824"/>
            <ac:spMk id="2050" creationId="{00000000-0000-0000-0000-000000000000}"/>
          </ac:spMkLst>
        </pc:spChg>
        <pc:picChg chg="mod">
          <ac:chgData name="Martin Carcasson" userId="373c225e-e67e-4827-b96e-cc62d2017ff7" providerId="ADAL" clId="{57B768B2-CF54-4769-AD2E-BE7FE4DC80E3}" dt="2019-03-26T02:42:07.109" v="24" actId="1076"/>
          <ac:picMkLst>
            <pc:docMk/>
            <pc:sldMk cId="2144773898" sldId="824"/>
            <ac:picMk id="2" creationId="{00000000-0000-0000-0000-000000000000}"/>
          </ac:picMkLst>
        </pc:picChg>
      </pc:sldChg>
      <pc:sldChg chg="del">
        <pc:chgData name="Martin Carcasson" userId="373c225e-e67e-4827-b96e-cc62d2017ff7" providerId="ADAL" clId="{57B768B2-CF54-4769-AD2E-BE7FE4DC80E3}" dt="2019-03-26T02:34:24.810" v="9" actId="2696"/>
        <pc:sldMkLst>
          <pc:docMk/>
          <pc:sldMk cId="3770328110" sldId="896"/>
        </pc:sldMkLst>
      </pc:sldChg>
      <pc:sldChg chg="del">
        <pc:chgData name="Martin Carcasson" userId="373c225e-e67e-4827-b96e-cc62d2017ff7" providerId="ADAL" clId="{57B768B2-CF54-4769-AD2E-BE7FE4DC80E3}" dt="2019-03-26T02:37:26.256" v="15" actId="2696"/>
        <pc:sldMkLst>
          <pc:docMk/>
          <pc:sldMk cId="1286073335" sldId="1050"/>
        </pc:sldMkLst>
      </pc:sldChg>
      <pc:sldChg chg="del">
        <pc:chgData name="Martin Carcasson" userId="373c225e-e67e-4827-b96e-cc62d2017ff7" providerId="ADAL" clId="{57B768B2-CF54-4769-AD2E-BE7FE4DC80E3}" dt="2019-03-26T02:37:20.957" v="14" actId="2696"/>
        <pc:sldMkLst>
          <pc:docMk/>
          <pc:sldMk cId="1369567734" sldId="1053"/>
        </pc:sldMkLst>
      </pc:sldChg>
      <pc:sldChg chg="del">
        <pc:chgData name="Martin Carcasson" userId="373c225e-e67e-4827-b96e-cc62d2017ff7" providerId="ADAL" clId="{57B768B2-CF54-4769-AD2E-BE7FE4DC80E3}" dt="2019-03-26T02:37:19.520" v="13" actId="2696"/>
        <pc:sldMkLst>
          <pc:docMk/>
          <pc:sldMk cId="3856775086" sldId="1055"/>
        </pc:sldMkLst>
      </pc:sldChg>
      <pc:sldChg chg="del">
        <pc:chgData name="Martin Carcasson" userId="373c225e-e67e-4827-b96e-cc62d2017ff7" providerId="ADAL" clId="{57B768B2-CF54-4769-AD2E-BE7FE4DC80E3}" dt="2019-03-26T02:37:18.330" v="12" actId="2696"/>
        <pc:sldMkLst>
          <pc:docMk/>
          <pc:sldMk cId="2173885638" sldId="1057"/>
        </pc:sldMkLst>
      </pc:sldChg>
      <pc:sldChg chg="del">
        <pc:chgData name="Martin Carcasson" userId="373c225e-e67e-4827-b96e-cc62d2017ff7" providerId="ADAL" clId="{57B768B2-CF54-4769-AD2E-BE7FE4DC80E3}" dt="2019-03-26T02:37:14.395" v="11" actId="2696"/>
        <pc:sldMkLst>
          <pc:docMk/>
          <pc:sldMk cId="1210230591" sldId="1058"/>
        </pc:sldMkLst>
      </pc:sldChg>
      <pc:sldChg chg="del">
        <pc:chgData name="Martin Carcasson" userId="373c225e-e67e-4827-b96e-cc62d2017ff7" providerId="ADAL" clId="{57B768B2-CF54-4769-AD2E-BE7FE4DC80E3}" dt="2019-03-26T02:34:01.797" v="6" actId="2696"/>
        <pc:sldMkLst>
          <pc:docMk/>
          <pc:sldMk cId="1521468727" sldId="1061"/>
        </pc:sldMkLst>
      </pc:sldChg>
      <pc:sldChg chg="add del">
        <pc:chgData name="Martin Carcasson" userId="373c225e-e67e-4827-b96e-cc62d2017ff7" providerId="ADAL" clId="{57B768B2-CF54-4769-AD2E-BE7FE4DC80E3}" dt="2019-03-26T02:34:11.850" v="8" actId="2696"/>
        <pc:sldMkLst>
          <pc:docMk/>
          <pc:sldMk cId="718143968" sldId="1075"/>
        </pc:sldMkLst>
      </pc:sldChg>
      <pc:sldChg chg="add">
        <pc:chgData name="Martin Carcasson" userId="373c225e-e67e-4827-b96e-cc62d2017ff7" providerId="ADAL" clId="{57B768B2-CF54-4769-AD2E-BE7FE4DC80E3}" dt="2019-03-26T02:36:56.687" v="10"/>
        <pc:sldMkLst>
          <pc:docMk/>
          <pc:sldMk cId="1476370885" sldId="1075"/>
        </pc:sldMkLst>
      </pc:sldChg>
      <pc:sldChg chg="modSp add">
        <pc:chgData name="Martin Carcasson" userId="373c225e-e67e-4827-b96e-cc62d2017ff7" providerId="ADAL" clId="{57B768B2-CF54-4769-AD2E-BE7FE4DC80E3}" dt="2019-03-26T02:38:40.885" v="22" actId="14100"/>
        <pc:sldMkLst>
          <pc:docMk/>
          <pc:sldMk cId="2517955041" sldId="1076"/>
        </pc:sldMkLst>
        <pc:spChg chg="mod">
          <ac:chgData name="Martin Carcasson" userId="373c225e-e67e-4827-b96e-cc62d2017ff7" providerId="ADAL" clId="{57B768B2-CF54-4769-AD2E-BE7FE4DC80E3}" dt="2019-03-26T02:38:40.885" v="22" actId="14100"/>
          <ac:spMkLst>
            <pc:docMk/>
            <pc:sldMk cId="2517955041" sldId="1076"/>
            <ac:spMk id="3" creationId="{00000000-0000-0000-0000-000000000000}"/>
          </ac:spMkLst>
        </pc:spChg>
      </pc:sldChg>
      <pc:sldChg chg="add del">
        <pc:chgData name="Martin Carcasson" userId="373c225e-e67e-4827-b96e-cc62d2017ff7" providerId="ADAL" clId="{57B768B2-CF54-4769-AD2E-BE7FE4DC80E3}" dt="2019-03-26T02:38:25.762" v="17" actId="2696"/>
        <pc:sldMkLst>
          <pc:docMk/>
          <pc:sldMk cId="3830103242" sldId="107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2" y="1"/>
            <a:ext cx="3169921" cy="480388"/>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defTabSz="966416">
              <a:defRPr sz="1300" b="0">
                <a:latin typeface="Arial" pitchFamily="34" charset="0"/>
              </a:defRPr>
            </a:lvl1pPr>
          </a:lstStyle>
          <a:p>
            <a:pPr>
              <a:defRPr/>
            </a:pPr>
            <a:endParaRPr lang="en-US"/>
          </a:p>
        </p:txBody>
      </p:sp>
      <p:sp>
        <p:nvSpPr>
          <p:cNvPr id="13315" name="Rectangle 3"/>
          <p:cNvSpPr>
            <a:spLocks noGrp="1" noChangeArrowheads="1"/>
          </p:cNvSpPr>
          <p:nvPr>
            <p:ph type="dt" sz="quarter" idx="1"/>
          </p:nvPr>
        </p:nvSpPr>
        <p:spPr bwMode="auto">
          <a:xfrm>
            <a:off x="4143589" y="1"/>
            <a:ext cx="3169921" cy="480388"/>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algn="r" defTabSz="966416">
              <a:defRPr sz="1300" b="0">
                <a:latin typeface="Arial" pitchFamily="34" charset="0"/>
              </a:defRPr>
            </a:lvl1pPr>
          </a:lstStyle>
          <a:p>
            <a:pPr>
              <a:defRPr/>
            </a:pPr>
            <a:endParaRPr lang="en-US"/>
          </a:p>
        </p:txBody>
      </p:sp>
      <p:sp>
        <p:nvSpPr>
          <p:cNvPr id="13316" name="Rectangle 4"/>
          <p:cNvSpPr>
            <a:spLocks noGrp="1" noChangeArrowheads="1"/>
          </p:cNvSpPr>
          <p:nvPr>
            <p:ph type="ftr" sz="quarter" idx="2"/>
          </p:nvPr>
        </p:nvSpPr>
        <p:spPr bwMode="auto">
          <a:xfrm>
            <a:off x="2" y="9119174"/>
            <a:ext cx="3169921" cy="480388"/>
          </a:xfrm>
          <a:prstGeom prst="rect">
            <a:avLst/>
          </a:prstGeom>
          <a:noFill/>
          <a:ln w="9525">
            <a:noFill/>
            <a:miter lim="800000"/>
            <a:headEnd/>
            <a:tailEnd/>
          </a:ln>
          <a:effectLst/>
        </p:spPr>
        <p:txBody>
          <a:bodyPr vert="horz" wrap="square" lIns="96632" tIns="48316" rIns="96632" bIns="48316" numCol="1" anchor="b" anchorCtr="0" compatLnSpc="1">
            <a:prstTxWarp prst="textNoShape">
              <a:avLst/>
            </a:prstTxWarp>
          </a:bodyPr>
          <a:lstStyle>
            <a:lvl1pPr defTabSz="966416">
              <a:defRPr sz="1300" b="0">
                <a:latin typeface="Arial" pitchFamily="34" charset="0"/>
              </a:defRPr>
            </a:lvl1pPr>
          </a:lstStyle>
          <a:p>
            <a:pPr>
              <a:defRPr/>
            </a:pPr>
            <a:endParaRPr lang="en-US"/>
          </a:p>
        </p:txBody>
      </p:sp>
      <p:sp>
        <p:nvSpPr>
          <p:cNvPr id="13317" name="Rectangle 5"/>
          <p:cNvSpPr>
            <a:spLocks noGrp="1" noChangeArrowheads="1"/>
          </p:cNvSpPr>
          <p:nvPr>
            <p:ph type="sldNum" sz="quarter" idx="3"/>
          </p:nvPr>
        </p:nvSpPr>
        <p:spPr bwMode="auto">
          <a:xfrm>
            <a:off x="4143589" y="9119174"/>
            <a:ext cx="3169921" cy="480388"/>
          </a:xfrm>
          <a:prstGeom prst="rect">
            <a:avLst/>
          </a:prstGeom>
          <a:noFill/>
          <a:ln w="9525">
            <a:noFill/>
            <a:miter lim="800000"/>
            <a:headEnd/>
            <a:tailEnd/>
          </a:ln>
          <a:effectLst/>
        </p:spPr>
        <p:txBody>
          <a:bodyPr vert="horz" wrap="square" lIns="96632" tIns="48316" rIns="96632" bIns="48316" numCol="1" anchor="b" anchorCtr="0" compatLnSpc="1">
            <a:prstTxWarp prst="textNoShape">
              <a:avLst/>
            </a:prstTxWarp>
          </a:bodyPr>
          <a:lstStyle>
            <a:lvl1pPr algn="r" defTabSz="966416">
              <a:defRPr sz="1300" b="0">
                <a:latin typeface="Arial" pitchFamily="34" charset="0"/>
              </a:defRPr>
            </a:lvl1pPr>
          </a:lstStyle>
          <a:p>
            <a:pPr>
              <a:defRPr/>
            </a:pPr>
            <a:fld id="{6DC4CEFB-E019-4427-B2D3-479B40DD1596}" type="slidenum">
              <a:rPr lang="en-US"/>
              <a:pPr>
                <a:defRPr/>
              </a:pPr>
              <a:t>‹#›</a:t>
            </a:fld>
            <a:endParaRPr lang="en-US"/>
          </a:p>
        </p:txBody>
      </p:sp>
    </p:spTree>
    <p:extLst>
      <p:ext uri="{BB962C8B-B14F-4D97-AF65-F5344CB8AC3E}">
        <p14:creationId xmlns:p14="http://schemas.microsoft.com/office/powerpoint/2010/main" val="2764385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2" y="1"/>
            <a:ext cx="3169921" cy="480388"/>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defTabSz="966416">
              <a:defRPr sz="1300" b="0">
                <a:latin typeface="Arial" pitchFamily="34" charset="0"/>
              </a:defRPr>
            </a:lvl1pPr>
          </a:lstStyle>
          <a:p>
            <a:pPr>
              <a:defRPr/>
            </a:pPr>
            <a:endParaRPr lang="en-US"/>
          </a:p>
        </p:txBody>
      </p:sp>
      <p:sp>
        <p:nvSpPr>
          <p:cNvPr id="43011" name="Rectangle 3"/>
          <p:cNvSpPr>
            <a:spLocks noGrp="1" noChangeArrowheads="1"/>
          </p:cNvSpPr>
          <p:nvPr>
            <p:ph type="dt" idx="1"/>
          </p:nvPr>
        </p:nvSpPr>
        <p:spPr bwMode="auto">
          <a:xfrm>
            <a:off x="4143589" y="1"/>
            <a:ext cx="3169921" cy="480388"/>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algn="r" defTabSz="966416">
              <a:defRPr sz="1300" b="0">
                <a:latin typeface="Arial" pitchFamily="34"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1258888" y="719138"/>
            <a:ext cx="4797425" cy="3598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731521" y="4561228"/>
            <a:ext cx="5852160" cy="4320212"/>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2" y="9119174"/>
            <a:ext cx="3169921" cy="480388"/>
          </a:xfrm>
          <a:prstGeom prst="rect">
            <a:avLst/>
          </a:prstGeom>
          <a:noFill/>
          <a:ln w="9525">
            <a:noFill/>
            <a:miter lim="800000"/>
            <a:headEnd/>
            <a:tailEnd/>
          </a:ln>
          <a:effectLst/>
        </p:spPr>
        <p:txBody>
          <a:bodyPr vert="horz" wrap="square" lIns="96632" tIns="48316" rIns="96632" bIns="48316" numCol="1" anchor="b" anchorCtr="0" compatLnSpc="1">
            <a:prstTxWarp prst="textNoShape">
              <a:avLst/>
            </a:prstTxWarp>
          </a:bodyPr>
          <a:lstStyle>
            <a:lvl1pPr defTabSz="966416">
              <a:defRPr sz="1300" b="0">
                <a:latin typeface="Arial" pitchFamily="34" charset="0"/>
              </a:defRPr>
            </a:lvl1pPr>
          </a:lstStyle>
          <a:p>
            <a:pPr>
              <a:defRPr/>
            </a:pPr>
            <a:endParaRPr lang="en-US"/>
          </a:p>
        </p:txBody>
      </p:sp>
      <p:sp>
        <p:nvSpPr>
          <p:cNvPr id="43015" name="Rectangle 7"/>
          <p:cNvSpPr>
            <a:spLocks noGrp="1" noChangeArrowheads="1"/>
          </p:cNvSpPr>
          <p:nvPr>
            <p:ph type="sldNum" sz="quarter" idx="5"/>
          </p:nvPr>
        </p:nvSpPr>
        <p:spPr bwMode="auto">
          <a:xfrm>
            <a:off x="4143589" y="9119174"/>
            <a:ext cx="3169921" cy="480388"/>
          </a:xfrm>
          <a:prstGeom prst="rect">
            <a:avLst/>
          </a:prstGeom>
          <a:noFill/>
          <a:ln w="9525">
            <a:noFill/>
            <a:miter lim="800000"/>
            <a:headEnd/>
            <a:tailEnd/>
          </a:ln>
          <a:effectLst/>
        </p:spPr>
        <p:txBody>
          <a:bodyPr vert="horz" wrap="square" lIns="96632" tIns="48316" rIns="96632" bIns="48316" numCol="1" anchor="b" anchorCtr="0" compatLnSpc="1">
            <a:prstTxWarp prst="textNoShape">
              <a:avLst/>
            </a:prstTxWarp>
          </a:bodyPr>
          <a:lstStyle>
            <a:lvl1pPr algn="r" defTabSz="966416">
              <a:defRPr sz="1300" b="0">
                <a:latin typeface="Arial" pitchFamily="34" charset="0"/>
              </a:defRPr>
            </a:lvl1pPr>
          </a:lstStyle>
          <a:p>
            <a:pPr>
              <a:defRPr/>
            </a:pPr>
            <a:fld id="{D7FCEF81-C094-4A0B-8A02-D910F8267BD8}" type="slidenum">
              <a:rPr lang="en-US"/>
              <a:pPr>
                <a:defRPr/>
              </a:pPr>
              <a:t>‹#›</a:t>
            </a:fld>
            <a:endParaRPr lang="en-US"/>
          </a:p>
        </p:txBody>
      </p:sp>
    </p:spTree>
    <p:extLst>
      <p:ext uri="{BB962C8B-B14F-4D97-AF65-F5344CB8AC3E}">
        <p14:creationId xmlns:p14="http://schemas.microsoft.com/office/powerpoint/2010/main" val="29871539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84"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2283">
              <a:defRPr sz="2500">
                <a:solidFill>
                  <a:schemeClr val="tx1"/>
                </a:solidFill>
                <a:latin typeface="Times" pitchFamily="-84" charset="0"/>
                <a:ea typeface="MS PGothic" pitchFamily="34" charset="-128"/>
              </a:defRPr>
            </a:lvl1pPr>
            <a:lvl2pPr marL="784532" indent="-301743" defTabSz="972283">
              <a:defRPr sz="2500">
                <a:solidFill>
                  <a:schemeClr val="tx1"/>
                </a:solidFill>
                <a:latin typeface="Times" pitchFamily="-84" charset="0"/>
                <a:ea typeface="MS PGothic" pitchFamily="34" charset="-128"/>
              </a:defRPr>
            </a:lvl2pPr>
            <a:lvl3pPr marL="1206973" indent="-241395" defTabSz="972283">
              <a:defRPr sz="2500">
                <a:solidFill>
                  <a:schemeClr val="tx1"/>
                </a:solidFill>
                <a:latin typeface="Times" pitchFamily="-84" charset="0"/>
                <a:ea typeface="MS PGothic" pitchFamily="34" charset="-128"/>
              </a:defRPr>
            </a:lvl3pPr>
            <a:lvl4pPr marL="1689761" indent="-241395" defTabSz="972283">
              <a:defRPr sz="2500">
                <a:solidFill>
                  <a:schemeClr val="tx1"/>
                </a:solidFill>
                <a:latin typeface="Times" pitchFamily="-84" charset="0"/>
                <a:ea typeface="MS PGothic" pitchFamily="34" charset="-128"/>
              </a:defRPr>
            </a:lvl4pPr>
            <a:lvl5pPr marL="2172552" indent="-241395" defTabSz="972283">
              <a:defRPr sz="2500">
                <a:solidFill>
                  <a:schemeClr val="tx1"/>
                </a:solidFill>
                <a:latin typeface="Times" pitchFamily="-84" charset="0"/>
                <a:ea typeface="MS PGothic" pitchFamily="34" charset="-128"/>
              </a:defRPr>
            </a:lvl5pPr>
            <a:lvl6pPr marL="2655339" indent="-241395" defTabSz="972283" eaLnBrk="0" fontAlgn="base" hangingPunct="0">
              <a:spcBef>
                <a:spcPct val="0"/>
              </a:spcBef>
              <a:spcAft>
                <a:spcPct val="0"/>
              </a:spcAft>
              <a:defRPr sz="2500">
                <a:solidFill>
                  <a:schemeClr val="tx1"/>
                </a:solidFill>
                <a:latin typeface="Times" pitchFamily="-84" charset="0"/>
                <a:ea typeface="MS PGothic" pitchFamily="34" charset="-128"/>
              </a:defRPr>
            </a:lvl6pPr>
            <a:lvl7pPr marL="3138128" indent="-241395" defTabSz="972283" eaLnBrk="0" fontAlgn="base" hangingPunct="0">
              <a:spcBef>
                <a:spcPct val="0"/>
              </a:spcBef>
              <a:spcAft>
                <a:spcPct val="0"/>
              </a:spcAft>
              <a:defRPr sz="2500">
                <a:solidFill>
                  <a:schemeClr val="tx1"/>
                </a:solidFill>
                <a:latin typeface="Times" pitchFamily="-84" charset="0"/>
                <a:ea typeface="MS PGothic" pitchFamily="34" charset="-128"/>
              </a:defRPr>
            </a:lvl7pPr>
            <a:lvl8pPr marL="3620917" indent="-241395" defTabSz="972283" eaLnBrk="0" fontAlgn="base" hangingPunct="0">
              <a:spcBef>
                <a:spcPct val="0"/>
              </a:spcBef>
              <a:spcAft>
                <a:spcPct val="0"/>
              </a:spcAft>
              <a:defRPr sz="2500">
                <a:solidFill>
                  <a:schemeClr val="tx1"/>
                </a:solidFill>
                <a:latin typeface="Times" pitchFamily="-84" charset="0"/>
                <a:ea typeface="MS PGothic" pitchFamily="34" charset="-128"/>
              </a:defRPr>
            </a:lvl8pPr>
            <a:lvl9pPr marL="4103706" indent="-241395" defTabSz="972283" eaLnBrk="0" fontAlgn="base" hangingPunct="0">
              <a:spcBef>
                <a:spcPct val="0"/>
              </a:spcBef>
              <a:spcAft>
                <a:spcPct val="0"/>
              </a:spcAft>
              <a:defRPr sz="2500">
                <a:solidFill>
                  <a:schemeClr val="tx1"/>
                </a:solidFill>
                <a:latin typeface="Times" pitchFamily="-84" charset="0"/>
                <a:ea typeface="MS PGothic" pitchFamily="34" charset="-128"/>
              </a:defRPr>
            </a:lvl9pPr>
          </a:lstStyle>
          <a:p>
            <a:pPr eaLnBrk="1" hangingPunct="1"/>
            <a:fld id="{665C2BD5-7119-4790-8C75-DC883B6DEF31}" type="slidenum">
              <a:rPr lang="en-US" altLang="en-US" sz="1300">
                <a:latin typeface="Arial" pitchFamily="34" charset="0"/>
              </a:rPr>
              <a:pPr eaLnBrk="1" hangingPunct="1"/>
              <a:t>65</a:t>
            </a:fld>
            <a:endParaRPr lang="en-US" altLang="en-US" sz="1300">
              <a:latin typeface="Arial" pitchFamily="34" charset="0"/>
            </a:endParaRPr>
          </a:p>
        </p:txBody>
      </p:sp>
    </p:spTree>
    <p:extLst>
      <p:ext uri="{BB962C8B-B14F-4D97-AF65-F5344CB8AC3E}">
        <p14:creationId xmlns:p14="http://schemas.microsoft.com/office/powerpoint/2010/main" val="414852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7B20D-6C2E-4BCA-89B0-947C9AFC257C}" type="slidenum">
              <a:rPr lang="en-US" smtClean="0"/>
              <a:t>69</a:t>
            </a:fld>
            <a:endParaRPr lang="en-US"/>
          </a:p>
        </p:txBody>
      </p:sp>
    </p:spTree>
    <p:extLst>
      <p:ext uri="{BB962C8B-B14F-4D97-AF65-F5344CB8AC3E}">
        <p14:creationId xmlns:p14="http://schemas.microsoft.com/office/powerpoint/2010/main" val="57685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79A24D-206C-4C9D-BD2E-988788ECEDE8}" type="slidenum">
              <a:rPr lang="en-US"/>
              <a:pPr>
                <a:defRPr/>
              </a:pPr>
              <a:t>‹#›</a:t>
            </a:fld>
            <a:endParaRPr lang="en-US"/>
          </a:p>
        </p:txBody>
      </p:sp>
    </p:spTree>
    <p:extLst>
      <p:ext uri="{BB962C8B-B14F-4D97-AF65-F5344CB8AC3E}">
        <p14:creationId xmlns:p14="http://schemas.microsoft.com/office/powerpoint/2010/main" val="199472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2E6C5E-B4DE-4D54-8E6F-119F7454061F}" type="slidenum">
              <a:rPr lang="en-US"/>
              <a:pPr>
                <a:defRPr/>
              </a:pPr>
              <a:t>‹#›</a:t>
            </a:fld>
            <a:endParaRPr lang="en-US"/>
          </a:p>
        </p:txBody>
      </p:sp>
    </p:spTree>
    <p:extLst>
      <p:ext uri="{BB962C8B-B14F-4D97-AF65-F5344CB8AC3E}">
        <p14:creationId xmlns:p14="http://schemas.microsoft.com/office/powerpoint/2010/main" val="210160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0FA6C5-486A-4FB1-ACDF-C47EC4756865}" type="slidenum">
              <a:rPr lang="en-US"/>
              <a:pPr>
                <a:defRPr/>
              </a:pPr>
              <a:t>‹#›</a:t>
            </a:fld>
            <a:endParaRPr lang="en-US"/>
          </a:p>
        </p:txBody>
      </p:sp>
    </p:spTree>
    <p:extLst>
      <p:ext uri="{BB962C8B-B14F-4D97-AF65-F5344CB8AC3E}">
        <p14:creationId xmlns:p14="http://schemas.microsoft.com/office/powerpoint/2010/main" val="28718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BD2C58-29DB-41AD-8140-5714BE248731}" type="slidenum">
              <a:rPr lang="en-US"/>
              <a:pPr>
                <a:defRPr/>
              </a:pPr>
              <a:t>‹#›</a:t>
            </a:fld>
            <a:endParaRPr lang="en-US"/>
          </a:p>
        </p:txBody>
      </p:sp>
    </p:spTree>
    <p:extLst>
      <p:ext uri="{BB962C8B-B14F-4D97-AF65-F5344CB8AC3E}">
        <p14:creationId xmlns:p14="http://schemas.microsoft.com/office/powerpoint/2010/main" val="36278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082654-300D-461F-BDBF-C60361136630}" type="slidenum">
              <a:rPr lang="en-US"/>
              <a:pPr>
                <a:defRPr/>
              </a:pPr>
              <a:t>‹#›</a:t>
            </a:fld>
            <a:endParaRPr lang="en-US"/>
          </a:p>
        </p:txBody>
      </p:sp>
    </p:spTree>
    <p:extLst>
      <p:ext uri="{BB962C8B-B14F-4D97-AF65-F5344CB8AC3E}">
        <p14:creationId xmlns:p14="http://schemas.microsoft.com/office/powerpoint/2010/main" val="736591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1C6E0A-7696-4AB2-A3D0-87D1C3C3159A}" type="slidenum">
              <a:rPr lang="en-US" smtClean="0"/>
              <a:pPr>
                <a:defRPr/>
              </a:pPr>
              <a:t>‹#›</a:t>
            </a:fld>
            <a:endParaRPr lang="en-US"/>
          </a:p>
        </p:txBody>
      </p:sp>
    </p:spTree>
    <p:extLst>
      <p:ext uri="{BB962C8B-B14F-4D97-AF65-F5344CB8AC3E}">
        <p14:creationId xmlns:p14="http://schemas.microsoft.com/office/powerpoint/2010/main" val="163225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301936-7798-4A5D-B823-7683EDD914C0}" type="slidenum">
              <a:rPr lang="en-US"/>
              <a:pPr>
                <a:defRPr/>
              </a:pPr>
              <a:t>‹#›</a:t>
            </a:fld>
            <a:endParaRPr lang="en-US"/>
          </a:p>
        </p:txBody>
      </p:sp>
    </p:spTree>
    <p:extLst>
      <p:ext uri="{BB962C8B-B14F-4D97-AF65-F5344CB8AC3E}">
        <p14:creationId xmlns:p14="http://schemas.microsoft.com/office/powerpoint/2010/main" val="56111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CD8A0-AFD9-434C-AA5B-C8303E07AC32}" type="slidenum">
              <a:rPr lang="en-US"/>
              <a:pPr>
                <a:defRPr/>
              </a:pPr>
              <a:t>‹#›</a:t>
            </a:fld>
            <a:endParaRPr lang="en-US"/>
          </a:p>
        </p:txBody>
      </p:sp>
    </p:spTree>
    <p:extLst>
      <p:ext uri="{BB962C8B-B14F-4D97-AF65-F5344CB8AC3E}">
        <p14:creationId xmlns:p14="http://schemas.microsoft.com/office/powerpoint/2010/main" val="69611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BCD9CF-E65C-41F7-B54D-59AAF29A6312}" type="slidenum">
              <a:rPr lang="en-US"/>
              <a:pPr>
                <a:defRPr/>
              </a:pPr>
              <a:t>‹#›</a:t>
            </a:fld>
            <a:endParaRPr lang="en-US"/>
          </a:p>
        </p:txBody>
      </p:sp>
    </p:spTree>
    <p:extLst>
      <p:ext uri="{BB962C8B-B14F-4D97-AF65-F5344CB8AC3E}">
        <p14:creationId xmlns:p14="http://schemas.microsoft.com/office/powerpoint/2010/main" val="147557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EEFCB3-6472-42AE-AADA-41336A59DC48}" type="slidenum">
              <a:rPr lang="en-US"/>
              <a:pPr>
                <a:defRPr/>
              </a:pPr>
              <a:t>‹#›</a:t>
            </a:fld>
            <a:endParaRPr lang="en-US"/>
          </a:p>
        </p:txBody>
      </p:sp>
    </p:spTree>
    <p:extLst>
      <p:ext uri="{BB962C8B-B14F-4D97-AF65-F5344CB8AC3E}">
        <p14:creationId xmlns:p14="http://schemas.microsoft.com/office/powerpoint/2010/main" val="154544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624258-E8FB-4974-86DA-2AC882AB52DE}" type="slidenum">
              <a:rPr lang="en-US"/>
              <a:pPr>
                <a:defRPr/>
              </a:pPr>
              <a:t>‹#›</a:t>
            </a:fld>
            <a:endParaRPr lang="en-US"/>
          </a:p>
        </p:txBody>
      </p:sp>
    </p:spTree>
    <p:extLst>
      <p:ext uri="{BB962C8B-B14F-4D97-AF65-F5344CB8AC3E}">
        <p14:creationId xmlns:p14="http://schemas.microsoft.com/office/powerpoint/2010/main" val="262923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8E530C-737C-4474-BB96-35BF442CB39B}" type="slidenum">
              <a:rPr lang="en-US"/>
              <a:pPr>
                <a:defRPr/>
              </a:pPr>
              <a:t>‹#›</a:t>
            </a:fld>
            <a:endParaRPr lang="en-US"/>
          </a:p>
        </p:txBody>
      </p:sp>
    </p:spTree>
    <p:extLst>
      <p:ext uri="{BB962C8B-B14F-4D97-AF65-F5344CB8AC3E}">
        <p14:creationId xmlns:p14="http://schemas.microsoft.com/office/powerpoint/2010/main" val="30222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60F8A-33BF-4E22-969F-C1BA06149D54}" type="slidenum">
              <a:rPr lang="en-US"/>
              <a:pPr>
                <a:defRPr/>
              </a:pPr>
              <a:t>‹#›</a:t>
            </a:fld>
            <a:endParaRPr lang="en-US"/>
          </a:p>
        </p:txBody>
      </p:sp>
    </p:spTree>
    <p:extLst>
      <p:ext uri="{BB962C8B-B14F-4D97-AF65-F5344CB8AC3E}">
        <p14:creationId xmlns:p14="http://schemas.microsoft.com/office/powerpoint/2010/main" val="20716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F96373-4C2C-42A2-B162-881931B41EE9}" type="slidenum">
              <a:rPr lang="en-US"/>
              <a:pPr>
                <a:defRPr/>
              </a:pPr>
              <a:t>‹#›</a:t>
            </a:fld>
            <a:endParaRPr lang="en-US"/>
          </a:p>
        </p:txBody>
      </p:sp>
    </p:spTree>
    <p:extLst>
      <p:ext uri="{BB962C8B-B14F-4D97-AF65-F5344CB8AC3E}">
        <p14:creationId xmlns:p14="http://schemas.microsoft.com/office/powerpoint/2010/main" val="416769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itchFamily="34" charset="0"/>
              </a:defRPr>
            </a:lvl1pPr>
          </a:lstStyle>
          <a:p>
            <a:pPr>
              <a:defRPr/>
            </a:pPr>
            <a:fld id="{E11C6E0A-7696-4AB2-A3D0-87D1C3C31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52.xml"/><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257543"/>
            <a:ext cx="9144000" cy="731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en-US" dirty="0"/>
              <a:t>Wicked Problems and Wise Cities: </a:t>
            </a:r>
          </a:p>
          <a:p>
            <a:pPr algn="ctr">
              <a:buNone/>
            </a:pPr>
            <a:r>
              <a:rPr lang="en-US" dirty="0"/>
              <a:t>Building Capacity for Deliberative Engagement in a VUCA World</a:t>
            </a:r>
          </a:p>
          <a:p>
            <a:pPr algn="ctr">
              <a:buNone/>
            </a:pPr>
            <a:r>
              <a:rPr lang="en-US" altLang="en-US" sz="2400" b="0" i="1" dirty="0">
                <a:solidFill>
                  <a:srgbClr val="006600"/>
                </a:solidFill>
                <a:latin typeface="Calibri" pitchFamily="34" charset="0"/>
              </a:rPr>
              <a:t>Martín Carcasson, Ph.D.</a:t>
            </a:r>
          </a:p>
          <a:p>
            <a:pPr algn="ctr" eaLnBrk="1" hangingPunct="1">
              <a:spcBef>
                <a:spcPct val="0"/>
              </a:spcBef>
              <a:buFontTx/>
              <a:buNone/>
            </a:pPr>
            <a:r>
              <a:rPr lang="en-US" altLang="en-US" sz="2400" b="0" i="1" dirty="0">
                <a:solidFill>
                  <a:srgbClr val="006600"/>
                </a:solidFill>
                <a:latin typeface="Calibri" pitchFamily="34" charset="0"/>
              </a:rPr>
              <a:t>Director of the Center for Public Deliberation</a:t>
            </a:r>
          </a:p>
          <a:p>
            <a:pPr algn="ctr" eaLnBrk="1" hangingPunct="1">
              <a:spcBef>
                <a:spcPct val="0"/>
              </a:spcBef>
              <a:buFontTx/>
              <a:buNone/>
            </a:pPr>
            <a:r>
              <a:rPr lang="en-US" altLang="en-US" sz="2400" b="0" i="1" dirty="0">
                <a:solidFill>
                  <a:srgbClr val="006600"/>
                </a:solidFill>
                <a:latin typeface="Calibri" pitchFamily="34" charset="0"/>
              </a:rPr>
              <a:t>Professor, Department of Communication Studies</a:t>
            </a:r>
          </a:p>
          <a:p>
            <a:pPr algn="ctr" eaLnBrk="1" hangingPunct="1">
              <a:spcBef>
                <a:spcPct val="0"/>
              </a:spcBef>
              <a:buFontTx/>
              <a:buNone/>
            </a:pPr>
            <a:endParaRPr lang="en-US" altLang="en-US" sz="1600" dirty="0">
              <a:solidFill>
                <a:srgbClr val="006600"/>
              </a:solidFill>
              <a:latin typeface="Calibri" pitchFamily="34" charset="0"/>
            </a:endParaRPr>
          </a:p>
          <a:p>
            <a:pPr algn="ctr" eaLnBrk="1" hangingPunct="1">
              <a:spcBef>
                <a:spcPct val="0"/>
              </a:spcBef>
              <a:buFontTx/>
              <a:buNone/>
            </a:pPr>
            <a:endParaRPr lang="en-US" altLang="en-US" sz="2400" b="0" i="1" dirty="0">
              <a:solidFill>
                <a:srgbClr val="006600"/>
              </a:solidFill>
              <a:latin typeface="Calibri" pitchFamily="34" charset="0"/>
            </a:endParaRPr>
          </a:p>
          <a:p>
            <a:pPr algn="ctr" eaLnBrk="1" hangingPunct="1">
              <a:spcBef>
                <a:spcPct val="0"/>
              </a:spcBef>
              <a:buFontTx/>
              <a:buNone/>
            </a:pPr>
            <a:endParaRPr lang="en-US" altLang="en-US" sz="2400" b="0" i="1" dirty="0">
              <a:solidFill>
                <a:srgbClr val="006600"/>
              </a:solidFill>
              <a:latin typeface="Calibri" pitchFamily="34" charset="0"/>
            </a:endParaRPr>
          </a:p>
          <a:p>
            <a:pPr algn="ctr" eaLnBrk="1" hangingPunct="1">
              <a:spcBef>
                <a:spcPct val="0"/>
              </a:spcBef>
              <a:buFontTx/>
              <a:buNone/>
            </a:pPr>
            <a:endParaRPr lang="en-US" altLang="en-US" sz="2400" b="0" i="1" dirty="0">
              <a:solidFill>
                <a:srgbClr val="006600"/>
              </a:solidFill>
              <a:latin typeface="Calibri" pitchFamily="34" charset="0"/>
            </a:endParaRPr>
          </a:p>
          <a:p>
            <a:pPr algn="ctr" eaLnBrk="1" hangingPunct="1">
              <a:spcBef>
                <a:spcPct val="0"/>
              </a:spcBef>
              <a:buFontTx/>
              <a:buNone/>
            </a:pPr>
            <a:endParaRPr lang="en-US" altLang="en-US" sz="2400" b="0" i="1" dirty="0">
              <a:solidFill>
                <a:srgbClr val="006600"/>
              </a:solidFill>
              <a:latin typeface="Calibri" pitchFamily="34" charset="0"/>
            </a:endParaRPr>
          </a:p>
          <a:p>
            <a:pPr algn="ctr" eaLnBrk="1" hangingPunct="1">
              <a:spcBef>
                <a:spcPct val="0"/>
              </a:spcBef>
              <a:buFontTx/>
              <a:buNone/>
            </a:pPr>
            <a:endParaRPr lang="en-US" altLang="en-US" sz="2400" b="0" i="1" dirty="0">
              <a:solidFill>
                <a:srgbClr val="006600"/>
              </a:solidFill>
              <a:latin typeface="Calibri" pitchFamily="34" charset="0"/>
            </a:endParaRPr>
          </a:p>
          <a:p>
            <a:pPr algn="ctr" eaLnBrk="1" hangingPunct="1">
              <a:spcBef>
                <a:spcPct val="0"/>
              </a:spcBef>
              <a:buFontTx/>
              <a:buNone/>
            </a:pPr>
            <a:r>
              <a:rPr lang="en-US" altLang="en-US" sz="2400" b="0" i="1" dirty="0">
                <a:solidFill>
                  <a:srgbClr val="006600"/>
                </a:solidFill>
                <a:latin typeface="Calibri" pitchFamily="34" charset="0"/>
              </a:rPr>
              <a:t>Dedicated to enhancing local democracy through improved public communication and community problem solving</a:t>
            </a:r>
          </a:p>
          <a:p>
            <a:pPr algn="ctr" eaLnBrk="1" hangingPunct="1">
              <a:spcBef>
                <a:spcPct val="0"/>
              </a:spcBef>
              <a:buFontTx/>
              <a:buNone/>
            </a:pPr>
            <a:endParaRPr lang="en-US" altLang="en-US" sz="600" b="0" i="1" dirty="0">
              <a:solidFill>
                <a:srgbClr val="006600"/>
              </a:solidFill>
              <a:latin typeface="Calibri" pitchFamily="34" charset="0"/>
            </a:endParaRPr>
          </a:p>
          <a:p>
            <a:pPr algn="ctr" eaLnBrk="1" hangingPunct="1">
              <a:spcBef>
                <a:spcPct val="0"/>
              </a:spcBef>
              <a:buFontTx/>
              <a:buNone/>
            </a:pPr>
            <a:endParaRPr lang="en-US" altLang="en-US" sz="1200" b="0" i="1" dirty="0">
              <a:solidFill>
                <a:srgbClr val="006600"/>
              </a:solidFill>
              <a:latin typeface="Calibri" pitchFamily="34" charset="0"/>
            </a:endParaRPr>
          </a:p>
          <a:p>
            <a:pPr algn="ctr" eaLnBrk="1" hangingPunct="1">
              <a:spcBef>
                <a:spcPct val="0"/>
              </a:spcBef>
              <a:buFontTx/>
              <a:buNone/>
            </a:pPr>
            <a:r>
              <a:rPr lang="en-US" altLang="en-US" sz="2400" b="0" i="1" dirty="0">
                <a:solidFill>
                  <a:srgbClr val="006600"/>
                </a:solidFill>
                <a:latin typeface="Calibri" pitchFamily="34" charset="0"/>
              </a:rPr>
              <a:t>EMAIL:  mcarcas@colostate.edu</a:t>
            </a:r>
          </a:p>
          <a:p>
            <a:pPr algn="ctr" eaLnBrk="1" hangingPunct="1">
              <a:spcBef>
                <a:spcPct val="0"/>
              </a:spcBef>
              <a:buFontTx/>
              <a:buNone/>
            </a:pPr>
            <a:r>
              <a:rPr lang="en-US" altLang="en-US" sz="2400" b="0" i="1" dirty="0">
                <a:solidFill>
                  <a:srgbClr val="006600"/>
                </a:solidFill>
                <a:latin typeface="Calibri" pitchFamily="34" charset="0"/>
              </a:rPr>
              <a:t>Twitter: @mcarcasson           CPD website: cpd.colostate.edu</a:t>
            </a:r>
          </a:p>
          <a:p>
            <a:pPr algn="ctr" eaLnBrk="1" hangingPunct="1">
              <a:spcBef>
                <a:spcPct val="0"/>
              </a:spcBef>
              <a:buFontTx/>
              <a:buNone/>
            </a:pPr>
            <a:endParaRPr lang="en-US" altLang="en-US" sz="4000" b="0" i="1" dirty="0">
              <a:solidFill>
                <a:srgbClr val="006600"/>
              </a:solidFill>
              <a:latin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257" y="3429000"/>
            <a:ext cx="2439485" cy="1428527"/>
          </a:xfrm>
          <a:prstGeom prst="rect">
            <a:avLst/>
          </a:prstGeom>
        </p:spPr>
      </p:pic>
    </p:spTree>
    <p:custDataLst>
      <p:tags r:id="rId1"/>
    </p:custDataLst>
    <p:extLst>
      <p:ext uri="{BB962C8B-B14F-4D97-AF65-F5344CB8AC3E}">
        <p14:creationId xmlns:p14="http://schemas.microsoft.com/office/powerpoint/2010/main" val="2144773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4461"/>
            <a:ext cx="8940784" cy="585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8"/>
          <p:cNvSpPr txBox="1">
            <a:spLocks noChangeArrowheads="1"/>
          </p:cNvSpPr>
          <p:nvPr/>
        </p:nvSpPr>
        <p:spPr bwMode="auto">
          <a:xfrm>
            <a:off x="872841" y="3927818"/>
            <a:ext cx="2592376"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dirty="0">
                <a:latin typeface="Calibri" pitchFamily="34" charset="0"/>
              </a:rPr>
              <a:t>Accessible</a:t>
            </a:r>
          </a:p>
        </p:txBody>
      </p:sp>
      <p:sp>
        <p:nvSpPr>
          <p:cNvPr id="16394" name="TextBox 13"/>
          <p:cNvSpPr txBox="1">
            <a:spLocks noChangeArrowheads="1"/>
          </p:cNvSpPr>
          <p:nvPr/>
        </p:nvSpPr>
        <p:spPr bwMode="auto">
          <a:xfrm>
            <a:off x="2928142" y="2248848"/>
            <a:ext cx="3084499"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dirty="0">
                <a:latin typeface="Calibri" pitchFamily="34" charset="0"/>
              </a:rPr>
              <a:t>High Quality</a:t>
            </a:r>
          </a:p>
        </p:txBody>
      </p:sp>
      <p:sp>
        <p:nvSpPr>
          <p:cNvPr id="16398" name="TextBox 19"/>
          <p:cNvSpPr txBox="1">
            <a:spLocks noChangeArrowheads="1"/>
          </p:cNvSpPr>
          <p:nvPr/>
        </p:nvSpPr>
        <p:spPr bwMode="auto">
          <a:xfrm>
            <a:off x="239713" y="193109"/>
            <a:ext cx="882805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500" dirty="0"/>
              <a:t>HEALTH CARE AS A WICKED PROBLEM</a:t>
            </a:r>
          </a:p>
        </p:txBody>
      </p:sp>
      <p:sp>
        <p:nvSpPr>
          <p:cNvPr id="16399" name="TextBox 20"/>
          <p:cNvSpPr txBox="1">
            <a:spLocks noChangeArrowheads="1"/>
          </p:cNvSpPr>
          <p:nvPr/>
        </p:nvSpPr>
        <p:spPr bwMode="auto">
          <a:xfrm>
            <a:off x="5760682" y="3931230"/>
            <a:ext cx="2223109"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dirty="0">
                <a:latin typeface="Calibri" pitchFamily="34" charset="0"/>
              </a:rPr>
              <a:t>Low cost</a:t>
            </a:r>
          </a:p>
        </p:txBody>
      </p:sp>
    </p:spTree>
    <p:custDataLst>
      <p:tags r:id="rId1"/>
    </p:custDataLst>
    <p:extLst>
      <p:ext uri="{BB962C8B-B14F-4D97-AF65-F5344CB8AC3E}">
        <p14:creationId xmlns:p14="http://schemas.microsoft.com/office/powerpoint/2010/main" val="429505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log.agentinsure.com/wp-content/uploads/2011/12/Parking-Lot.jpg"/>
          <p:cNvPicPr>
            <a:picLocks noChangeAspect="1" noChangeArrowheads="1"/>
          </p:cNvPicPr>
          <p:nvPr/>
        </p:nvPicPr>
        <p:blipFill rotWithShape="1">
          <a:blip r:embed="rId3">
            <a:extLst>
              <a:ext uri="{28A0092B-C50C-407E-A947-70E740481C1C}">
                <a14:useLocalDpi xmlns:a14="http://schemas.microsoft.com/office/drawing/2010/main" val="0"/>
              </a:ext>
            </a:extLst>
          </a:blip>
          <a:srcRect r="8120"/>
          <a:stretch/>
        </p:blipFill>
        <p:spPr bwMode="auto">
          <a:xfrm>
            <a:off x="-25269" y="56493"/>
            <a:ext cx="9118388" cy="6629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9241" y="445739"/>
            <a:ext cx="5969904" cy="738664"/>
          </a:xfrm>
          <a:prstGeom prst="rect">
            <a:avLst/>
          </a:prstGeom>
          <a:solidFill>
            <a:schemeClr val="bg1"/>
          </a:solidFill>
        </p:spPr>
        <p:txBody>
          <a:bodyPr wrap="none" rtlCol="0">
            <a:spAutoFit/>
          </a:bodyPr>
          <a:lstStyle/>
          <a:p>
            <a:r>
              <a:rPr lang="en-US" sz="2400" dirty="0">
                <a:latin typeface="Georgia" panose="02040502050405020303" pitchFamily="18" charset="0"/>
              </a:rPr>
              <a:t>Parking at CSU as a Wicked Problem</a:t>
            </a:r>
          </a:p>
          <a:p>
            <a:pPr algn="ctr"/>
            <a:r>
              <a:rPr lang="en-US" dirty="0">
                <a:latin typeface="Georgia" panose="02040502050405020303" pitchFamily="18" charset="0"/>
              </a:rPr>
              <a:t>Some things we care about:</a:t>
            </a:r>
          </a:p>
        </p:txBody>
      </p:sp>
      <p:sp>
        <p:nvSpPr>
          <p:cNvPr id="5" name="TextBox 4"/>
          <p:cNvSpPr txBox="1"/>
          <p:nvPr/>
        </p:nvSpPr>
        <p:spPr>
          <a:xfrm>
            <a:off x="83985" y="1692477"/>
            <a:ext cx="1229824" cy="369332"/>
          </a:xfrm>
          <a:prstGeom prst="rect">
            <a:avLst/>
          </a:prstGeom>
          <a:solidFill>
            <a:schemeClr val="bg1"/>
          </a:solidFill>
        </p:spPr>
        <p:txBody>
          <a:bodyPr wrap="none" rtlCol="0">
            <a:spAutoFit/>
          </a:bodyPr>
          <a:lstStyle/>
          <a:p>
            <a:r>
              <a:rPr lang="en-US" dirty="0">
                <a:latin typeface="Georgia" panose="02040502050405020303" pitchFamily="18" charset="0"/>
              </a:rPr>
              <a:t>Low cost</a:t>
            </a:r>
          </a:p>
        </p:txBody>
      </p:sp>
      <p:sp>
        <p:nvSpPr>
          <p:cNvPr id="7" name="TextBox 6"/>
          <p:cNvSpPr txBox="1"/>
          <p:nvPr/>
        </p:nvSpPr>
        <p:spPr>
          <a:xfrm>
            <a:off x="1568862" y="1685222"/>
            <a:ext cx="1207382" cy="369332"/>
          </a:xfrm>
          <a:prstGeom prst="rect">
            <a:avLst/>
          </a:prstGeom>
          <a:solidFill>
            <a:schemeClr val="bg1"/>
          </a:solidFill>
        </p:spPr>
        <p:txBody>
          <a:bodyPr wrap="none" rtlCol="0">
            <a:spAutoFit/>
          </a:bodyPr>
          <a:lstStyle/>
          <a:p>
            <a:r>
              <a:rPr lang="en-US" dirty="0">
                <a:latin typeface="Georgia" panose="02040502050405020303" pitchFamily="18" charset="0"/>
              </a:rPr>
              <a:t>Fairness</a:t>
            </a:r>
          </a:p>
        </p:txBody>
      </p:sp>
      <p:sp>
        <p:nvSpPr>
          <p:cNvPr id="8" name="TextBox 7"/>
          <p:cNvSpPr txBox="1"/>
          <p:nvPr/>
        </p:nvSpPr>
        <p:spPr>
          <a:xfrm>
            <a:off x="2658579" y="2458162"/>
            <a:ext cx="1827744" cy="646331"/>
          </a:xfrm>
          <a:prstGeom prst="rect">
            <a:avLst/>
          </a:prstGeom>
          <a:solidFill>
            <a:schemeClr val="bg1"/>
          </a:solidFill>
        </p:spPr>
        <p:txBody>
          <a:bodyPr wrap="none" rtlCol="0">
            <a:spAutoFit/>
          </a:bodyPr>
          <a:lstStyle/>
          <a:p>
            <a:r>
              <a:rPr lang="en-US" dirty="0">
                <a:latin typeface="Georgia" panose="02040502050405020303" pitchFamily="18" charset="0"/>
              </a:rPr>
              <a:t>Convenience/</a:t>
            </a:r>
          </a:p>
          <a:p>
            <a:r>
              <a:rPr lang="en-US" dirty="0">
                <a:latin typeface="Georgia" panose="02040502050405020303" pitchFamily="18" charset="0"/>
              </a:rPr>
              <a:t>Low time cost</a:t>
            </a:r>
          </a:p>
        </p:txBody>
      </p:sp>
      <p:sp>
        <p:nvSpPr>
          <p:cNvPr id="9" name="TextBox 8"/>
          <p:cNvSpPr txBox="1"/>
          <p:nvPr/>
        </p:nvSpPr>
        <p:spPr>
          <a:xfrm>
            <a:off x="4572052" y="1692478"/>
            <a:ext cx="2375971" cy="369332"/>
          </a:xfrm>
          <a:prstGeom prst="rect">
            <a:avLst/>
          </a:prstGeom>
          <a:solidFill>
            <a:schemeClr val="bg1"/>
          </a:solidFill>
        </p:spPr>
        <p:txBody>
          <a:bodyPr wrap="none" rtlCol="0">
            <a:spAutoFit/>
          </a:bodyPr>
          <a:lstStyle/>
          <a:p>
            <a:r>
              <a:rPr lang="en-US" dirty="0">
                <a:latin typeface="Georgia" panose="02040502050405020303" pitchFamily="18" charset="0"/>
              </a:rPr>
              <a:t>Work productivity</a:t>
            </a:r>
          </a:p>
        </p:txBody>
      </p:sp>
      <p:sp>
        <p:nvSpPr>
          <p:cNvPr id="10" name="TextBox 9"/>
          <p:cNvSpPr txBox="1"/>
          <p:nvPr/>
        </p:nvSpPr>
        <p:spPr>
          <a:xfrm>
            <a:off x="7163858" y="1712686"/>
            <a:ext cx="1383712" cy="369332"/>
          </a:xfrm>
          <a:prstGeom prst="rect">
            <a:avLst/>
          </a:prstGeom>
          <a:solidFill>
            <a:schemeClr val="bg1"/>
          </a:solidFill>
        </p:spPr>
        <p:txBody>
          <a:bodyPr wrap="none" rtlCol="0">
            <a:spAutoFit/>
          </a:bodyPr>
          <a:lstStyle/>
          <a:p>
            <a:r>
              <a:rPr lang="en-US" dirty="0">
                <a:latin typeface="Georgia" panose="02040502050405020303" pitchFamily="18" charset="0"/>
              </a:rPr>
              <a:t>Flexibility</a:t>
            </a:r>
          </a:p>
        </p:txBody>
      </p:sp>
      <p:sp>
        <p:nvSpPr>
          <p:cNvPr id="11" name="TextBox 10"/>
          <p:cNvSpPr txBox="1"/>
          <p:nvPr/>
        </p:nvSpPr>
        <p:spPr>
          <a:xfrm>
            <a:off x="3351383" y="3496431"/>
            <a:ext cx="1765227" cy="369332"/>
          </a:xfrm>
          <a:prstGeom prst="rect">
            <a:avLst/>
          </a:prstGeom>
          <a:solidFill>
            <a:schemeClr val="bg1"/>
          </a:solidFill>
        </p:spPr>
        <p:txBody>
          <a:bodyPr wrap="none" rtlCol="0">
            <a:spAutoFit/>
          </a:bodyPr>
          <a:lstStyle/>
          <a:p>
            <a:r>
              <a:rPr lang="en-US" dirty="0">
                <a:latin typeface="Georgia" panose="02040502050405020303" pitchFamily="18" charset="0"/>
              </a:rPr>
              <a:t>Environment</a:t>
            </a:r>
          </a:p>
        </p:txBody>
      </p:sp>
      <p:sp>
        <p:nvSpPr>
          <p:cNvPr id="12" name="TextBox 11"/>
          <p:cNvSpPr txBox="1"/>
          <p:nvPr/>
        </p:nvSpPr>
        <p:spPr>
          <a:xfrm>
            <a:off x="43108" y="2458162"/>
            <a:ext cx="2072170" cy="646331"/>
          </a:xfrm>
          <a:prstGeom prst="rect">
            <a:avLst/>
          </a:prstGeom>
          <a:solidFill>
            <a:schemeClr val="bg1"/>
          </a:solidFill>
        </p:spPr>
        <p:txBody>
          <a:bodyPr wrap="none" rtlCol="0">
            <a:spAutoFit/>
          </a:bodyPr>
          <a:lstStyle/>
          <a:p>
            <a:pPr algn="ctr"/>
            <a:r>
              <a:rPr lang="en-US" dirty="0">
                <a:latin typeface="Georgia" panose="02040502050405020303" pitchFamily="18" charset="0"/>
              </a:rPr>
              <a:t>Aesthetics/</a:t>
            </a:r>
          </a:p>
          <a:p>
            <a:r>
              <a:rPr lang="en-US" dirty="0">
                <a:latin typeface="Georgia" panose="02040502050405020303" pitchFamily="18" charset="0"/>
              </a:rPr>
              <a:t>Campus beauty</a:t>
            </a:r>
          </a:p>
        </p:txBody>
      </p:sp>
      <p:sp>
        <p:nvSpPr>
          <p:cNvPr id="13" name="TextBox 12"/>
          <p:cNvSpPr txBox="1"/>
          <p:nvPr/>
        </p:nvSpPr>
        <p:spPr>
          <a:xfrm>
            <a:off x="5049224" y="2438400"/>
            <a:ext cx="3094116" cy="646331"/>
          </a:xfrm>
          <a:prstGeom prst="rect">
            <a:avLst/>
          </a:prstGeom>
          <a:solidFill>
            <a:schemeClr val="bg1"/>
          </a:solidFill>
        </p:spPr>
        <p:txBody>
          <a:bodyPr wrap="none" rtlCol="0">
            <a:spAutoFit/>
          </a:bodyPr>
          <a:lstStyle/>
          <a:p>
            <a:pPr algn="ctr"/>
            <a:r>
              <a:rPr lang="en-US" dirty="0">
                <a:latin typeface="Georgia" panose="02040502050405020303" pitchFamily="18" charset="0"/>
              </a:rPr>
              <a:t>Low community impact/</a:t>
            </a:r>
          </a:p>
          <a:p>
            <a:pPr algn="ctr"/>
            <a:r>
              <a:rPr lang="en-US" dirty="0">
                <a:latin typeface="Georgia" panose="02040502050405020303" pitchFamily="18" charset="0"/>
              </a:rPr>
              <a:t>Good neighbors</a:t>
            </a:r>
          </a:p>
        </p:txBody>
      </p:sp>
      <p:sp>
        <p:nvSpPr>
          <p:cNvPr id="14" name="TextBox 13"/>
          <p:cNvSpPr txBox="1"/>
          <p:nvPr/>
        </p:nvSpPr>
        <p:spPr>
          <a:xfrm>
            <a:off x="5363085" y="3496432"/>
            <a:ext cx="3036409" cy="369332"/>
          </a:xfrm>
          <a:prstGeom prst="rect">
            <a:avLst/>
          </a:prstGeom>
          <a:solidFill>
            <a:schemeClr val="bg1"/>
          </a:solidFill>
        </p:spPr>
        <p:txBody>
          <a:bodyPr wrap="none" rtlCol="0">
            <a:spAutoFit/>
          </a:bodyPr>
          <a:lstStyle/>
          <a:p>
            <a:r>
              <a:rPr lang="en-US" dirty="0">
                <a:latin typeface="Georgia" panose="02040502050405020303" pitchFamily="18" charset="0"/>
              </a:rPr>
              <a:t>Consistency/Ease of use</a:t>
            </a:r>
          </a:p>
        </p:txBody>
      </p:sp>
      <p:sp>
        <p:nvSpPr>
          <p:cNvPr id="15" name="TextBox 14"/>
          <p:cNvSpPr txBox="1"/>
          <p:nvPr/>
        </p:nvSpPr>
        <p:spPr>
          <a:xfrm>
            <a:off x="5494362" y="4188930"/>
            <a:ext cx="2345514" cy="369332"/>
          </a:xfrm>
          <a:prstGeom prst="rect">
            <a:avLst/>
          </a:prstGeom>
          <a:solidFill>
            <a:schemeClr val="bg1"/>
          </a:solidFill>
        </p:spPr>
        <p:txBody>
          <a:bodyPr wrap="none" rtlCol="0">
            <a:spAutoFit/>
          </a:bodyPr>
          <a:lstStyle/>
          <a:p>
            <a:r>
              <a:rPr lang="en-US" dirty="0">
                <a:latin typeface="Georgia" panose="02040502050405020303" pitchFamily="18" charset="0"/>
              </a:rPr>
              <a:t>Works for visitors</a:t>
            </a:r>
          </a:p>
        </p:txBody>
      </p:sp>
      <p:sp>
        <p:nvSpPr>
          <p:cNvPr id="16" name="TextBox 15"/>
          <p:cNvSpPr txBox="1"/>
          <p:nvPr/>
        </p:nvSpPr>
        <p:spPr>
          <a:xfrm>
            <a:off x="76200" y="4830904"/>
            <a:ext cx="2472152" cy="369332"/>
          </a:xfrm>
          <a:prstGeom prst="rect">
            <a:avLst/>
          </a:prstGeom>
          <a:solidFill>
            <a:schemeClr val="bg1"/>
          </a:solidFill>
        </p:spPr>
        <p:txBody>
          <a:bodyPr wrap="none" rtlCol="0">
            <a:spAutoFit/>
          </a:bodyPr>
          <a:lstStyle/>
          <a:p>
            <a:r>
              <a:rPr lang="en-US" dirty="0">
                <a:latin typeface="Georgia" panose="02040502050405020303" pitchFamily="18" charset="0"/>
              </a:rPr>
              <a:t>Works for students</a:t>
            </a:r>
          </a:p>
        </p:txBody>
      </p:sp>
      <p:sp>
        <p:nvSpPr>
          <p:cNvPr id="17" name="TextBox 16"/>
          <p:cNvSpPr txBox="1"/>
          <p:nvPr/>
        </p:nvSpPr>
        <p:spPr>
          <a:xfrm>
            <a:off x="805301" y="4191000"/>
            <a:ext cx="1984839" cy="369332"/>
          </a:xfrm>
          <a:prstGeom prst="rect">
            <a:avLst/>
          </a:prstGeom>
          <a:solidFill>
            <a:schemeClr val="bg1"/>
          </a:solidFill>
        </p:spPr>
        <p:txBody>
          <a:bodyPr wrap="none" rtlCol="0">
            <a:spAutoFit/>
          </a:bodyPr>
          <a:lstStyle/>
          <a:p>
            <a:r>
              <a:rPr lang="en-US" dirty="0">
                <a:latin typeface="Georgia" panose="02040502050405020303" pitchFamily="18" charset="0"/>
              </a:rPr>
              <a:t>Works for staff</a:t>
            </a:r>
          </a:p>
        </p:txBody>
      </p:sp>
      <p:sp>
        <p:nvSpPr>
          <p:cNvPr id="18" name="TextBox 17"/>
          <p:cNvSpPr txBox="1"/>
          <p:nvPr/>
        </p:nvSpPr>
        <p:spPr>
          <a:xfrm>
            <a:off x="3011905" y="4191000"/>
            <a:ext cx="2263761" cy="369332"/>
          </a:xfrm>
          <a:prstGeom prst="rect">
            <a:avLst/>
          </a:prstGeom>
          <a:solidFill>
            <a:schemeClr val="bg1"/>
          </a:solidFill>
        </p:spPr>
        <p:txBody>
          <a:bodyPr wrap="none" rtlCol="0">
            <a:spAutoFit/>
          </a:bodyPr>
          <a:lstStyle/>
          <a:p>
            <a:r>
              <a:rPr lang="en-US" dirty="0">
                <a:latin typeface="Georgia" panose="02040502050405020303" pitchFamily="18" charset="0"/>
              </a:rPr>
              <a:t>Works for faculty</a:t>
            </a:r>
          </a:p>
        </p:txBody>
      </p:sp>
      <p:sp>
        <p:nvSpPr>
          <p:cNvPr id="19" name="TextBox 18"/>
          <p:cNvSpPr txBox="1"/>
          <p:nvPr/>
        </p:nvSpPr>
        <p:spPr>
          <a:xfrm>
            <a:off x="3088109" y="1712686"/>
            <a:ext cx="915635" cy="369332"/>
          </a:xfrm>
          <a:prstGeom prst="rect">
            <a:avLst/>
          </a:prstGeom>
          <a:solidFill>
            <a:schemeClr val="bg1"/>
          </a:solidFill>
        </p:spPr>
        <p:txBody>
          <a:bodyPr wrap="none" rtlCol="0">
            <a:spAutoFit/>
          </a:bodyPr>
          <a:lstStyle/>
          <a:p>
            <a:r>
              <a:rPr lang="en-US" dirty="0">
                <a:latin typeface="Georgia" panose="02040502050405020303" pitchFamily="18" charset="0"/>
              </a:rPr>
              <a:t>Safety</a:t>
            </a:r>
          </a:p>
        </p:txBody>
      </p:sp>
      <p:sp>
        <p:nvSpPr>
          <p:cNvPr id="20" name="TextBox 19"/>
          <p:cNvSpPr txBox="1"/>
          <p:nvPr/>
        </p:nvSpPr>
        <p:spPr>
          <a:xfrm>
            <a:off x="2743200" y="4830903"/>
            <a:ext cx="2751162" cy="646331"/>
          </a:xfrm>
          <a:prstGeom prst="rect">
            <a:avLst/>
          </a:prstGeom>
          <a:solidFill>
            <a:schemeClr val="bg1"/>
          </a:solidFill>
        </p:spPr>
        <p:txBody>
          <a:bodyPr wrap="square" rtlCol="0">
            <a:spAutoFit/>
          </a:bodyPr>
          <a:lstStyle/>
          <a:p>
            <a:pPr algn="ctr"/>
            <a:r>
              <a:rPr lang="en-US" dirty="0">
                <a:latin typeface="Georgia" panose="02040502050405020303" pitchFamily="18" charset="0"/>
              </a:rPr>
              <a:t>Works for working parents</a:t>
            </a:r>
          </a:p>
        </p:txBody>
      </p:sp>
      <p:sp>
        <p:nvSpPr>
          <p:cNvPr id="21" name="TextBox 20"/>
          <p:cNvSpPr txBox="1"/>
          <p:nvPr/>
        </p:nvSpPr>
        <p:spPr>
          <a:xfrm>
            <a:off x="5867400" y="4830904"/>
            <a:ext cx="2869696" cy="369332"/>
          </a:xfrm>
          <a:prstGeom prst="rect">
            <a:avLst/>
          </a:prstGeom>
          <a:solidFill>
            <a:schemeClr val="bg1"/>
          </a:solidFill>
        </p:spPr>
        <p:txBody>
          <a:bodyPr wrap="none" rtlCol="0">
            <a:spAutoFit/>
          </a:bodyPr>
          <a:lstStyle/>
          <a:p>
            <a:r>
              <a:rPr lang="en-US" dirty="0">
                <a:latin typeface="Georgia" panose="02040502050405020303" pitchFamily="18" charset="0"/>
              </a:rPr>
              <a:t>Works </a:t>
            </a:r>
            <a:r>
              <a:rPr lang="en-US">
                <a:latin typeface="Georgia" panose="02040502050405020303" pitchFamily="18" charset="0"/>
              </a:rPr>
              <a:t>for commuters </a:t>
            </a:r>
            <a:endParaRPr lang="en-US" dirty="0">
              <a:latin typeface="Georgia" panose="02040502050405020303" pitchFamily="18" charset="0"/>
            </a:endParaRPr>
          </a:p>
        </p:txBody>
      </p:sp>
      <p:sp>
        <p:nvSpPr>
          <p:cNvPr id="22" name="TextBox 21"/>
          <p:cNvSpPr txBox="1"/>
          <p:nvPr/>
        </p:nvSpPr>
        <p:spPr>
          <a:xfrm>
            <a:off x="385942" y="3496432"/>
            <a:ext cx="2268570" cy="369332"/>
          </a:xfrm>
          <a:prstGeom prst="rect">
            <a:avLst/>
          </a:prstGeom>
          <a:solidFill>
            <a:schemeClr val="bg1"/>
          </a:solidFill>
        </p:spPr>
        <p:txBody>
          <a:bodyPr wrap="none" rtlCol="0">
            <a:spAutoFit/>
          </a:bodyPr>
          <a:lstStyle/>
          <a:p>
            <a:r>
              <a:rPr lang="en-US" dirty="0">
                <a:latin typeface="Georgia" panose="02040502050405020303" pitchFamily="18" charset="0"/>
              </a:rPr>
              <a:t>Employee morale</a:t>
            </a:r>
          </a:p>
        </p:txBody>
      </p:sp>
    </p:spTree>
    <p:custDataLst>
      <p:tags r:id="rId1"/>
    </p:custDataLst>
    <p:extLst>
      <p:ext uri="{BB962C8B-B14F-4D97-AF65-F5344CB8AC3E}">
        <p14:creationId xmlns:p14="http://schemas.microsoft.com/office/powerpoint/2010/main" val="1313514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58763" y="274638"/>
            <a:ext cx="8716962" cy="1143000"/>
          </a:xfrm>
        </p:spPr>
        <p:txBody>
          <a:bodyPr/>
          <a:lstStyle/>
          <a:p>
            <a:r>
              <a:rPr lang="en-US" altLang="en-US" b="1" dirty="0">
                <a:solidFill>
                  <a:srgbClr val="006600"/>
                </a:solidFill>
                <a:latin typeface="Calibri" pitchFamily="34" charset="0"/>
              </a:rPr>
              <a:t>Capitalism or Sustainability</a:t>
            </a:r>
            <a:br>
              <a:rPr lang="en-US" altLang="en-US" b="1" dirty="0">
                <a:solidFill>
                  <a:srgbClr val="006600"/>
                </a:solidFill>
                <a:latin typeface="Calibri" pitchFamily="34" charset="0"/>
              </a:rPr>
            </a:br>
            <a:r>
              <a:rPr lang="en-US" altLang="en-US" b="1" dirty="0">
                <a:solidFill>
                  <a:srgbClr val="006600"/>
                </a:solidFill>
                <a:latin typeface="Calibri" pitchFamily="34" charset="0"/>
              </a:rPr>
              <a:t> as a Wicked Problem</a:t>
            </a:r>
          </a:p>
        </p:txBody>
      </p:sp>
      <p:sp>
        <p:nvSpPr>
          <p:cNvPr id="7171" name="Text Placeholder 2"/>
          <p:cNvSpPr>
            <a:spLocks noGrp="1"/>
          </p:cNvSpPr>
          <p:nvPr>
            <p:ph type="body" idx="1"/>
          </p:nvPr>
        </p:nvSpPr>
        <p:spPr/>
        <p:txBody>
          <a:bodyPr/>
          <a:lstStyle/>
          <a:p>
            <a:r>
              <a:rPr lang="en-US" altLang="en-US">
                <a:solidFill>
                  <a:srgbClr val="006600"/>
                </a:solidFill>
                <a:latin typeface="Calibri" pitchFamily="34" charset="0"/>
              </a:rPr>
              <a:t>The “Triple Bottom Line” of </a:t>
            </a:r>
          </a:p>
          <a:p>
            <a:pPr lvl="1"/>
            <a:r>
              <a:rPr lang="en-US" altLang="en-US">
                <a:solidFill>
                  <a:srgbClr val="006600"/>
                </a:solidFill>
                <a:latin typeface="Calibri" pitchFamily="34" charset="0"/>
              </a:rPr>
              <a:t>Profit   (economics, also tied to jobs and taxes)</a:t>
            </a:r>
          </a:p>
          <a:p>
            <a:pPr lvl="1"/>
            <a:r>
              <a:rPr lang="en-US" altLang="en-US">
                <a:solidFill>
                  <a:srgbClr val="006600"/>
                </a:solidFill>
                <a:latin typeface="Calibri" pitchFamily="34" charset="0"/>
              </a:rPr>
              <a:t>People  (social justice, equality, fairness)</a:t>
            </a:r>
          </a:p>
          <a:p>
            <a:pPr lvl="1"/>
            <a:r>
              <a:rPr lang="en-US" altLang="en-US">
                <a:solidFill>
                  <a:srgbClr val="006600"/>
                </a:solidFill>
                <a:latin typeface="Calibri" pitchFamily="34" charset="0"/>
              </a:rPr>
              <a:t>Planet  (environment)</a:t>
            </a:r>
          </a:p>
        </p:txBody>
      </p:sp>
      <p:pic>
        <p:nvPicPr>
          <p:cNvPr id="7172" name="Picture 2" descr="http://travelfoodguru.files.wordpress.com/2012/01/triplebottom-linegraph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3228975"/>
            <a:ext cx="37782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818844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711200"/>
            <a:ext cx="8229600" cy="5414963"/>
          </a:xfrm>
        </p:spPr>
        <p:txBody>
          <a:bodyPr/>
          <a:lstStyle/>
          <a:p>
            <a:pPr indent="0" algn="ctr">
              <a:buFontTx/>
              <a:buNone/>
            </a:pPr>
            <a:r>
              <a:rPr lang="en-US" altLang="en-US" dirty="0">
                <a:solidFill>
                  <a:srgbClr val="006600"/>
                </a:solidFill>
                <a:latin typeface="Times New Roman" pitchFamily="18" charset="0"/>
                <a:cs typeface="Times New Roman" pitchFamily="18" charset="0"/>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p>
        </p:txBody>
      </p:sp>
    </p:spTree>
    <p:custDataLst>
      <p:tags r:id="rId1"/>
    </p:custDataLst>
    <p:extLst>
      <p:ext uri="{BB962C8B-B14F-4D97-AF65-F5344CB8AC3E}">
        <p14:creationId xmlns:p14="http://schemas.microsoft.com/office/powerpoint/2010/main" val="232137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0" y="725488"/>
            <a:ext cx="9144000" cy="5414962"/>
          </a:xfrm>
        </p:spPr>
        <p:txBody>
          <a:bodyPr/>
          <a:lstStyle/>
          <a:p>
            <a:pPr indent="0" algn="ctr">
              <a:buFontTx/>
              <a:buNone/>
            </a:pPr>
            <a:r>
              <a:rPr lang="en-US" altLang="en-US" sz="3600">
                <a:solidFill>
                  <a:srgbClr val="006600"/>
                </a:solidFill>
                <a:latin typeface="Times New Roman" pitchFamily="18" charset="0"/>
                <a:cs typeface="Times New Roman" pitchFamily="18" charset="0"/>
              </a:rPr>
              <a:t>We the People of the United States, in Order to form a more perfect Union, establish </a:t>
            </a:r>
            <a:r>
              <a:rPr lang="en-US" altLang="en-US" sz="4400" b="1">
                <a:solidFill>
                  <a:srgbClr val="006600"/>
                </a:solidFill>
                <a:latin typeface="Times New Roman" pitchFamily="18" charset="0"/>
                <a:cs typeface="Times New Roman" pitchFamily="18" charset="0"/>
              </a:rPr>
              <a:t>Justice</a:t>
            </a:r>
            <a:r>
              <a:rPr lang="en-US" altLang="en-US" sz="3600">
                <a:solidFill>
                  <a:srgbClr val="006600"/>
                </a:solidFill>
                <a:latin typeface="Times New Roman" pitchFamily="18" charset="0"/>
                <a:cs typeface="Times New Roman" pitchFamily="18" charset="0"/>
              </a:rPr>
              <a:t>, insure </a:t>
            </a:r>
            <a:r>
              <a:rPr lang="en-US" altLang="en-US" sz="4400" b="1">
                <a:solidFill>
                  <a:srgbClr val="006600"/>
                </a:solidFill>
                <a:latin typeface="Times New Roman" pitchFamily="18" charset="0"/>
                <a:cs typeface="Times New Roman" pitchFamily="18" charset="0"/>
              </a:rPr>
              <a:t>domestic</a:t>
            </a:r>
            <a:r>
              <a:rPr lang="en-US" altLang="en-US" sz="3600" b="1">
                <a:solidFill>
                  <a:srgbClr val="006600"/>
                </a:solidFill>
                <a:latin typeface="Times New Roman" pitchFamily="18" charset="0"/>
                <a:cs typeface="Times New Roman" pitchFamily="18" charset="0"/>
              </a:rPr>
              <a:t> </a:t>
            </a:r>
            <a:r>
              <a:rPr lang="en-US" altLang="en-US" sz="4400" b="1">
                <a:solidFill>
                  <a:srgbClr val="006600"/>
                </a:solidFill>
                <a:latin typeface="Times New Roman" pitchFamily="18" charset="0"/>
                <a:cs typeface="Times New Roman" pitchFamily="18" charset="0"/>
              </a:rPr>
              <a:t>Tranquility</a:t>
            </a:r>
            <a:r>
              <a:rPr lang="en-US" altLang="en-US" sz="3600">
                <a:solidFill>
                  <a:srgbClr val="006600"/>
                </a:solidFill>
                <a:latin typeface="Times New Roman" pitchFamily="18" charset="0"/>
                <a:cs typeface="Times New Roman" pitchFamily="18" charset="0"/>
              </a:rPr>
              <a:t>, provide for the </a:t>
            </a:r>
            <a:r>
              <a:rPr lang="en-US" altLang="en-US" sz="4400" b="1">
                <a:solidFill>
                  <a:srgbClr val="006600"/>
                </a:solidFill>
                <a:latin typeface="Times New Roman" pitchFamily="18" charset="0"/>
                <a:cs typeface="Times New Roman" pitchFamily="18" charset="0"/>
              </a:rPr>
              <a:t>common</a:t>
            </a:r>
            <a:r>
              <a:rPr lang="en-US" altLang="en-US" sz="3600" b="1">
                <a:solidFill>
                  <a:srgbClr val="006600"/>
                </a:solidFill>
                <a:latin typeface="Times New Roman" pitchFamily="18" charset="0"/>
                <a:cs typeface="Times New Roman" pitchFamily="18" charset="0"/>
              </a:rPr>
              <a:t> </a:t>
            </a:r>
            <a:r>
              <a:rPr lang="en-US" altLang="en-US" sz="4400" b="1">
                <a:solidFill>
                  <a:srgbClr val="006600"/>
                </a:solidFill>
                <a:latin typeface="Times New Roman" pitchFamily="18" charset="0"/>
                <a:cs typeface="Times New Roman" pitchFamily="18" charset="0"/>
              </a:rPr>
              <a:t>defense</a:t>
            </a:r>
            <a:r>
              <a:rPr lang="en-US" altLang="en-US" sz="3600">
                <a:solidFill>
                  <a:srgbClr val="006600"/>
                </a:solidFill>
                <a:latin typeface="Times New Roman" pitchFamily="18" charset="0"/>
                <a:cs typeface="Times New Roman" pitchFamily="18" charset="0"/>
              </a:rPr>
              <a:t>, promote the </a:t>
            </a:r>
            <a:r>
              <a:rPr lang="en-US" altLang="en-US" sz="4400" b="1">
                <a:solidFill>
                  <a:srgbClr val="006600"/>
                </a:solidFill>
                <a:latin typeface="Times New Roman" pitchFamily="18" charset="0"/>
                <a:cs typeface="Times New Roman" pitchFamily="18" charset="0"/>
              </a:rPr>
              <a:t>general Welfare</a:t>
            </a:r>
            <a:r>
              <a:rPr lang="en-US" altLang="en-US" sz="3600">
                <a:solidFill>
                  <a:srgbClr val="006600"/>
                </a:solidFill>
                <a:latin typeface="Times New Roman" pitchFamily="18" charset="0"/>
                <a:cs typeface="Times New Roman" pitchFamily="18" charset="0"/>
              </a:rPr>
              <a:t>, and secure the Blessings of </a:t>
            </a:r>
            <a:r>
              <a:rPr lang="en-US" altLang="en-US" sz="4400" b="1">
                <a:solidFill>
                  <a:srgbClr val="006600"/>
                </a:solidFill>
                <a:latin typeface="Times New Roman" pitchFamily="18" charset="0"/>
                <a:cs typeface="Times New Roman" pitchFamily="18" charset="0"/>
              </a:rPr>
              <a:t>Liberty</a:t>
            </a:r>
            <a:r>
              <a:rPr lang="en-US" altLang="en-US" sz="3600">
                <a:solidFill>
                  <a:srgbClr val="006600"/>
                </a:solidFill>
                <a:latin typeface="Times New Roman" pitchFamily="18" charset="0"/>
                <a:cs typeface="Times New Roman" pitchFamily="18" charset="0"/>
              </a:rPr>
              <a:t> to ourselves and our Posterity, do ordain and establish this Constitution for the United States of America.</a:t>
            </a:r>
          </a:p>
        </p:txBody>
      </p:sp>
    </p:spTree>
    <p:custDataLst>
      <p:tags r:id="rId1"/>
    </p:custDataLst>
    <p:extLst>
      <p:ext uri="{BB962C8B-B14F-4D97-AF65-F5344CB8AC3E}">
        <p14:creationId xmlns:p14="http://schemas.microsoft.com/office/powerpoint/2010/main" val="319770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0" y="725488"/>
            <a:ext cx="9144000" cy="2943225"/>
          </a:xfrm>
        </p:spPr>
        <p:txBody>
          <a:bodyPr/>
          <a:lstStyle/>
          <a:p>
            <a:pPr indent="0" algn="ctr">
              <a:buFontTx/>
              <a:buNone/>
            </a:pPr>
            <a:endParaRPr lang="en-US" altLang="en-US" sz="2400" b="1">
              <a:solidFill>
                <a:srgbClr val="006600"/>
              </a:solidFill>
              <a:latin typeface="Times New Roman" pitchFamily="18" charset="0"/>
              <a:cs typeface="Times New Roman" pitchFamily="18" charset="0"/>
            </a:endParaRPr>
          </a:p>
          <a:p>
            <a:pPr indent="0" algn="ctr">
              <a:buFontTx/>
              <a:buNone/>
            </a:pPr>
            <a:endParaRPr lang="en-US" altLang="en-US" sz="2400">
              <a:solidFill>
                <a:srgbClr val="006600"/>
              </a:solidFill>
              <a:latin typeface="Times New Roman" pitchFamily="18" charset="0"/>
              <a:cs typeface="Times New Roman" pitchFamily="18" charset="0"/>
            </a:endParaRPr>
          </a:p>
        </p:txBody>
      </p:sp>
      <p:graphicFrame>
        <p:nvGraphicFramePr>
          <p:cNvPr id="3" name="Table 2"/>
          <p:cNvGraphicFramePr>
            <a:graphicFrameLocks noGrp="1"/>
          </p:cNvGraphicFramePr>
          <p:nvPr/>
        </p:nvGraphicFramePr>
        <p:xfrm>
          <a:off x="415925" y="1216025"/>
          <a:ext cx="7997826" cy="5106987"/>
        </p:xfrm>
        <a:graphic>
          <a:graphicData uri="http://schemas.openxmlformats.org/drawingml/2006/table">
            <a:tbl>
              <a:tblPr firstRow="1" bandRow="1">
                <a:tableStyleId>{5C22544A-7EE6-4342-B048-85BDC9FD1C3A}</a:tableStyleId>
              </a:tblPr>
              <a:tblGrid>
                <a:gridCol w="3998913">
                  <a:extLst>
                    <a:ext uri="{9D8B030D-6E8A-4147-A177-3AD203B41FA5}">
                      <a16:colId xmlns:a16="http://schemas.microsoft.com/office/drawing/2014/main" xmlns="" val="20000"/>
                    </a:ext>
                  </a:extLst>
                </a:gridCol>
                <a:gridCol w="3998913">
                  <a:extLst>
                    <a:ext uri="{9D8B030D-6E8A-4147-A177-3AD203B41FA5}">
                      <a16:colId xmlns:a16="http://schemas.microsoft.com/office/drawing/2014/main" xmlns="" val="20001"/>
                    </a:ext>
                  </a:extLst>
                </a:gridCol>
              </a:tblGrid>
              <a:tr h="663970">
                <a:tc>
                  <a:txBody>
                    <a:bodyPr/>
                    <a:lstStyle/>
                    <a:p>
                      <a:pPr algn="ctr"/>
                      <a:r>
                        <a:rPr lang="en-US" sz="1800" dirty="0">
                          <a:solidFill>
                            <a:schemeClr val="tx1"/>
                          </a:solidFill>
                        </a:rPr>
                        <a:t>Preamble</a:t>
                      </a:r>
                    </a:p>
                  </a:txBody>
                  <a:tcPr marL="91437" marR="91437" marT="45723" marB="45723"/>
                </a:tc>
                <a:tc>
                  <a:txBody>
                    <a:bodyPr/>
                    <a:lstStyle/>
                    <a:p>
                      <a:pPr algn="ctr"/>
                      <a:r>
                        <a:rPr lang="en-US" sz="1800" dirty="0">
                          <a:solidFill>
                            <a:schemeClr val="tx1"/>
                          </a:solidFill>
                        </a:rPr>
                        <a:t>Current Phrasing</a:t>
                      </a:r>
                    </a:p>
                  </a:txBody>
                  <a:tcPr marL="91437" marR="91437" marT="45723" marB="45723"/>
                </a:tc>
                <a:extLst>
                  <a:ext uri="{0D108BD9-81ED-4DB2-BD59-A6C34878D82A}">
                    <a16:rowId xmlns:a16="http://schemas.microsoft.com/office/drawing/2014/main" xmlns="" val="10000"/>
                  </a:ext>
                </a:extLst>
              </a:tr>
              <a:tr h="663970">
                <a:tc>
                  <a:txBody>
                    <a:bodyPr/>
                    <a:lstStyle/>
                    <a:p>
                      <a:r>
                        <a:rPr lang="en-US" sz="2400" b="0" dirty="0">
                          <a:solidFill>
                            <a:schemeClr val="tx1"/>
                          </a:solidFill>
                          <a:latin typeface="Cambria" pitchFamily="18" charset="0"/>
                          <a:cs typeface="Times New Roman" pitchFamily="18" charset="0"/>
                        </a:rPr>
                        <a:t>Justice</a:t>
                      </a:r>
                      <a:endParaRPr lang="en-US" sz="2400" b="0" dirty="0">
                        <a:solidFill>
                          <a:schemeClr val="tx1"/>
                        </a:solidFill>
                        <a:latin typeface="Cambria" pitchFamily="18" charset="0"/>
                      </a:endParaRPr>
                    </a:p>
                  </a:txBody>
                  <a:tcPr marL="91437" marR="91437" marT="45723" marB="45723"/>
                </a:tc>
                <a:tc>
                  <a:txBody>
                    <a:bodyPr/>
                    <a:lstStyle/>
                    <a:p>
                      <a:r>
                        <a:rPr lang="en-US" sz="2400" dirty="0">
                          <a:solidFill>
                            <a:schemeClr val="tx1"/>
                          </a:solidFill>
                          <a:latin typeface="Cambria" pitchFamily="18" charset="0"/>
                        </a:rPr>
                        <a:t>Justice</a:t>
                      </a:r>
                    </a:p>
                  </a:txBody>
                  <a:tcPr marL="91437" marR="91437" marT="45723" marB="45723"/>
                </a:tc>
                <a:extLst>
                  <a:ext uri="{0D108BD9-81ED-4DB2-BD59-A6C34878D82A}">
                    <a16:rowId xmlns:a16="http://schemas.microsoft.com/office/drawing/2014/main" xmlns="" val="10001"/>
                  </a:ext>
                </a:extLst>
              </a:tr>
              <a:tr h="11460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Cambria" pitchFamily="18" charset="0"/>
                          <a:cs typeface="Times New Roman" pitchFamily="18" charset="0"/>
                        </a:rPr>
                        <a:t>Domestic Tranquility/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Cambria" pitchFamily="18" charset="0"/>
                          <a:cs typeface="Times New Roman" pitchFamily="18" charset="0"/>
                        </a:rPr>
                        <a:t>Common defense</a:t>
                      </a:r>
                    </a:p>
                  </a:txBody>
                  <a:tcPr marL="91437" marR="91437" marT="45723" marB="45723"/>
                </a:tc>
                <a:tc>
                  <a:txBody>
                    <a:bodyPr/>
                    <a:lstStyle/>
                    <a:p>
                      <a:r>
                        <a:rPr lang="en-US" sz="2400" dirty="0">
                          <a:solidFill>
                            <a:schemeClr val="tx1"/>
                          </a:solidFill>
                          <a:latin typeface="Cambria" pitchFamily="18" charset="0"/>
                        </a:rPr>
                        <a:t>Security/Safety</a:t>
                      </a:r>
                    </a:p>
                  </a:txBody>
                  <a:tcPr marL="91437" marR="91437" marT="45723" marB="45723"/>
                </a:tc>
                <a:extLst>
                  <a:ext uri="{0D108BD9-81ED-4DB2-BD59-A6C34878D82A}">
                    <a16:rowId xmlns:a16="http://schemas.microsoft.com/office/drawing/2014/main" xmlns="" val="10002"/>
                  </a:ext>
                </a:extLst>
              </a:tr>
              <a:tr h="11460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Cambria" pitchFamily="18" charset="0"/>
                          <a:cs typeface="Times New Roman" pitchFamily="18" charset="0"/>
                        </a:rPr>
                        <a:t>General Welfare</a:t>
                      </a:r>
                      <a:endParaRPr lang="en-US" sz="2400" b="0" dirty="0">
                        <a:solidFill>
                          <a:schemeClr val="tx1"/>
                        </a:solidFill>
                        <a:latin typeface="Cambria" pitchFamily="18" charset="0"/>
                      </a:endParaRPr>
                    </a:p>
                    <a:p>
                      <a:endParaRPr lang="en-US" sz="2400" b="0" dirty="0">
                        <a:solidFill>
                          <a:schemeClr val="tx1"/>
                        </a:solidFill>
                        <a:latin typeface="Cambria" pitchFamily="18" charset="0"/>
                      </a:endParaRPr>
                    </a:p>
                  </a:txBody>
                  <a:tcPr marL="91437" marR="91437" marT="45723" marB="45723"/>
                </a:tc>
                <a:tc>
                  <a:txBody>
                    <a:bodyPr/>
                    <a:lstStyle/>
                    <a:p>
                      <a:r>
                        <a:rPr lang="en-US" sz="2400" dirty="0">
                          <a:solidFill>
                            <a:schemeClr val="tx1"/>
                          </a:solidFill>
                          <a:latin typeface="Cambria" pitchFamily="18" charset="0"/>
                        </a:rPr>
                        <a:t>Equality</a:t>
                      </a:r>
                    </a:p>
                  </a:txBody>
                  <a:tcPr marL="91437" marR="91437" marT="45723" marB="45723"/>
                </a:tc>
                <a:extLst>
                  <a:ext uri="{0D108BD9-81ED-4DB2-BD59-A6C34878D82A}">
                    <a16:rowId xmlns:a16="http://schemas.microsoft.com/office/drawing/2014/main" xmlns="" val="10003"/>
                  </a:ext>
                </a:extLst>
              </a:tr>
              <a:tr h="663970">
                <a:tc>
                  <a:txBody>
                    <a:bodyPr/>
                    <a:lstStyle/>
                    <a:p>
                      <a:r>
                        <a:rPr lang="en-US" sz="2400" dirty="0">
                          <a:solidFill>
                            <a:schemeClr val="tx1"/>
                          </a:solidFill>
                          <a:latin typeface="Cambria" pitchFamily="18" charset="0"/>
                        </a:rPr>
                        <a:t>Liberty to ourselves</a:t>
                      </a:r>
                    </a:p>
                  </a:txBody>
                  <a:tcPr marL="91437" marR="91437" marT="45723" marB="45723"/>
                </a:tc>
                <a:tc>
                  <a:txBody>
                    <a:bodyPr/>
                    <a:lstStyle/>
                    <a:p>
                      <a:r>
                        <a:rPr lang="en-US" sz="2400" dirty="0">
                          <a:solidFill>
                            <a:schemeClr val="tx1"/>
                          </a:solidFill>
                          <a:latin typeface="Cambria" pitchFamily="18" charset="0"/>
                        </a:rPr>
                        <a:t>Freedom (for us)</a:t>
                      </a:r>
                    </a:p>
                  </a:txBody>
                  <a:tcPr marL="91437" marR="91437" marT="45723" marB="45723"/>
                </a:tc>
                <a:extLst>
                  <a:ext uri="{0D108BD9-81ED-4DB2-BD59-A6C34878D82A}">
                    <a16:rowId xmlns:a16="http://schemas.microsoft.com/office/drawing/2014/main" xmlns="" val="10004"/>
                  </a:ext>
                </a:extLst>
              </a:tr>
              <a:tr h="823017">
                <a:tc>
                  <a:txBody>
                    <a:bodyPr/>
                    <a:lstStyle/>
                    <a:p>
                      <a:r>
                        <a:rPr lang="en-US" sz="2400" dirty="0">
                          <a:solidFill>
                            <a:schemeClr val="tx1"/>
                          </a:solidFill>
                          <a:latin typeface="Cambria" pitchFamily="18" charset="0"/>
                        </a:rPr>
                        <a:t>Liberty for our posterity</a:t>
                      </a:r>
                    </a:p>
                  </a:txBody>
                  <a:tcPr marL="91437" marR="91437" marT="45723" marB="45723"/>
                </a:tc>
                <a:tc>
                  <a:txBody>
                    <a:bodyPr/>
                    <a:lstStyle/>
                    <a:p>
                      <a:r>
                        <a:rPr lang="en-US" sz="2400" dirty="0">
                          <a:solidFill>
                            <a:schemeClr val="tx1"/>
                          </a:solidFill>
                          <a:latin typeface="Cambria" pitchFamily="18" charset="0"/>
                        </a:rPr>
                        <a:t>Freedom (for future generations)</a:t>
                      </a:r>
                    </a:p>
                  </a:txBody>
                  <a:tcPr marL="91437" marR="91437" marT="45723" marB="45723"/>
                </a:tc>
                <a:extLst>
                  <a:ext uri="{0D108BD9-81ED-4DB2-BD59-A6C34878D82A}">
                    <a16:rowId xmlns:a16="http://schemas.microsoft.com/office/drawing/2014/main" xmlns="" val="10005"/>
                  </a:ext>
                </a:extLst>
              </a:tr>
            </a:tbl>
          </a:graphicData>
        </a:graphic>
      </p:graphicFrame>
      <p:sp>
        <p:nvSpPr>
          <p:cNvPr id="17434" name="TextBox 3"/>
          <p:cNvSpPr txBox="1">
            <a:spLocks noChangeArrowheads="1"/>
          </p:cNvSpPr>
          <p:nvPr/>
        </p:nvSpPr>
        <p:spPr bwMode="auto">
          <a:xfrm>
            <a:off x="2859088" y="347663"/>
            <a:ext cx="35512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600"/>
              <a:t>Key American Values</a:t>
            </a:r>
          </a:p>
        </p:txBody>
      </p:sp>
    </p:spTree>
    <p:custDataLst>
      <p:tags r:id="rId1"/>
    </p:custDataLst>
    <p:extLst>
      <p:ext uri="{BB962C8B-B14F-4D97-AF65-F5344CB8AC3E}">
        <p14:creationId xmlns:p14="http://schemas.microsoft.com/office/powerpoint/2010/main" val="10299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PQuestion"/>
          <p:cNvSpPr>
            <a:spLocks noGrp="1"/>
          </p:cNvSpPr>
          <p:nvPr>
            <p:ph type="title"/>
          </p:nvPr>
        </p:nvSpPr>
        <p:spPr/>
        <p:txBody>
          <a:bodyPr/>
          <a:lstStyle/>
          <a:p>
            <a:r>
              <a:rPr lang="en-US" altLang="en-US">
                <a:solidFill>
                  <a:srgbClr val="006600"/>
                </a:solidFill>
                <a:latin typeface="Calibri" pitchFamily="34" charset="0"/>
              </a:rPr>
              <a:t>Which is </a:t>
            </a:r>
            <a:r>
              <a:rPr lang="en-US" altLang="en-US" u="sng">
                <a:solidFill>
                  <a:srgbClr val="006600"/>
                </a:solidFill>
                <a:latin typeface="Calibri" pitchFamily="34" charset="0"/>
              </a:rPr>
              <a:t>most</a:t>
            </a:r>
            <a:r>
              <a:rPr lang="en-US" altLang="en-US">
                <a:solidFill>
                  <a:srgbClr val="006600"/>
                </a:solidFill>
                <a:latin typeface="Calibri" pitchFamily="34" charset="0"/>
              </a:rPr>
              <a:t> important to you?</a:t>
            </a:r>
            <a:br>
              <a:rPr lang="en-US" altLang="en-US">
                <a:solidFill>
                  <a:srgbClr val="006600"/>
                </a:solidFill>
                <a:latin typeface="Calibri" pitchFamily="34" charset="0"/>
              </a:rPr>
            </a:br>
            <a:r>
              <a:rPr lang="en-US" altLang="en-US">
                <a:solidFill>
                  <a:srgbClr val="006600"/>
                </a:solidFill>
                <a:latin typeface="Calibri" pitchFamily="34" charset="0"/>
              </a:rPr>
              <a:t>(choose only one)</a:t>
            </a:r>
          </a:p>
        </p:txBody>
      </p:sp>
      <p:sp>
        <p:nvSpPr>
          <p:cNvPr id="6" name="TPChart" descr="1. got 0, 2. got 0, 3. got 0, 4. got 0, 5. got 0, "/>
          <p:cNvSpPr/>
          <p:nvPr>
            <p:custDataLst>
              <p:tags r:id="rId2"/>
            </p:custDataLst>
          </p:nvPr>
        </p:nvSpPr>
        <p:spPr bwMode="auto">
          <a:xfrm>
            <a:off x="4572000" y="1714500"/>
            <a:ext cx="4572000" cy="5143500"/>
          </a:xfrm>
          <a:prstGeom prst="rect">
            <a:avLst/>
          </a:prstGeom>
          <a:blipFill>
            <a:blip r:embed="rId5"/>
            <a:stretch>
              <a:fillRect/>
            </a:stretch>
          </a:blip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4340" name="TPAnswers"/>
          <p:cNvSpPr>
            <a:spLocks noGrp="1"/>
          </p:cNvSpPr>
          <p:nvPr>
            <p:ph type="body" idx="1"/>
            <p:custDataLst>
              <p:tags r:id="rId3"/>
            </p:custDataLst>
          </p:nvPr>
        </p:nvSpPr>
        <p:spPr>
          <a:xfrm>
            <a:off x="0" y="1628775"/>
            <a:ext cx="4492625" cy="4525963"/>
          </a:xfrm>
        </p:spPr>
        <p:txBody>
          <a:bodyPr/>
          <a:lstStyle/>
          <a:p>
            <a:pPr marL="514350" indent="-514350">
              <a:buFontTx/>
              <a:buAutoNum type="arabicPeriod"/>
            </a:pPr>
            <a:r>
              <a:rPr lang="en-US" altLang="en-US" dirty="0">
                <a:solidFill>
                  <a:srgbClr val="006600"/>
                </a:solidFill>
                <a:latin typeface="Calibri" pitchFamily="34" charset="0"/>
                <a:cs typeface="Times New Roman" pitchFamily="18" charset="0"/>
              </a:rPr>
              <a:t>Justice</a:t>
            </a:r>
            <a:endParaRPr lang="en-US" altLang="en-US" dirty="0">
              <a:solidFill>
                <a:srgbClr val="006600"/>
              </a:solidFill>
              <a:latin typeface="Calibri" pitchFamily="34" charset="0"/>
            </a:endParaRPr>
          </a:p>
          <a:p>
            <a:pPr marL="514350" indent="-514350">
              <a:buFontTx/>
              <a:buAutoNum type="arabicPeriod"/>
            </a:pPr>
            <a:r>
              <a:rPr lang="en-US" altLang="en-US" dirty="0">
                <a:solidFill>
                  <a:srgbClr val="006600"/>
                </a:solidFill>
                <a:latin typeface="Calibri" pitchFamily="34" charset="0"/>
                <a:cs typeface="Times New Roman" pitchFamily="18" charset="0"/>
              </a:rPr>
              <a:t>Security/safety</a:t>
            </a:r>
          </a:p>
          <a:p>
            <a:pPr marL="514350" indent="-514350">
              <a:buFontTx/>
              <a:buAutoNum type="arabicPeriod"/>
            </a:pPr>
            <a:r>
              <a:rPr lang="en-US" altLang="en-US" dirty="0">
                <a:solidFill>
                  <a:srgbClr val="006600"/>
                </a:solidFill>
                <a:latin typeface="Calibri" pitchFamily="34" charset="0"/>
                <a:cs typeface="Times New Roman" pitchFamily="18" charset="0"/>
              </a:rPr>
              <a:t>Equality</a:t>
            </a:r>
          </a:p>
          <a:p>
            <a:pPr marL="514350" indent="-514350">
              <a:buFontTx/>
              <a:buAutoNum type="arabicPeriod"/>
            </a:pPr>
            <a:r>
              <a:rPr lang="en-US" altLang="en-US" dirty="0">
                <a:solidFill>
                  <a:srgbClr val="006600"/>
                </a:solidFill>
                <a:latin typeface="Calibri" pitchFamily="34" charset="0"/>
                <a:cs typeface="Times New Roman" pitchFamily="18" charset="0"/>
              </a:rPr>
              <a:t>Freedom (for us)</a:t>
            </a:r>
            <a:endParaRPr lang="en-US" altLang="en-US" dirty="0">
              <a:solidFill>
                <a:srgbClr val="006600"/>
              </a:solidFill>
              <a:latin typeface="Calibri" pitchFamily="34" charset="0"/>
            </a:endParaRPr>
          </a:p>
          <a:p>
            <a:pPr marL="514350" indent="-514350">
              <a:buFontTx/>
              <a:buAutoNum type="arabicPeriod"/>
            </a:pPr>
            <a:r>
              <a:rPr lang="en-US" altLang="en-US" dirty="0">
                <a:solidFill>
                  <a:srgbClr val="006600"/>
                </a:solidFill>
                <a:latin typeface="Calibri" pitchFamily="34" charset="0"/>
                <a:cs typeface="Times New Roman" pitchFamily="18" charset="0"/>
              </a:rPr>
              <a:t>Freedom (future generations)</a:t>
            </a:r>
            <a:endParaRPr lang="en-US" altLang="en-US" dirty="0">
              <a:solidFill>
                <a:srgbClr val="006600"/>
              </a:solidFill>
              <a:latin typeface="Calibri" pitchFamily="34" charset="0"/>
            </a:endParaRPr>
          </a:p>
        </p:txBody>
      </p:sp>
      <p:sp>
        <p:nvSpPr>
          <p:cNvPr id="5" name="TPPolling"/>
          <p:cNvSpPr/>
          <p:nvPr/>
        </p:nvSpPr>
        <p:spPr bwMode="auto">
          <a:xfrm>
            <a:off x="0" y="0"/>
            <a:ext cx="12700" cy="12700"/>
          </a:xfrm>
          <a:prstGeom prst="rect">
            <a:avLst/>
          </a:prstGeom>
          <a:solidFill>
            <a:schemeClr val="accent1">
              <a:alpha val="10000"/>
            </a:schemeClr>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165544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PQuestion"/>
          <p:cNvSpPr>
            <a:spLocks noGrp="1"/>
          </p:cNvSpPr>
          <p:nvPr>
            <p:ph type="title"/>
          </p:nvPr>
        </p:nvSpPr>
        <p:spPr/>
        <p:txBody>
          <a:bodyPr/>
          <a:lstStyle/>
          <a:p>
            <a:r>
              <a:rPr lang="en-US" altLang="en-US">
                <a:solidFill>
                  <a:srgbClr val="006600"/>
                </a:solidFill>
                <a:latin typeface="Calibri" pitchFamily="34" charset="0"/>
              </a:rPr>
              <a:t>Which is </a:t>
            </a:r>
            <a:r>
              <a:rPr lang="en-US" altLang="en-US" u="sng">
                <a:solidFill>
                  <a:srgbClr val="006600"/>
                </a:solidFill>
                <a:latin typeface="Calibri" pitchFamily="34" charset="0"/>
              </a:rPr>
              <a:t>least </a:t>
            </a:r>
            <a:r>
              <a:rPr lang="en-US" altLang="en-US">
                <a:solidFill>
                  <a:srgbClr val="006600"/>
                </a:solidFill>
                <a:latin typeface="Calibri" pitchFamily="34" charset="0"/>
              </a:rPr>
              <a:t>important to you?</a:t>
            </a:r>
            <a:br>
              <a:rPr lang="en-US" altLang="en-US">
                <a:solidFill>
                  <a:srgbClr val="006600"/>
                </a:solidFill>
                <a:latin typeface="Calibri" pitchFamily="34" charset="0"/>
              </a:rPr>
            </a:br>
            <a:r>
              <a:rPr lang="en-US" altLang="en-US">
                <a:solidFill>
                  <a:srgbClr val="006600"/>
                </a:solidFill>
                <a:latin typeface="Calibri" pitchFamily="34" charset="0"/>
              </a:rPr>
              <a:t>(choose only one)</a:t>
            </a:r>
          </a:p>
        </p:txBody>
      </p:sp>
      <p:sp>
        <p:nvSpPr>
          <p:cNvPr id="6" name="TPChart" descr="1. got 0, 2. got 0, 3. got 0, 4. got 0, 5. got 0, "/>
          <p:cNvSpPr/>
          <p:nvPr>
            <p:custDataLst>
              <p:tags r:id="rId2"/>
            </p:custDataLst>
          </p:nvPr>
        </p:nvSpPr>
        <p:spPr bwMode="auto">
          <a:xfrm>
            <a:off x="4572000" y="1714500"/>
            <a:ext cx="4572000" cy="5143500"/>
          </a:xfrm>
          <a:prstGeom prst="rect">
            <a:avLst/>
          </a:prstGeom>
          <a:blipFill>
            <a:blip r:embed="rId5"/>
            <a:stretch>
              <a:fillRect/>
            </a:stretch>
          </a:blip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364" name="TPAnswers"/>
          <p:cNvSpPr>
            <a:spLocks noGrp="1"/>
          </p:cNvSpPr>
          <p:nvPr>
            <p:ph type="body" idx="1"/>
            <p:custDataLst>
              <p:tags r:id="rId3"/>
            </p:custDataLst>
          </p:nvPr>
        </p:nvSpPr>
        <p:spPr>
          <a:xfrm>
            <a:off x="0" y="1628775"/>
            <a:ext cx="4492625" cy="4525963"/>
          </a:xfrm>
        </p:spPr>
        <p:txBody>
          <a:bodyPr/>
          <a:lstStyle/>
          <a:p>
            <a:pPr marL="514350" indent="-514350">
              <a:buFontTx/>
              <a:buAutoNum type="arabicPeriod"/>
            </a:pPr>
            <a:r>
              <a:rPr lang="en-US" altLang="en-US">
                <a:solidFill>
                  <a:srgbClr val="006600"/>
                </a:solidFill>
                <a:latin typeface="Calibri" pitchFamily="34" charset="0"/>
                <a:cs typeface="Times New Roman" pitchFamily="18" charset="0"/>
              </a:rPr>
              <a:t>Justice</a:t>
            </a:r>
            <a:endParaRPr lang="en-US" altLang="en-US">
              <a:solidFill>
                <a:srgbClr val="006600"/>
              </a:solidFill>
              <a:latin typeface="Calibri" pitchFamily="34" charset="0"/>
            </a:endParaRPr>
          </a:p>
          <a:p>
            <a:pPr marL="514350" indent="-514350">
              <a:buFontTx/>
              <a:buAutoNum type="arabicPeriod"/>
            </a:pPr>
            <a:r>
              <a:rPr lang="en-US" altLang="en-US">
                <a:solidFill>
                  <a:srgbClr val="006600"/>
                </a:solidFill>
                <a:latin typeface="Calibri" pitchFamily="34" charset="0"/>
                <a:cs typeface="Times New Roman" pitchFamily="18" charset="0"/>
              </a:rPr>
              <a:t>Security/safety</a:t>
            </a:r>
          </a:p>
          <a:p>
            <a:pPr marL="514350" indent="-514350">
              <a:buFontTx/>
              <a:buAutoNum type="arabicPeriod"/>
            </a:pPr>
            <a:r>
              <a:rPr lang="en-US" altLang="en-US">
                <a:solidFill>
                  <a:srgbClr val="006600"/>
                </a:solidFill>
                <a:latin typeface="Calibri" pitchFamily="34" charset="0"/>
                <a:cs typeface="Times New Roman" pitchFamily="18" charset="0"/>
              </a:rPr>
              <a:t>Equality</a:t>
            </a:r>
          </a:p>
          <a:p>
            <a:pPr marL="514350" indent="-514350">
              <a:buFontTx/>
              <a:buAutoNum type="arabicPeriod"/>
            </a:pPr>
            <a:r>
              <a:rPr lang="en-US" altLang="en-US">
                <a:solidFill>
                  <a:srgbClr val="006600"/>
                </a:solidFill>
                <a:latin typeface="Calibri" pitchFamily="34" charset="0"/>
                <a:cs typeface="Times New Roman" pitchFamily="18" charset="0"/>
              </a:rPr>
              <a:t>Freedom (for us)</a:t>
            </a:r>
            <a:endParaRPr lang="en-US" altLang="en-US">
              <a:solidFill>
                <a:srgbClr val="006600"/>
              </a:solidFill>
              <a:latin typeface="Calibri" pitchFamily="34" charset="0"/>
            </a:endParaRPr>
          </a:p>
          <a:p>
            <a:pPr marL="514350" indent="-514350">
              <a:buFontTx/>
              <a:buAutoNum type="arabicPeriod"/>
            </a:pPr>
            <a:r>
              <a:rPr lang="en-US" altLang="en-US">
                <a:solidFill>
                  <a:srgbClr val="006600"/>
                </a:solidFill>
                <a:latin typeface="Calibri" pitchFamily="34" charset="0"/>
                <a:cs typeface="Times New Roman" pitchFamily="18" charset="0"/>
              </a:rPr>
              <a:t>Freedom (future generations)</a:t>
            </a:r>
            <a:endParaRPr lang="en-US" altLang="en-US">
              <a:solidFill>
                <a:srgbClr val="006600"/>
              </a:solidFill>
              <a:latin typeface="Calibri" pitchFamily="34" charset="0"/>
            </a:endParaRPr>
          </a:p>
        </p:txBody>
      </p:sp>
      <p:sp>
        <p:nvSpPr>
          <p:cNvPr id="5" name="TPPolling"/>
          <p:cNvSpPr/>
          <p:nvPr/>
        </p:nvSpPr>
        <p:spPr bwMode="auto">
          <a:xfrm>
            <a:off x="0" y="0"/>
            <a:ext cx="12700" cy="12700"/>
          </a:xfrm>
          <a:prstGeom prst="rect">
            <a:avLst/>
          </a:prstGeom>
          <a:solidFill>
            <a:schemeClr val="accent1">
              <a:alpha val="10000"/>
            </a:schemeClr>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38027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3000" b="1" dirty="0">
                <a:solidFill>
                  <a:srgbClr val="006600"/>
                </a:solidFill>
                <a:latin typeface="Calibri" pitchFamily="34" charset="0"/>
              </a:rPr>
              <a:t>Inherent Democratic Tensions</a:t>
            </a:r>
          </a:p>
        </p:txBody>
      </p:sp>
      <p:sp>
        <p:nvSpPr>
          <p:cNvPr id="20483" name="Text Placeholder 2"/>
          <p:cNvSpPr>
            <a:spLocks noGrp="1"/>
          </p:cNvSpPr>
          <p:nvPr>
            <p:ph type="body" idx="1"/>
          </p:nvPr>
        </p:nvSpPr>
        <p:spPr>
          <a:xfrm>
            <a:off x="173421" y="1405660"/>
            <a:ext cx="8828689" cy="4525963"/>
          </a:xfrm>
        </p:spPr>
        <p:txBody>
          <a:bodyPr/>
          <a:lstStyle/>
          <a:p>
            <a:r>
              <a:rPr lang="en-US" altLang="en-US" sz="2400" dirty="0">
                <a:solidFill>
                  <a:srgbClr val="006600"/>
                </a:solidFill>
                <a:latin typeface="Calibri" pitchFamily="34" charset="0"/>
              </a:rPr>
              <a:t>Freedom and Equality (and between equality and equity)</a:t>
            </a:r>
          </a:p>
          <a:p>
            <a:r>
              <a:rPr lang="en-US" altLang="en-US" sz="2400" dirty="0">
                <a:solidFill>
                  <a:srgbClr val="006600"/>
                </a:solidFill>
                <a:latin typeface="Calibri" pitchFamily="34" charset="0"/>
              </a:rPr>
              <a:t>Our Freedom and Freedom of Future generations</a:t>
            </a:r>
          </a:p>
          <a:p>
            <a:r>
              <a:rPr lang="en-US" altLang="en-US" sz="2400" dirty="0">
                <a:solidFill>
                  <a:srgbClr val="006600"/>
                </a:solidFill>
                <a:latin typeface="Calibri" pitchFamily="34" charset="0"/>
              </a:rPr>
              <a:t>Freedom and Security</a:t>
            </a:r>
          </a:p>
          <a:p>
            <a:r>
              <a:rPr lang="en-US" altLang="en-US" sz="2400" dirty="0">
                <a:solidFill>
                  <a:srgbClr val="006600"/>
                </a:solidFill>
                <a:latin typeface="Calibri" pitchFamily="34" charset="0"/>
              </a:rPr>
              <a:t>Justice is a tension within itself (justice as the ideal between too much and too little credit or punishment)</a:t>
            </a:r>
          </a:p>
          <a:p>
            <a:pPr algn="ctr" eaLnBrk="1" hangingPunct="1">
              <a:spcBef>
                <a:spcPct val="0"/>
              </a:spcBef>
              <a:buFontTx/>
              <a:buNone/>
            </a:pPr>
            <a:r>
              <a:rPr lang="en-US" altLang="en-US" sz="3000" b="1" dirty="0">
                <a:solidFill>
                  <a:srgbClr val="006600"/>
                </a:solidFill>
                <a:latin typeface="Calibri" panose="020F0502020204030204" pitchFamily="34" charset="0"/>
                <a:cs typeface="Times New Roman" pitchFamily="18" charset="0"/>
              </a:rPr>
              <a:t>Some others</a:t>
            </a:r>
            <a:endParaRPr lang="en-US" altLang="en-US" sz="3000" dirty="0">
              <a:solidFill>
                <a:srgbClr val="006600"/>
              </a:solidFill>
              <a:latin typeface="Calibri" panose="020F0502020204030204" pitchFamily="34" charset="0"/>
              <a:cs typeface="Times New Roman" pitchFamily="18" charset="0"/>
            </a:endParaRP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Short term and long term</a:t>
            </a: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Individual rights and community good</a:t>
            </a: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Unity and diversity</a:t>
            </a: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Cooperation and competition</a:t>
            </a: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Structure and agency (or opportunity and individual responsibility)</a:t>
            </a: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Flexibility/Innovation and Consistency/Tradition</a:t>
            </a:r>
          </a:p>
          <a:p>
            <a:pPr eaLnBrk="1" hangingPunct="1">
              <a:spcBef>
                <a:spcPct val="0"/>
              </a:spcBef>
            </a:pPr>
            <a:r>
              <a:rPr lang="en-US" altLang="en-US" sz="2400" dirty="0">
                <a:solidFill>
                  <a:srgbClr val="006600"/>
                </a:solidFill>
                <a:latin typeface="Calibri" panose="020F0502020204030204" pitchFamily="34" charset="0"/>
                <a:cs typeface="Times New Roman" pitchFamily="18" charset="0"/>
              </a:rPr>
              <a:t>Best use of resources (money, time, people)</a:t>
            </a:r>
          </a:p>
          <a:p>
            <a:endParaRPr lang="en-US" altLang="en-US" sz="2400" dirty="0">
              <a:solidFill>
                <a:srgbClr val="006600"/>
              </a:solidFill>
              <a:latin typeface="Calibri" pitchFamily="34" charset="0"/>
            </a:endParaRPr>
          </a:p>
          <a:p>
            <a:endParaRPr lang="en-US" altLang="en-US" sz="2400" dirty="0">
              <a:solidFill>
                <a:srgbClr val="006600"/>
              </a:solidFill>
              <a:latin typeface="Calibri" pitchFamily="34" charset="0"/>
            </a:endParaRPr>
          </a:p>
        </p:txBody>
      </p:sp>
    </p:spTree>
    <p:custDataLst>
      <p:tags r:id="rId1"/>
    </p:custDataLst>
    <p:extLst>
      <p:ext uri="{BB962C8B-B14F-4D97-AF65-F5344CB8AC3E}">
        <p14:creationId xmlns:p14="http://schemas.microsoft.com/office/powerpoint/2010/main" val="8723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304799" y="527917"/>
            <a:ext cx="8580727" cy="3914775"/>
          </a:xfrm>
        </p:spPr>
        <p:txBody>
          <a:bodyPr/>
          <a:lstStyle/>
          <a:p>
            <a:pPr marL="0" indent="0" algn="ctr">
              <a:buNone/>
            </a:pPr>
            <a:r>
              <a:rPr lang="en-US" sz="3600" i="1" dirty="0">
                <a:solidFill>
                  <a:srgbClr val="006600"/>
                </a:solidFill>
                <a:latin typeface="Calibri" pitchFamily="34" charset="0"/>
              </a:rPr>
              <a:t>Wicked</a:t>
            </a:r>
            <a:r>
              <a:rPr lang="en-US" sz="3600" dirty="0">
                <a:solidFill>
                  <a:srgbClr val="006600"/>
                </a:solidFill>
                <a:latin typeface="Calibri" pitchFamily="34" charset="0"/>
              </a:rPr>
              <a:t> </a:t>
            </a:r>
            <a:r>
              <a:rPr lang="en-US" sz="3600" i="1" dirty="0">
                <a:solidFill>
                  <a:srgbClr val="006600"/>
                </a:solidFill>
                <a:latin typeface="Calibri" pitchFamily="34" charset="0"/>
              </a:rPr>
              <a:t>problems</a:t>
            </a:r>
            <a:r>
              <a:rPr lang="en-US" sz="3600" dirty="0">
                <a:solidFill>
                  <a:srgbClr val="006600"/>
                </a:solidFill>
                <a:latin typeface="Calibri" pitchFamily="34" charset="0"/>
              </a:rPr>
              <a:t> inherently involve </a:t>
            </a:r>
            <a:r>
              <a:rPr lang="en-US" sz="3600" b="1" dirty="0">
                <a:solidFill>
                  <a:srgbClr val="006600"/>
                </a:solidFill>
                <a:latin typeface="Calibri" pitchFamily="34" charset="0"/>
              </a:rPr>
              <a:t>competing underlying values</a:t>
            </a:r>
            <a:r>
              <a:rPr lang="en-US" sz="3600" dirty="0">
                <a:solidFill>
                  <a:srgbClr val="006600"/>
                </a:solidFill>
                <a:latin typeface="Calibri" pitchFamily="34" charset="0"/>
              </a:rPr>
              <a:t>, paradoxes, and tradeoffs that </a:t>
            </a:r>
            <a:r>
              <a:rPr lang="en-US" sz="3600" b="1" dirty="0">
                <a:solidFill>
                  <a:srgbClr val="006600"/>
                </a:solidFill>
                <a:latin typeface="Calibri" pitchFamily="34" charset="0"/>
              </a:rPr>
              <a:t>cannot be resolved </a:t>
            </a:r>
            <a:r>
              <a:rPr lang="en-US" sz="3600" dirty="0">
                <a:solidFill>
                  <a:srgbClr val="006600"/>
                </a:solidFill>
                <a:latin typeface="Calibri" pitchFamily="34" charset="0"/>
              </a:rPr>
              <a:t>by science. </a:t>
            </a:r>
          </a:p>
          <a:p>
            <a:pPr marL="0" indent="0" algn="ctr">
              <a:buNone/>
            </a:pPr>
            <a:r>
              <a:rPr lang="en-US" sz="3600" dirty="0">
                <a:solidFill>
                  <a:srgbClr val="006600"/>
                </a:solidFill>
                <a:latin typeface="Calibri" pitchFamily="34" charset="0"/>
              </a:rPr>
              <a:t>They call for ongoing high quality </a:t>
            </a:r>
            <a:r>
              <a:rPr lang="en-US" sz="3600" b="1" dirty="0">
                <a:solidFill>
                  <a:srgbClr val="006600"/>
                </a:solidFill>
                <a:latin typeface="Calibri" pitchFamily="34" charset="0"/>
              </a:rPr>
              <a:t>communication</a:t>
            </a:r>
            <a:r>
              <a:rPr lang="en-US" sz="3600" dirty="0">
                <a:solidFill>
                  <a:srgbClr val="006600"/>
                </a:solidFill>
                <a:latin typeface="Calibri" pitchFamily="34" charset="0"/>
              </a:rPr>
              <a:t>, </a:t>
            </a:r>
            <a:r>
              <a:rPr lang="en-US" sz="3600" b="1" dirty="0">
                <a:solidFill>
                  <a:srgbClr val="006600"/>
                </a:solidFill>
                <a:latin typeface="Calibri" pitchFamily="34" charset="0"/>
              </a:rPr>
              <a:t>creativity</a:t>
            </a:r>
            <a:r>
              <a:rPr lang="en-US" sz="3600" dirty="0">
                <a:solidFill>
                  <a:srgbClr val="006600"/>
                </a:solidFill>
                <a:latin typeface="Calibri" pitchFamily="34" charset="0"/>
              </a:rPr>
              <a:t>, and broad </a:t>
            </a:r>
            <a:r>
              <a:rPr lang="en-US" sz="3600" b="1" dirty="0">
                <a:solidFill>
                  <a:srgbClr val="006600"/>
                </a:solidFill>
                <a:latin typeface="Calibri" pitchFamily="34" charset="0"/>
              </a:rPr>
              <a:t>collaborative action</a:t>
            </a:r>
            <a:r>
              <a:rPr lang="en-US" sz="3600" dirty="0">
                <a:solidFill>
                  <a:srgbClr val="006600"/>
                </a:solidFill>
                <a:latin typeface="Calibri" pitchFamily="34" charset="0"/>
              </a:rPr>
              <a:t> to manage well.   </a:t>
            </a:r>
          </a:p>
          <a:p>
            <a:pPr>
              <a:buFontTx/>
              <a:buNone/>
            </a:pPr>
            <a:r>
              <a:rPr lang="en-US" sz="3600" dirty="0">
                <a:solidFill>
                  <a:srgbClr val="006600"/>
                </a:solidFill>
                <a:latin typeface="Calibri" pitchFamily="34" charset="0"/>
              </a:rPr>
              <a: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510" y="4556828"/>
            <a:ext cx="3379304" cy="230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049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0836" y="621002"/>
            <a:ext cx="8855743" cy="1143000"/>
          </a:xfrm>
        </p:spPr>
        <p:txBody>
          <a:bodyPr/>
          <a:lstStyle/>
          <a:p>
            <a:r>
              <a:rPr lang="en-US" altLang="en-US" sz="3200" dirty="0">
                <a:latin typeface="Calibri" panose="020F0502020204030204" pitchFamily="34" charset="0"/>
              </a:rPr>
              <a:t>Which statements best describe your view of the current quality of public discussion and debate?</a:t>
            </a:r>
            <a:br>
              <a:rPr lang="en-US" altLang="en-US" sz="3200" dirty="0">
                <a:latin typeface="Calibri" panose="020F0502020204030204" pitchFamily="34" charset="0"/>
              </a:rPr>
            </a:br>
            <a:r>
              <a:rPr lang="en-US" altLang="en-US" sz="3200" dirty="0">
                <a:latin typeface="Calibri" panose="020F0502020204030204" pitchFamily="34" charset="0"/>
              </a:rPr>
              <a:t>(choose up to three)</a:t>
            </a:r>
            <a:endParaRPr lang="en-US" sz="3200" dirty="0"/>
          </a:p>
        </p:txBody>
      </p:sp>
      <p:sp>
        <p:nvSpPr>
          <p:cNvPr id="8" name="TPChart" descr="1. got 1, 2. got 1, 3. got 1, 4. got 1, 5. got 1, 6. got 1, 7. got 1, 8. got 1, 9. got 1, 10. got 1, "/>
          <p:cNvSpPr>
            <a:spLocks/>
          </p:cNvSpPr>
          <p:nvPr>
            <p:custDataLst>
              <p:tags r:id="rId2"/>
            </p:custDataLst>
          </p:nvPr>
        </p:nvSpPr>
        <p:spPr bwMode="auto">
          <a:xfrm>
            <a:off x="801254" y="1682717"/>
            <a:ext cx="7428346" cy="5047488"/>
          </a:xfrm>
          <a:prstGeom prst="rect">
            <a:avLst/>
          </a:prstGeom>
          <a:blipFill>
            <a:blip r:embed="rId5"/>
            <a:stretch>
              <a:fillRect/>
            </a:stretch>
          </a:blip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3" name="TPAnswers"/>
          <p:cNvSpPr>
            <a:spLocks noGrp="1"/>
          </p:cNvSpPr>
          <p:nvPr>
            <p:ph type="body" idx="1"/>
            <p:custDataLst>
              <p:tags r:id="rId3"/>
            </p:custDataLst>
          </p:nvPr>
        </p:nvSpPr>
        <p:spPr>
          <a:xfrm>
            <a:off x="1410854" y="1988127"/>
            <a:ext cx="8229600" cy="4525963"/>
          </a:xfrm>
        </p:spPr>
        <p:txBody>
          <a:bodyPr tIns="45720" bIns="45720">
            <a:noAutofit/>
          </a:bodyPr>
          <a:lstStyle/>
          <a:p>
            <a:pPr marL="514350" indent="-514350">
              <a:spcAft>
                <a:spcPts val="0"/>
              </a:spcAft>
              <a:buAutoNum type="arabicPeriod"/>
            </a:pPr>
            <a:r>
              <a:rPr lang="en-US" sz="2400" dirty="0"/>
              <a:t>High quality, informed</a:t>
            </a:r>
          </a:p>
          <a:p>
            <a:pPr marL="514350" indent="-514350">
              <a:spcAft>
                <a:spcPts val="0"/>
              </a:spcAft>
              <a:buAutoNum type="arabicPeriod"/>
            </a:pPr>
            <a:r>
              <a:rPr lang="en-US" sz="2400" dirty="0"/>
              <a:t>Mean-spirited</a:t>
            </a:r>
          </a:p>
          <a:p>
            <a:pPr marL="514350" indent="-514350">
              <a:spcAft>
                <a:spcPts val="0"/>
              </a:spcAft>
              <a:buAutoNum type="arabicPeriod"/>
            </a:pPr>
            <a:r>
              <a:rPr lang="en-US" sz="2400" dirty="0"/>
              <a:t>Polarized</a:t>
            </a:r>
          </a:p>
          <a:p>
            <a:pPr marL="514350" indent="-514350">
              <a:spcAft>
                <a:spcPts val="0"/>
              </a:spcAft>
              <a:buAutoNum type="arabicPeriod"/>
            </a:pPr>
            <a:r>
              <a:rPr lang="en-US" sz="2400" dirty="0"/>
              <a:t>Involves a broad range of voices</a:t>
            </a:r>
          </a:p>
          <a:p>
            <a:pPr marL="514350" indent="-514350">
              <a:spcAft>
                <a:spcPts val="0"/>
              </a:spcAft>
              <a:buAutoNum type="arabicPeriod"/>
            </a:pPr>
            <a:r>
              <a:rPr lang="en-US" sz="2400" dirty="0"/>
              <a:t>Simplistic</a:t>
            </a:r>
          </a:p>
          <a:p>
            <a:pPr marL="514350" indent="-514350">
              <a:spcAft>
                <a:spcPts val="0"/>
              </a:spcAft>
              <a:buAutoNum type="arabicPeriod"/>
            </a:pPr>
            <a:r>
              <a:rPr lang="en-US" sz="2400" dirty="0"/>
              <a:t>Dominated by a few loud voices</a:t>
            </a:r>
          </a:p>
          <a:p>
            <a:pPr marL="514350" indent="-514350">
              <a:spcAft>
                <a:spcPts val="0"/>
              </a:spcAft>
              <a:buAutoNum type="arabicPeriod"/>
            </a:pPr>
            <a:r>
              <a:rPr lang="en-US" sz="2400" dirty="0"/>
              <a:t>Dominated by experts</a:t>
            </a:r>
          </a:p>
          <a:p>
            <a:pPr marL="514350" indent="-514350">
              <a:spcAft>
                <a:spcPts val="0"/>
              </a:spcAft>
              <a:buAutoNum type="arabicPeriod"/>
            </a:pPr>
            <a:r>
              <a:rPr lang="en-US" sz="2400" dirty="0"/>
              <a:t>Robust</a:t>
            </a:r>
          </a:p>
          <a:p>
            <a:pPr marL="514350" indent="-514350">
              <a:spcAft>
                <a:spcPts val="0"/>
              </a:spcAft>
              <a:buAutoNum type="arabicPeriod"/>
            </a:pPr>
            <a:r>
              <a:rPr lang="en-US" sz="2400" dirty="0"/>
              <a:t>Weak/limited, people are apathetic</a:t>
            </a:r>
          </a:p>
          <a:p>
            <a:pPr marL="514350" indent="-514350">
              <a:spcAft>
                <a:spcPts val="0"/>
              </a:spcAft>
              <a:buAutoNum type="arabicPeriod"/>
            </a:pPr>
            <a:r>
              <a:rPr lang="en-US" sz="2400" dirty="0"/>
              <a:t>(press 0) Productive</a:t>
            </a:r>
          </a:p>
        </p:txBody>
      </p:sp>
      <p:sp>
        <p:nvSpPr>
          <p:cNvPr id="7" name="TPPolling"/>
          <p:cNvSpPr/>
          <p:nvPr/>
        </p:nvSpPr>
        <p:spPr bwMode="auto">
          <a:xfrm>
            <a:off x="0" y="0"/>
            <a:ext cx="12700" cy="12700"/>
          </a:xfrm>
          <a:prstGeom prst="rect">
            <a:avLst/>
          </a:prstGeom>
          <a:solidFill>
            <a:schemeClr val="accent1">
              <a:alpha val="10000"/>
            </a:schemeClr>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377385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3" y="103723"/>
            <a:ext cx="8229600" cy="1143000"/>
          </a:xfrm>
        </p:spPr>
        <p:txBody>
          <a:bodyPr/>
          <a:lstStyle/>
          <a:p>
            <a:r>
              <a:rPr lang="en-US" sz="3600" b="1" dirty="0">
                <a:solidFill>
                  <a:srgbClr val="006600"/>
                </a:solidFill>
                <a:latin typeface="Calibri" panose="020F0502020204030204" pitchFamily="34" charset="0"/>
              </a:rPr>
              <a:t>Overview: Three Key Arguments</a:t>
            </a:r>
          </a:p>
        </p:txBody>
      </p:sp>
      <p:sp>
        <p:nvSpPr>
          <p:cNvPr id="3" name="Content Placeholder 2"/>
          <p:cNvSpPr>
            <a:spLocks noGrp="1"/>
          </p:cNvSpPr>
          <p:nvPr>
            <p:ph idx="1"/>
          </p:nvPr>
        </p:nvSpPr>
        <p:spPr>
          <a:xfrm>
            <a:off x="136734" y="953393"/>
            <a:ext cx="6298249" cy="4525963"/>
          </a:xfrm>
        </p:spPr>
        <p:txBody>
          <a:bodyPr/>
          <a:lstStyle/>
          <a:p>
            <a:pPr marL="0" indent="0">
              <a:buNone/>
            </a:pPr>
            <a:r>
              <a:rPr lang="en-US" sz="3600" dirty="0">
                <a:solidFill>
                  <a:srgbClr val="006600"/>
                </a:solidFill>
                <a:latin typeface="Calibri" panose="020F0502020204030204" pitchFamily="34" charset="0"/>
              </a:rPr>
              <a:t>#1 – The Basic Reality</a:t>
            </a:r>
          </a:p>
          <a:p>
            <a:pPr marL="0" indent="0">
              <a:buNone/>
            </a:pPr>
            <a:r>
              <a:rPr lang="en-US" sz="2400" dirty="0">
                <a:solidFill>
                  <a:srgbClr val="006600"/>
                </a:solidFill>
                <a:latin typeface="Calibri" panose="020F0502020204030204" pitchFamily="34" charset="0"/>
              </a:rPr>
              <a:t>Most of the key problems we face are best understood through a wicked problems lens</a:t>
            </a:r>
          </a:p>
          <a:p>
            <a:pPr marL="0" indent="0">
              <a:buNone/>
            </a:pPr>
            <a:r>
              <a:rPr lang="en-US" sz="3600" b="1" dirty="0">
                <a:solidFill>
                  <a:srgbClr val="006600"/>
                </a:solidFill>
                <a:latin typeface="Calibri" panose="020F0502020204030204" pitchFamily="34" charset="0"/>
              </a:rPr>
              <a:t>#2 – The Bad News </a:t>
            </a:r>
          </a:p>
          <a:p>
            <a:pPr marL="0" indent="0">
              <a:buNone/>
            </a:pPr>
            <a:r>
              <a:rPr lang="en-US" sz="2400" b="1" dirty="0">
                <a:solidFill>
                  <a:srgbClr val="006600"/>
                </a:solidFill>
                <a:latin typeface="Calibri" panose="020F0502020204030204" pitchFamily="34" charset="0"/>
              </a:rPr>
              <a:t>Human nature and many of our primary institutions are woefully</a:t>
            </a:r>
            <a:r>
              <a:rPr lang="en-US" sz="2400" dirty="0">
                <a:solidFill>
                  <a:srgbClr val="006600"/>
                </a:solidFill>
                <a:latin typeface="Calibri" panose="020F0502020204030204" pitchFamily="34" charset="0"/>
              </a:rPr>
              <a:t> </a:t>
            </a:r>
            <a:r>
              <a:rPr lang="en-US" sz="2400" b="1" dirty="0">
                <a:solidFill>
                  <a:srgbClr val="006600"/>
                </a:solidFill>
                <a:latin typeface="Calibri" panose="020F0502020204030204" pitchFamily="34" charset="0"/>
              </a:rPr>
              <a:t>ill-suited to address wicked problems </a:t>
            </a:r>
          </a:p>
          <a:p>
            <a:pPr marL="0" indent="0">
              <a:buNone/>
            </a:pPr>
            <a:r>
              <a:rPr lang="en-US" sz="3600" dirty="0">
                <a:solidFill>
                  <a:srgbClr val="006600"/>
                </a:solidFill>
                <a:latin typeface="Calibri" panose="020F0502020204030204" pitchFamily="34" charset="0"/>
              </a:rPr>
              <a:t>#3 – The Hopeful News</a:t>
            </a:r>
          </a:p>
          <a:p>
            <a:pPr marL="0" indent="0">
              <a:buNone/>
            </a:pPr>
            <a:r>
              <a:rPr lang="en-US" sz="2400" dirty="0">
                <a:solidFill>
                  <a:srgbClr val="006600"/>
                </a:solidFill>
                <a:latin typeface="Calibri" panose="020F0502020204030204" pitchFamily="34" charset="0"/>
              </a:rPr>
              <a:t>Once we realize #1 and #2, </a:t>
            </a:r>
            <a:r>
              <a:rPr lang="en-US" sz="2400" dirty="0">
                <a:solidFill>
                  <a:srgbClr val="006600"/>
                </a:solidFill>
              </a:rPr>
              <a:t> </a:t>
            </a:r>
            <a:r>
              <a:rPr lang="en-US" sz="2400" dirty="0">
                <a:solidFill>
                  <a:srgbClr val="006600"/>
                </a:solidFill>
                <a:latin typeface="Calibri" panose="020F0502020204030204" pitchFamily="34" charset="0"/>
              </a:rPr>
              <a:t>we can build capacity for the kinds of conversations, processes, and institutions that cultivate the wisdom  so critical to addressing wicked problems, particularly at the local level</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351" y="1121054"/>
            <a:ext cx="2337722" cy="159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6790281" y="2843695"/>
            <a:ext cx="2260926" cy="116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257" y="3664787"/>
            <a:ext cx="1012048" cy="8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053" y="3761180"/>
            <a:ext cx="1127671" cy="6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943" y="4898321"/>
            <a:ext cx="1648130" cy="116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9105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44053" y="1985097"/>
            <a:ext cx="87201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500" b="1" kern="0" dirty="0">
                <a:solidFill>
                  <a:srgbClr val="006600"/>
                </a:solidFill>
                <a:latin typeface="Calibri" panose="020F0502020204030204" pitchFamily="34" charset="0"/>
              </a:rPr>
              <a:t>So what are we learning about social psychology and brain science that’s relevant to deliberative engagement?</a:t>
            </a:r>
            <a:br>
              <a:rPr lang="en-US" sz="3500" b="1" kern="0" dirty="0">
                <a:solidFill>
                  <a:srgbClr val="006600"/>
                </a:solidFill>
                <a:latin typeface="Calibri" panose="020F0502020204030204" pitchFamily="34" charset="0"/>
              </a:rPr>
            </a:br>
            <a:endParaRPr lang="en-US" sz="3500" b="1" kern="0" dirty="0">
              <a:solidFill>
                <a:srgbClr val="006600"/>
              </a:solidFill>
              <a:latin typeface="Calibri" panose="020F0502020204030204" pitchFamily="34" charset="0"/>
            </a:endParaRP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91" y="215899"/>
            <a:ext cx="2960687" cy="430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462" y="609600"/>
            <a:ext cx="4283075" cy="606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688" y="609600"/>
            <a:ext cx="4027487" cy="608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584325"/>
            <a:ext cx="3614738" cy="527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3524" y="2212113"/>
            <a:ext cx="3667125" cy="462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6431" y="-47424"/>
            <a:ext cx="2961481" cy="462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969" y="1271588"/>
            <a:ext cx="3212306" cy="481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9629" y="2183978"/>
            <a:ext cx="3163131" cy="479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90943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0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Are We Learning from Brain Science and Social Psychology?</a:t>
            </a:r>
          </a:p>
        </p:txBody>
      </p:sp>
      <p:sp>
        <p:nvSpPr>
          <p:cNvPr id="18435" name="Content Placeholder 2"/>
          <p:cNvSpPr>
            <a:spLocks noGrp="1"/>
          </p:cNvSpPr>
          <p:nvPr>
            <p:ph idx="1"/>
          </p:nvPr>
        </p:nvSpPr>
        <p:spPr>
          <a:xfrm>
            <a:off x="249382" y="1035339"/>
            <a:ext cx="8894618" cy="4901437"/>
          </a:xfrm>
        </p:spPr>
        <p:txBody>
          <a:bodyPr/>
          <a:lstStyle/>
          <a:p>
            <a:pPr marL="0" indent="0" eaLnBrk="1" hangingPunct="1">
              <a:buNone/>
            </a:pPr>
            <a:r>
              <a:rPr lang="en-US" sz="2800" dirty="0">
                <a:solidFill>
                  <a:srgbClr val="006600"/>
                </a:solidFill>
                <a:latin typeface="Calibri" pitchFamily="34" charset="0"/>
                <a:cs typeface="Times New Roman" pitchFamily="18" charset="0"/>
              </a:rPr>
              <a:t>The Problematic</a:t>
            </a:r>
          </a:p>
          <a:p>
            <a:pPr marL="0" indent="0" eaLnBrk="1" hangingPunct="1">
              <a:buNone/>
            </a:pPr>
            <a:r>
              <a:rPr lang="en-US" sz="2800" dirty="0">
                <a:solidFill>
                  <a:srgbClr val="006600"/>
                </a:solidFill>
                <a:latin typeface="Calibri" pitchFamily="34" charset="0"/>
                <a:cs typeface="Times New Roman" pitchFamily="18" charset="0"/>
              </a:rPr>
              <a:t>	We crave certainty and consistency</a:t>
            </a:r>
          </a:p>
          <a:p>
            <a:pPr marL="0" indent="0" eaLnBrk="1" hangingPunct="1">
              <a:buNone/>
            </a:pPr>
            <a:r>
              <a:rPr lang="en-US" sz="2800" dirty="0">
                <a:solidFill>
                  <a:srgbClr val="006600"/>
                </a:solidFill>
                <a:latin typeface="Calibri" pitchFamily="34" charset="0"/>
                <a:cs typeface="Times New Roman" pitchFamily="18" charset="0"/>
              </a:rPr>
              <a:t>	We are suckers for the good v. evil narrative</a:t>
            </a:r>
          </a:p>
          <a:p>
            <a:pPr marL="0" indent="0" eaLnBrk="1" hangingPunct="1">
              <a:buNone/>
            </a:pPr>
            <a:r>
              <a:rPr lang="en-US" sz="3000" dirty="0">
                <a:solidFill>
                  <a:srgbClr val="006600"/>
                </a:solidFill>
                <a:latin typeface="Calibri" pitchFamily="34" charset="0"/>
                <a:cs typeface="Times New Roman" pitchFamily="18" charset="0"/>
              </a:rPr>
              <a:t>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963" y="2700864"/>
            <a:ext cx="5600219" cy="415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639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06647"/>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sp>
        <p:nvSpPr>
          <p:cNvPr id="18435" name="Content Placeholder 2"/>
          <p:cNvSpPr>
            <a:spLocks noGrp="1"/>
          </p:cNvSpPr>
          <p:nvPr>
            <p:ph idx="1"/>
          </p:nvPr>
        </p:nvSpPr>
        <p:spPr>
          <a:xfrm>
            <a:off x="-1" y="1257019"/>
            <a:ext cx="9294125" cy="4525963"/>
          </a:xfrm>
        </p:spPr>
        <p:txBody>
          <a:bodyPr/>
          <a:lstStyle/>
          <a:p>
            <a:pPr marL="0" indent="0" eaLnBrk="1" hangingPunct="1">
              <a:buNone/>
            </a:pPr>
            <a:r>
              <a:rPr lang="en-US" sz="2800" dirty="0">
                <a:solidFill>
                  <a:srgbClr val="006600"/>
                </a:solidFill>
                <a:latin typeface="Calibri" pitchFamily="34" charset="0"/>
                <a:cs typeface="Times New Roman" pitchFamily="18" charset="0"/>
              </a:rPr>
              <a:t>The Problematic</a:t>
            </a:r>
          </a:p>
          <a:p>
            <a:pPr marL="0" indent="0" eaLnBrk="1" hangingPunct="1">
              <a:buNone/>
            </a:pPr>
            <a:r>
              <a:rPr lang="en-US" sz="2800" dirty="0">
                <a:solidFill>
                  <a:srgbClr val="006600"/>
                </a:solidFill>
                <a:latin typeface="Calibri" pitchFamily="34" charset="0"/>
                <a:cs typeface="Times New Roman" pitchFamily="18" charset="0"/>
              </a:rPr>
              <a:t>	We crave certainty and consistency</a:t>
            </a:r>
          </a:p>
          <a:p>
            <a:pPr marL="0" indent="0" eaLnBrk="1" hangingPunct="1">
              <a:buNone/>
            </a:pPr>
            <a:r>
              <a:rPr lang="en-US" sz="2800" dirty="0">
                <a:solidFill>
                  <a:srgbClr val="006600"/>
                </a:solidFill>
                <a:latin typeface="Calibri" pitchFamily="34" charset="0"/>
                <a:cs typeface="Times New Roman" pitchFamily="18" charset="0"/>
              </a:rPr>
              <a:t>	We are suckers for the good v. evil narrative</a:t>
            </a:r>
          </a:p>
          <a:p>
            <a:pPr marL="0" indent="0" eaLnBrk="1" hangingPunct="1">
              <a:buNone/>
            </a:pPr>
            <a:r>
              <a:rPr lang="en-US" sz="2800" dirty="0">
                <a:solidFill>
                  <a:srgbClr val="006600"/>
                </a:solidFill>
                <a:latin typeface="Calibri" pitchFamily="34" charset="0"/>
                <a:cs typeface="Times New Roman" pitchFamily="18" charset="0"/>
              </a:rPr>
              <a:t>	We are “groupish” (prefer to gather with like-minded)</a:t>
            </a:r>
          </a:p>
          <a:p>
            <a:pPr marL="0" indent="0" eaLnBrk="1" hangingPunct="1">
              <a:buNone/>
            </a:pPr>
            <a:r>
              <a:rPr lang="en-US" sz="2800" dirty="0">
                <a:solidFill>
                  <a:srgbClr val="006600"/>
                </a:solidFill>
                <a:latin typeface="Calibri" pitchFamily="34" charset="0"/>
                <a:cs typeface="Times New Roman" pitchFamily="18"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268" y="3733799"/>
            <a:ext cx="3699232" cy="2476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crazy f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807" y="3733800"/>
            <a:ext cx="3574661" cy="25439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9788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06647"/>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sp>
        <p:nvSpPr>
          <p:cNvPr id="18435" name="Content Placeholder 2"/>
          <p:cNvSpPr>
            <a:spLocks noGrp="1"/>
          </p:cNvSpPr>
          <p:nvPr>
            <p:ph idx="1"/>
          </p:nvPr>
        </p:nvSpPr>
        <p:spPr>
          <a:xfrm>
            <a:off x="-1" y="1257019"/>
            <a:ext cx="9294125" cy="4525963"/>
          </a:xfrm>
        </p:spPr>
        <p:txBody>
          <a:bodyPr/>
          <a:lstStyle/>
          <a:p>
            <a:pPr marL="0" indent="0" eaLnBrk="1" hangingPunct="1">
              <a:buNone/>
            </a:pPr>
            <a:r>
              <a:rPr lang="en-US" sz="2800" dirty="0">
                <a:solidFill>
                  <a:srgbClr val="006600"/>
                </a:solidFill>
                <a:latin typeface="Calibri" pitchFamily="34" charset="0"/>
                <a:cs typeface="Times New Roman" pitchFamily="18" charset="0"/>
              </a:rPr>
              <a:t>The Problematic</a:t>
            </a:r>
          </a:p>
          <a:p>
            <a:pPr marL="0" indent="0" eaLnBrk="1" hangingPunct="1">
              <a:buNone/>
            </a:pPr>
            <a:r>
              <a:rPr lang="en-US" sz="2800" dirty="0">
                <a:solidFill>
                  <a:srgbClr val="006600"/>
                </a:solidFill>
                <a:latin typeface="Calibri" pitchFamily="34" charset="0"/>
                <a:cs typeface="Times New Roman" pitchFamily="18" charset="0"/>
              </a:rPr>
              <a:t>	We crave certainty and consistency</a:t>
            </a:r>
          </a:p>
          <a:p>
            <a:pPr marL="0" indent="0" eaLnBrk="1" hangingPunct="1">
              <a:buNone/>
            </a:pPr>
            <a:r>
              <a:rPr lang="en-US" sz="2800" dirty="0">
                <a:solidFill>
                  <a:srgbClr val="006600"/>
                </a:solidFill>
                <a:latin typeface="Calibri" pitchFamily="34" charset="0"/>
                <a:cs typeface="Times New Roman" pitchFamily="18" charset="0"/>
              </a:rPr>
              <a:t>	We are suckers for the good v. evil narrative</a:t>
            </a:r>
          </a:p>
          <a:p>
            <a:pPr marL="0" indent="0" eaLnBrk="1" hangingPunct="1">
              <a:buNone/>
            </a:pPr>
            <a:r>
              <a:rPr lang="en-US" sz="2800" dirty="0">
                <a:solidFill>
                  <a:srgbClr val="006600"/>
                </a:solidFill>
                <a:latin typeface="Calibri" pitchFamily="34" charset="0"/>
                <a:cs typeface="Times New Roman" pitchFamily="18" charset="0"/>
              </a:rPr>
              <a:t>	We are “groupish” (prefer to gather with like-minded)</a:t>
            </a:r>
          </a:p>
          <a:p>
            <a:pPr marL="0" indent="0" eaLnBrk="1" hangingPunct="1">
              <a:buNone/>
            </a:pPr>
            <a:r>
              <a:rPr lang="en-US" sz="2800" dirty="0">
                <a:solidFill>
                  <a:srgbClr val="006600"/>
                </a:solidFill>
                <a:latin typeface="Calibri" pitchFamily="34" charset="0"/>
                <a:cs typeface="Times New Roman" pitchFamily="18" charset="0"/>
              </a:rPr>
              <a:t>	We filter &amp; cherry pick evidence to support our views</a:t>
            </a:r>
          </a:p>
          <a:p>
            <a:pPr marL="0" indent="0" eaLnBrk="1" hangingPunct="1">
              <a:buNone/>
            </a:pPr>
            <a:r>
              <a:rPr lang="en-US" sz="2800" dirty="0">
                <a:solidFill>
                  <a:srgbClr val="006600"/>
                </a:solidFill>
                <a:latin typeface="Calibri" pitchFamily="34" charset="0"/>
                <a:cs typeface="Times New Roman"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203197"/>
            <a:ext cx="2519753" cy="201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2234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graphicFrame>
        <p:nvGraphicFramePr>
          <p:cNvPr id="2" name="Table 1"/>
          <p:cNvGraphicFramePr>
            <a:graphicFrameLocks noGrp="1"/>
          </p:cNvGraphicFramePr>
          <p:nvPr>
            <p:extLst>
              <p:ext uri="{D42A27DB-BD31-4B8C-83A1-F6EECF244321}">
                <p14:modId xmlns:p14="http://schemas.microsoft.com/office/powerpoint/2010/main" val="3560369473"/>
              </p:ext>
            </p:extLst>
          </p:nvPr>
        </p:nvGraphicFramePr>
        <p:xfrm>
          <a:off x="415636" y="1284167"/>
          <a:ext cx="8312728" cy="1615440"/>
        </p:xfrm>
        <a:graphic>
          <a:graphicData uri="http://schemas.openxmlformats.org/drawingml/2006/table">
            <a:tbl>
              <a:tblPr firstRow="1" bandRow="1">
                <a:tableStyleId>{5C22544A-7EE6-4342-B048-85BDC9FD1C3A}</a:tableStyleId>
              </a:tblPr>
              <a:tblGrid>
                <a:gridCol w="5389419">
                  <a:extLst>
                    <a:ext uri="{9D8B030D-6E8A-4147-A177-3AD203B41FA5}">
                      <a16:colId xmlns:a16="http://schemas.microsoft.com/office/drawing/2014/main" xmlns="" val="20000"/>
                    </a:ext>
                  </a:extLst>
                </a:gridCol>
                <a:gridCol w="2923309">
                  <a:extLst>
                    <a:ext uri="{9D8B030D-6E8A-4147-A177-3AD203B41FA5}">
                      <a16:colId xmlns:a16="http://schemas.microsoft.com/office/drawing/2014/main" xmlns="" val="20001"/>
                    </a:ext>
                  </a:extLst>
                </a:gridCol>
              </a:tblGrid>
              <a:tr h="526436">
                <a:tc gridSpan="2">
                  <a:txBody>
                    <a:bodyPr/>
                    <a:lstStyle/>
                    <a:p>
                      <a:pPr marL="0" indent="0" algn="ctr" eaLnBrk="1" hangingPunct="1">
                        <a:buNone/>
                      </a:pPr>
                      <a:r>
                        <a:rPr lang="en-US" sz="3000" dirty="0">
                          <a:solidFill>
                            <a:srgbClr val="006600"/>
                          </a:solidFill>
                          <a:latin typeface="Calibri" pitchFamily="34" charset="0"/>
                          <a:cs typeface="Times New Roman" pitchFamily="18" charset="0"/>
                        </a:rPr>
                        <a:t>Stages of motivated reasoning</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856848">
                <a:tc>
                  <a:txBody>
                    <a:bodyPr/>
                    <a:lstStyle/>
                    <a:p>
                      <a:r>
                        <a:rPr lang="en-US" sz="3200" dirty="0">
                          <a:solidFill>
                            <a:srgbClr val="006600"/>
                          </a:solidFill>
                          <a:latin typeface="Calibri" panose="020F0502020204030204" pitchFamily="34" charset="0"/>
                        </a:rPr>
                        <a:t>What and who we expose ourselves to</a:t>
                      </a:r>
                      <a:endParaRPr lang="en-US" sz="3200" dirty="0"/>
                    </a:p>
                  </a:txBody>
                  <a:tcPr/>
                </a:tc>
                <a:tc>
                  <a:txBody>
                    <a:bodyPr/>
                    <a:lstStyle/>
                    <a:p>
                      <a:r>
                        <a:rPr lang="en-US" sz="1800" i="1" dirty="0">
                          <a:solidFill>
                            <a:srgbClr val="006600"/>
                          </a:solidFill>
                          <a:latin typeface="Calibri" panose="020F0502020204030204" pitchFamily="34" charset="0"/>
                        </a:rPr>
                        <a:t>selective exposure /</a:t>
                      </a:r>
                    </a:p>
                    <a:p>
                      <a:r>
                        <a:rPr lang="en-US" sz="1800" i="1" dirty="0">
                          <a:solidFill>
                            <a:srgbClr val="006600"/>
                          </a:solidFill>
                          <a:latin typeface="Calibri" panose="020F0502020204030204" pitchFamily="34" charset="0"/>
                        </a:rPr>
                        <a:t>echo chambers/</a:t>
                      </a:r>
                    </a:p>
                    <a:p>
                      <a:r>
                        <a:rPr lang="en-US" sz="1800" i="1" dirty="0">
                          <a:solidFill>
                            <a:srgbClr val="006600"/>
                          </a:solidFill>
                          <a:latin typeface="Calibri" panose="020F0502020204030204" pitchFamily="34" charset="0"/>
                        </a:rPr>
                        <a:t>filter or media</a:t>
                      </a:r>
                      <a:r>
                        <a:rPr lang="en-US" sz="1800" i="1" baseline="0" dirty="0">
                          <a:solidFill>
                            <a:srgbClr val="006600"/>
                          </a:solidFill>
                          <a:latin typeface="Calibri" panose="020F0502020204030204" pitchFamily="34" charset="0"/>
                        </a:rPr>
                        <a:t> bubbles</a:t>
                      </a:r>
                      <a:endParaRPr lang="en-US" dirty="0"/>
                    </a:p>
                  </a:txBody>
                  <a:tcPr/>
                </a:tc>
                <a:extLst>
                  <a:ext uri="{0D108BD9-81ED-4DB2-BD59-A6C34878D82A}">
                    <a16:rowId xmlns:a16="http://schemas.microsoft.com/office/drawing/2014/main" xmlns="" val="10001"/>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25" y="3455987"/>
            <a:ext cx="230505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7497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graphicFrame>
        <p:nvGraphicFramePr>
          <p:cNvPr id="2" name="Table 1"/>
          <p:cNvGraphicFramePr>
            <a:graphicFrameLocks noGrp="1"/>
          </p:cNvGraphicFramePr>
          <p:nvPr>
            <p:extLst>
              <p:ext uri="{D42A27DB-BD31-4B8C-83A1-F6EECF244321}">
                <p14:modId xmlns:p14="http://schemas.microsoft.com/office/powerpoint/2010/main" val="3511606619"/>
              </p:ext>
            </p:extLst>
          </p:nvPr>
        </p:nvGraphicFramePr>
        <p:xfrm>
          <a:off x="415636" y="1284167"/>
          <a:ext cx="8312728" cy="2926080"/>
        </p:xfrm>
        <a:graphic>
          <a:graphicData uri="http://schemas.openxmlformats.org/drawingml/2006/table">
            <a:tbl>
              <a:tblPr firstRow="1" bandRow="1">
                <a:tableStyleId>{5C22544A-7EE6-4342-B048-85BDC9FD1C3A}</a:tableStyleId>
              </a:tblPr>
              <a:tblGrid>
                <a:gridCol w="5389419">
                  <a:extLst>
                    <a:ext uri="{9D8B030D-6E8A-4147-A177-3AD203B41FA5}">
                      <a16:colId xmlns:a16="http://schemas.microsoft.com/office/drawing/2014/main" xmlns="" val="20000"/>
                    </a:ext>
                  </a:extLst>
                </a:gridCol>
                <a:gridCol w="2923309">
                  <a:extLst>
                    <a:ext uri="{9D8B030D-6E8A-4147-A177-3AD203B41FA5}">
                      <a16:colId xmlns:a16="http://schemas.microsoft.com/office/drawing/2014/main" xmlns="" val="20001"/>
                    </a:ext>
                  </a:extLst>
                </a:gridCol>
              </a:tblGrid>
              <a:tr h="526436">
                <a:tc gridSpan="2">
                  <a:txBody>
                    <a:bodyPr/>
                    <a:lstStyle/>
                    <a:p>
                      <a:pPr marL="0" indent="0" algn="ctr" eaLnBrk="1" hangingPunct="1">
                        <a:buNone/>
                      </a:pPr>
                      <a:r>
                        <a:rPr lang="en-US" sz="3000" dirty="0">
                          <a:solidFill>
                            <a:srgbClr val="006600"/>
                          </a:solidFill>
                          <a:latin typeface="Calibri" pitchFamily="34" charset="0"/>
                          <a:cs typeface="Times New Roman" pitchFamily="18" charset="0"/>
                        </a:rPr>
                        <a:t>Stages of motivated reasoning</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856848">
                <a:tc>
                  <a:txBody>
                    <a:bodyPr/>
                    <a:lstStyle/>
                    <a:p>
                      <a:r>
                        <a:rPr lang="en-US" sz="3200" dirty="0">
                          <a:solidFill>
                            <a:srgbClr val="006600"/>
                          </a:solidFill>
                          <a:latin typeface="Calibri" panose="020F0502020204030204" pitchFamily="34" charset="0"/>
                        </a:rPr>
                        <a:t>What and who we expose ourselves to</a:t>
                      </a:r>
                      <a:endParaRPr lang="en-US" sz="3200" dirty="0"/>
                    </a:p>
                  </a:txBody>
                  <a:tcPr/>
                </a:tc>
                <a:tc>
                  <a:txBody>
                    <a:bodyPr/>
                    <a:lstStyle/>
                    <a:p>
                      <a:r>
                        <a:rPr lang="en-US" sz="1800" i="1" dirty="0">
                          <a:solidFill>
                            <a:srgbClr val="006600"/>
                          </a:solidFill>
                          <a:latin typeface="Calibri" panose="020F0502020204030204" pitchFamily="34" charset="0"/>
                        </a:rPr>
                        <a:t>selective exposure /</a:t>
                      </a:r>
                    </a:p>
                    <a:p>
                      <a:r>
                        <a:rPr lang="en-US" sz="1800" i="1" dirty="0">
                          <a:solidFill>
                            <a:srgbClr val="006600"/>
                          </a:solidFill>
                          <a:latin typeface="Calibri" panose="020F0502020204030204" pitchFamily="34" charset="0"/>
                        </a:rPr>
                        <a:t>echo chambers/</a:t>
                      </a:r>
                    </a:p>
                    <a:p>
                      <a:r>
                        <a:rPr lang="en-US" sz="1800" i="1" dirty="0">
                          <a:solidFill>
                            <a:srgbClr val="006600"/>
                          </a:solidFill>
                          <a:latin typeface="Calibri" panose="020F0502020204030204" pitchFamily="34" charset="0"/>
                        </a:rPr>
                        <a:t>filter or media</a:t>
                      </a:r>
                      <a:r>
                        <a:rPr lang="en-US" sz="1800" i="1" baseline="0" dirty="0">
                          <a:solidFill>
                            <a:srgbClr val="006600"/>
                          </a:solidFill>
                          <a:latin typeface="Calibri" panose="020F0502020204030204" pitchFamily="34" charset="0"/>
                        </a:rPr>
                        <a:t> bubbles</a:t>
                      </a:r>
                      <a:endParaRPr lang="en-US" dirty="0"/>
                    </a:p>
                    <a:p>
                      <a:endParaRPr lang="en-US" dirty="0"/>
                    </a:p>
                  </a:txBody>
                  <a:tcPr/>
                </a:tc>
                <a:extLst>
                  <a:ext uri="{0D108BD9-81ED-4DB2-BD59-A6C34878D82A}">
                    <a16:rowId xmlns:a16="http://schemas.microsoft.com/office/drawing/2014/main" xmlns="" val="10001"/>
                  </a:ext>
                </a:extLst>
              </a:tr>
              <a:tr h="856848">
                <a:tc>
                  <a:txBody>
                    <a:bodyPr/>
                    <a:lstStyle/>
                    <a:p>
                      <a:r>
                        <a:rPr lang="en-US" sz="3200" dirty="0">
                          <a:solidFill>
                            <a:srgbClr val="006600"/>
                          </a:solidFill>
                          <a:latin typeface="Calibri" panose="020F0502020204030204" pitchFamily="34" charset="0"/>
                        </a:rPr>
                        <a:t>How we interpret new evidence </a:t>
                      </a:r>
                      <a:endParaRPr lang="en-US" sz="3200" dirty="0"/>
                    </a:p>
                  </a:txBody>
                  <a:tcPr/>
                </a:tc>
                <a:tc>
                  <a:txBody>
                    <a:bodyPr/>
                    <a:lstStyle/>
                    <a:p>
                      <a:r>
                        <a:rPr lang="en-US" sz="1800" i="1" dirty="0">
                          <a:solidFill>
                            <a:srgbClr val="006600"/>
                          </a:solidFill>
                          <a:latin typeface="Calibri" panose="020F0502020204030204" pitchFamily="34" charset="0"/>
                        </a:rPr>
                        <a:t>confirmation bias,</a:t>
                      </a:r>
                    </a:p>
                    <a:p>
                      <a:r>
                        <a:rPr lang="en-US" sz="1800" i="1" dirty="0">
                          <a:solidFill>
                            <a:srgbClr val="006600"/>
                          </a:solidFill>
                          <a:latin typeface="Calibri" panose="020F0502020204030204" pitchFamily="34" charset="0"/>
                        </a:rPr>
                        <a:t>backfire effect,</a:t>
                      </a:r>
                    </a:p>
                    <a:p>
                      <a:r>
                        <a:rPr lang="en-US" sz="1800" i="1" dirty="0">
                          <a:solidFill>
                            <a:srgbClr val="006600"/>
                          </a:solidFill>
                          <a:latin typeface="Calibri" panose="020F0502020204030204" pitchFamily="34" charset="0"/>
                        </a:rPr>
                        <a:t>cognitive dissonance</a:t>
                      </a:r>
                    </a:p>
                    <a:p>
                      <a:endParaRPr lang="en-US" dirty="0"/>
                    </a:p>
                  </a:txBody>
                  <a:tcPr/>
                </a:tc>
                <a:extLst>
                  <a:ext uri="{0D108BD9-81ED-4DB2-BD59-A6C34878D82A}">
                    <a16:rowId xmlns:a16="http://schemas.microsoft.com/office/drawing/2014/main" xmlns="" val="10002"/>
                  </a:ext>
                </a:extLst>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322" y="4336554"/>
            <a:ext cx="3980378" cy="2394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8781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How we interpret new evidence </a:t>
            </a:r>
            <a:r>
              <a:rPr lang="en-US" dirty="0"/>
              <a:t/>
            </a:r>
            <a:br>
              <a:rPr lang="en-US" dirty="0"/>
            </a:br>
            <a:endParaRPr lang="en-US" dirty="0"/>
          </a:p>
        </p:txBody>
      </p:sp>
      <p:sp>
        <p:nvSpPr>
          <p:cNvPr id="4" name="Content Placeholder 3"/>
          <p:cNvSpPr>
            <a:spLocks noGrp="1"/>
          </p:cNvSpPr>
          <p:nvPr>
            <p:ph idx="1"/>
          </p:nvPr>
        </p:nvSpPr>
        <p:spPr>
          <a:xfrm>
            <a:off x="457200" y="1600200"/>
            <a:ext cx="8229600" cy="4487382"/>
          </a:xfrm>
          <a:prstGeom prst="rect">
            <a:avLst/>
          </a:prstGeom>
        </p:spPr>
        <p:txBody>
          <a:bodyPr wrap="square">
            <a:spAutoFit/>
          </a:bodyPr>
          <a:lstStyle/>
          <a:p>
            <a:pPr marL="0" indent="0">
              <a:buNone/>
            </a:pPr>
            <a:r>
              <a:rPr lang="en-US" sz="2800" i="1" dirty="0">
                <a:solidFill>
                  <a:srgbClr val="006600"/>
                </a:solidFill>
              </a:rPr>
              <a:t>“</a:t>
            </a:r>
            <a:r>
              <a:rPr lang="en-US" sz="2800" b="1" i="1" dirty="0">
                <a:solidFill>
                  <a:srgbClr val="006600"/>
                </a:solidFill>
              </a:rPr>
              <a:t>when we want to believe something</a:t>
            </a:r>
            <a:r>
              <a:rPr lang="en-US" sz="2800" i="1" dirty="0">
                <a:solidFill>
                  <a:srgbClr val="006600"/>
                </a:solidFill>
              </a:rPr>
              <a:t>, we ask ourselves, ‘</a:t>
            </a:r>
            <a:r>
              <a:rPr lang="en-US" sz="2800" b="1" i="1" dirty="0">
                <a:solidFill>
                  <a:srgbClr val="006600"/>
                </a:solidFill>
              </a:rPr>
              <a:t>Can I believe it?’ </a:t>
            </a:r>
            <a:r>
              <a:rPr lang="en-US" sz="2800" i="1" dirty="0">
                <a:solidFill>
                  <a:srgbClr val="006600"/>
                </a:solidFill>
              </a:rPr>
              <a:t>Then…we search for supporting evidence, and if we find even a single piece of pseudo-evidence, we can stop thinking.… In contrast, </a:t>
            </a:r>
            <a:r>
              <a:rPr lang="en-US" sz="2800" b="1" i="1" dirty="0">
                <a:solidFill>
                  <a:srgbClr val="006600"/>
                </a:solidFill>
              </a:rPr>
              <a:t>when we don’t want to believe something</a:t>
            </a:r>
            <a:r>
              <a:rPr lang="en-US" sz="2800" i="1" dirty="0">
                <a:solidFill>
                  <a:srgbClr val="006600"/>
                </a:solidFill>
              </a:rPr>
              <a:t>, we ask ourselves, ‘</a:t>
            </a:r>
            <a:r>
              <a:rPr lang="en-US" sz="2800" b="1" i="1" dirty="0">
                <a:solidFill>
                  <a:srgbClr val="006600"/>
                </a:solidFill>
              </a:rPr>
              <a:t>Must I believe it?’ </a:t>
            </a:r>
            <a:r>
              <a:rPr lang="en-US" sz="2800" i="1" dirty="0">
                <a:solidFill>
                  <a:srgbClr val="006600"/>
                </a:solidFill>
              </a:rPr>
              <a:t>Then we search for contrary evidence, and if we find a single reason to doubt the claim, we can dismiss it“ </a:t>
            </a:r>
          </a:p>
          <a:p>
            <a:pPr algn="r"/>
            <a:r>
              <a:rPr lang="en-US" sz="2800" i="1" dirty="0">
                <a:solidFill>
                  <a:srgbClr val="006600"/>
                </a:solidFill>
              </a:rPr>
              <a:t>Jonathan Haidt and Tom Gilovich</a:t>
            </a:r>
            <a:endParaRPr lang="en-US" sz="2800" dirty="0">
              <a:solidFill>
                <a:srgbClr val="006600"/>
              </a:solidFill>
            </a:endParaRPr>
          </a:p>
        </p:txBody>
      </p:sp>
    </p:spTree>
    <p:custDataLst>
      <p:tags r:id="rId1"/>
    </p:custDataLst>
    <p:extLst>
      <p:ext uri="{BB962C8B-B14F-4D97-AF65-F5344CB8AC3E}">
        <p14:creationId xmlns:p14="http://schemas.microsoft.com/office/powerpoint/2010/main" val="3222664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graphicFrame>
        <p:nvGraphicFramePr>
          <p:cNvPr id="2" name="Table 1"/>
          <p:cNvGraphicFramePr>
            <a:graphicFrameLocks noGrp="1"/>
          </p:cNvGraphicFramePr>
          <p:nvPr>
            <p:extLst>
              <p:ext uri="{D42A27DB-BD31-4B8C-83A1-F6EECF244321}">
                <p14:modId xmlns:p14="http://schemas.microsoft.com/office/powerpoint/2010/main" val="249974167"/>
              </p:ext>
            </p:extLst>
          </p:nvPr>
        </p:nvGraphicFramePr>
        <p:xfrm>
          <a:off x="415636" y="1284167"/>
          <a:ext cx="8312728" cy="2926080"/>
        </p:xfrm>
        <a:graphic>
          <a:graphicData uri="http://schemas.openxmlformats.org/drawingml/2006/table">
            <a:tbl>
              <a:tblPr firstRow="1" bandRow="1">
                <a:tableStyleId>{5C22544A-7EE6-4342-B048-85BDC9FD1C3A}</a:tableStyleId>
              </a:tblPr>
              <a:tblGrid>
                <a:gridCol w="5389419">
                  <a:extLst>
                    <a:ext uri="{9D8B030D-6E8A-4147-A177-3AD203B41FA5}">
                      <a16:colId xmlns:a16="http://schemas.microsoft.com/office/drawing/2014/main" xmlns="" val="20000"/>
                    </a:ext>
                  </a:extLst>
                </a:gridCol>
                <a:gridCol w="2923309">
                  <a:extLst>
                    <a:ext uri="{9D8B030D-6E8A-4147-A177-3AD203B41FA5}">
                      <a16:colId xmlns:a16="http://schemas.microsoft.com/office/drawing/2014/main" xmlns="" val="20001"/>
                    </a:ext>
                  </a:extLst>
                </a:gridCol>
              </a:tblGrid>
              <a:tr h="526436">
                <a:tc gridSpan="2">
                  <a:txBody>
                    <a:bodyPr/>
                    <a:lstStyle/>
                    <a:p>
                      <a:pPr marL="0" indent="0" algn="ctr" eaLnBrk="1" hangingPunct="1">
                        <a:buNone/>
                      </a:pPr>
                      <a:r>
                        <a:rPr lang="en-US" sz="3000" dirty="0">
                          <a:solidFill>
                            <a:srgbClr val="006600"/>
                          </a:solidFill>
                          <a:latin typeface="Calibri" pitchFamily="34" charset="0"/>
                          <a:cs typeface="Times New Roman" pitchFamily="18" charset="0"/>
                        </a:rPr>
                        <a:t>Stages of motivated reasoning</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856848">
                <a:tc>
                  <a:txBody>
                    <a:bodyPr/>
                    <a:lstStyle/>
                    <a:p>
                      <a:r>
                        <a:rPr lang="en-US" sz="3200" dirty="0">
                          <a:solidFill>
                            <a:srgbClr val="006600"/>
                          </a:solidFill>
                          <a:latin typeface="Calibri" panose="020F0502020204030204" pitchFamily="34" charset="0"/>
                        </a:rPr>
                        <a:t>What and who we expose ourselves to</a:t>
                      </a:r>
                      <a:endParaRPr lang="en-US" sz="3200" dirty="0"/>
                    </a:p>
                  </a:txBody>
                  <a:tcPr/>
                </a:tc>
                <a:tc>
                  <a:txBody>
                    <a:bodyPr/>
                    <a:lstStyle/>
                    <a:p>
                      <a:r>
                        <a:rPr lang="en-US" sz="1800" i="1" dirty="0">
                          <a:solidFill>
                            <a:srgbClr val="006600"/>
                          </a:solidFill>
                          <a:latin typeface="Calibri" panose="020F0502020204030204" pitchFamily="34" charset="0"/>
                        </a:rPr>
                        <a:t>selective exposure /</a:t>
                      </a:r>
                    </a:p>
                    <a:p>
                      <a:r>
                        <a:rPr lang="en-US" sz="1800" i="1" dirty="0">
                          <a:solidFill>
                            <a:srgbClr val="006600"/>
                          </a:solidFill>
                          <a:latin typeface="Calibri" panose="020F0502020204030204" pitchFamily="34" charset="0"/>
                        </a:rPr>
                        <a:t>echo chambers/</a:t>
                      </a:r>
                    </a:p>
                    <a:p>
                      <a:r>
                        <a:rPr lang="en-US" sz="1800" i="1" dirty="0">
                          <a:solidFill>
                            <a:srgbClr val="006600"/>
                          </a:solidFill>
                          <a:latin typeface="Calibri" panose="020F0502020204030204" pitchFamily="34" charset="0"/>
                        </a:rPr>
                        <a:t>filter or media</a:t>
                      </a:r>
                      <a:r>
                        <a:rPr lang="en-US" sz="1800" i="1" baseline="0" dirty="0">
                          <a:solidFill>
                            <a:srgbClr val="006600"/>
                          </a:solidFill>
                          <a:latin typeface="Calibri" panose="020F0502020204030204" pitchFamily="34" charset="0"/>
                        </a:rPr>
                        <a:t> bubbles</a:t>
                      </a:r>
                      <a:endParaRPr lang="en-US" dirty="0"/>
                    </a:p>
                    <a:p>
                      <a:endParaRPr lang="en-US" dirty="0"/>
                    </a:p>
                  </a:txBody>
                  <a:tcPr/>
                </a:tc>
                <a:extLst>
                  <a:ext uri="{0D108BD9-81ED-4DB2-BD59-A6C34878D82A}">
                    <a16:rowId xmlns:a16="http://schemas.microsoft.com/office/drawing/2014/main" xmlns="" val="10001"/>
                  </a:ext>
                </a:extLst>
              </a:tr>
              <a:tr h="856848">
                <a:tc>
                  <a:txBody>
                    <a:bodyPr/>
                    <a:lstStyle/>
                    <a:p>
                      <a:r>
                        <a:rPr lang="en-US" sz="3200" dirty="0">
                          <a:solidFill>
                            <a:srgbClr val="006600"/>
                          </a:solidFill>
                          <a:latin typeface="Calibri" panose="020F0502020204030204" pitchFamily="34" charset="0"/>
                        </a:rPr>
                        <a:t>How we interpret new evidence </a:t>
                      </a:r>
                      <a:endParaRPr lang="en-US" sz="3200" dirty="0"/>
                    </a:p>
                  </a:txBody>
                  <a:tcPr/>
                </a:tc>
                <a:tc>
                  <a:txBody>
                    <a:bodyPr/>
                    <a:lstStyle/>
                    <a:p>
                      <a:r>
                        <a:rPr lang="en-US" sz="1800" i="1" dirty="0">
                          <a:solidFill>
                            <a:srgbClr val="006600"/>
                          </a:solidFill>
                          <a:latin typeface="Calibri" panose="020F0502020204030204" pitchFamily="34" charset="0"/>
                        </a:rPr>
                        <a:t>confirmation bias,</a:t>
                      </a:r>
                    </a:p>
                    <a:p>
                      <a:r>
                        <a:rPr lang="en-US" sz="1800" i="1" dirty="0">
                          <a:solidFill>
                            <a:srgbClr val="006600"/>
                          </a:solidFill>
                          <a:latin typeface="Calibri" panose="020F0502020204030204" pitchFamily="34" charset="0"/>
                        </a:rPr>
                        <a:t>backfire effect,</a:t>
                      </a:r>
                    </a:p>
                    <a:p>
                      <a:r>
                        <a:rPr lang="en-US" sz="1800" i="1" dirty="0">
                          <a:solidFill>
                            <a:srgbClr val="006600"/>
                          </a:solidFill>
                          <a:latin typeface="Calibri" panose="020F0502020204030204" pitchFamily="34" charset="0"/>
                        </a:rPr>
                        <a:t>cognitive dissonance</a:t>
                      </a:r>
                    </a:p>
                    <a:p>
                      <a:endParaRPr lang="en-US" dirty="0"/>
                    </a:p>
                  </a:txBody>
                  <a:tcPr/>
                </a:tc>
                <a:extLst>
                  <a:ext uri="{0D108BD9-81ED-4DB2-BD59-A6C34878D82A}">
                    <a16:rowId xmlns:a16="http://schemas.microsoft.com/office/drawing/2014/main" xmlns="" val="10002"/>
                  </a:ext>
                </a:extLst>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322" y="4336554"/>
            <a:ext cx="3980378" cy="2394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2234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graphicFrame>
        <p:nvGraphicFramePr>
          <p:cNvPr id="2" name="Table 1"/>
          <p:cNvGraphicFramePr>
            <a:graphicFrameLocks noGrp="1"/>
          </p:cNvGraphicFramePr>
          <p:nvPr>
            <p:extLst>
              <p:ext uri="{D42A27DB-BD31-4B8C-83A1-F6EECF244321}">
                <p14:modId xmlns:p14="http://schemas.microsoft.com/office/powerpoint/2010/main" val="2431177882"/>
              </p:ext>
            </p:extLst>
          </p:nvPr>
        </p:nvGraphicFramePr>
        <p:xfrm>
          <a:off x="318654" y="1297814"/>
          <a:ext cx="8312728" cy="3749040"/>
        </p:xfrm>
        <a:graphic>
          <a:graphicData uri="http://schemas.openxmlformats.org/drawingml/2006/table">
            <a:tbl>
              <a:tblPr firstRow="1" bandRow="1">
                <a:tableStyleId>{5C22544A-7EE6-4342-B048-85BDC9FD1C3A}</a:tableStyleId>
              </a:tblPr>
              <a:tblGrid>
                <a:gridCol w="5389419">
                  <a:extLst>
                    <a:ext uri="{9D8B030D-6E8A-4147-A177-3AD203B41FA5}">
                      <a16:colId xmlns:a16="http://schemas.microsoft.com/office/drawing/2014/main" xmlns="" val="20000"/>
                    </a:ext>
                  </a:extLst>
                </a:gridCol>
                <a:gridCol w="2923309">
                  <a:extLst>
                    <a:ext uri="{9D8B030D-6E8A-4147-A177-3AD203B41FA5}">
                      <a16:colId xmlns:a16="http://schemas.microsoft.com/office/drawing/2014/main" xmlns="" val="20001"/>
                    </a:ext>
                  </a:extLst>
                </a:gridCol>
              </a:tblGrid>
              <a:tr h="526436">
                <a:tc gridSpan="2">
                  <a:txBody>
                    <a:bodyPr/>
                    <a:lstStyle/>
                    <a:p>
                      <a:pPr marL="0" indent="0" algn="ctr" eaLnBrk="1" hangingPunct="1">
                        <a:buNone/>
                      </a:pPr>
                      <a:r>
                        <a:rPr lang="en-US" sz="3000" dirty="0">
                          <a:solidFill>
                            <a:srgbClr val="006600"/>
                          </a:solidFill>
                          <a:latin typeface="Calibri" pitchFamily="34" charset="0"/>
                          <a:cs typeface="Times New Roman" pitchFamily="18" charset="0"/>
                        </a:rPr>
                        <a:t>Stages of motivated reasoning</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856848">
                <a:tc>
                  <a:txBody>
                    <a:bodyPr/>
                    <a:lstStyle/>
                    <a:p>
                      <a:r>
                        <a:rPr lang="en-US" sz="3200" dirty="0">
                          <a:solidFill>
                            <a:srgbClr val="006600"/>
                          </a:solidFill>
                          <a:latin typeface="Calibri" panose="020F0502020204030204" pitchFamily="34" charset="0"/>
                        </a:rPr>
                        <a:t>What and who we expose ourselves to</a:t>
                      </a:r>
                      <a:endParaRPr lang="en-US" sz="3200" dirty="0"/>
                    </a:p>
                  </a:txBody>
                  <a:tcPr/>
                </a:tc>
                <a:tc>
                  <a:txBody>
                    <a:bodyPr/>
                    <a:lstStyle/>
                    <a:p>
                      <a:r>
                        <a:rPr lang="en-US" sz="1800" i="1" dirty="0">
                          <a:solidFill>
                            <a:srgbClr val="006600"/>
                          </a:solidFill>
                          <a:latin typeface="Calibri" panose="020F0502020204030204" pitchFamily="34" charset="0"/>
                        </a:rPr>
                        <a:t>selective exposure /</a:t>
                      </a:r>
                    </a:p>
                    <a:p>
                      <a:r>
                        <a:rPr lang="en-US" sz="1800" i="1" dirty="0">
                          <a:solidFill>
                            <a:srgbClr val="006600"/>
                          </a:solidFill>
                          <a:latin typeface="Calibri" panose="020F0502020204030204" pitchFamily="34" charset="0"/>
                        </a:rPr>
                        <a:t>echo chambers/</a:t>
                      </a:r>
                    </a:p>
                    <a:p>
                      <a:r>
                        <a:rPr lang="en-US" sz="1800" i="1" dirty="0">
                          <a:solidFill>
                            <a:srgbClr val="006600"/>
                          </a:solidFill>
                          <a:latin typeface="Calibri" panose="020F0502020204030204" pitchFamily="34" charset="0"/>
                        </a:rPr>
                        <a:t>filter or media</a:t>
                      </a:r>
                      <a:r>
                        <a:rPr lang="en-US" sz="1800" i="1" baseline="0" dirty="0">
                          <a:solidFill>
                            <a:srgbClr val="006600"/>
                          </a:solidFill>
                          <a:latin typeface="Calibri" panose="020F0502020204030204" pitchFamily="34" charset="0"/>
                        </a:rPr>
                        <a:t> bubbles</a:t>
                      </a:r>
                      <a:endParaRPr lang="en-US" dirty="0"/>
                    </a:p>
                  </a:txBody>
                  <a:tcPr/>
                </a:tc>
                <a:extLst>
                  <a:ext uri="{0D108BD9-81ED-4DB2-BD59-A6C34878D82A}">
                    <a16:rowId xmlns:a16="http://schemas.microsoft.com/office/drawing/2014/main" xmlns="" val="10001"/>
                  </a:ext>
                </a:extLst>
              </a:tr>
              <a:tr h="856848">
                <a:tc>
                  <a:txBody>
                    <a:bodyPr/>
                    <a:lstStyle/>
                    <a:p>
                      <a:r>
                        <a:rPr lang="en-US" sz="3200" dirty="0">
                          <a:solidFill>
                            <a:srgbClr val="006600"/>
                          </a:solidFill>
                          <a:latin typeface="Calibri" panose="020F0502020204030204" pitchFamily="34" charset="0"/>
                        </a:rPr>
                        <a:t>How we interpret new evidence </a:t>
                      </a:r>
                      <a:endParaRPr lang="en-US" sz="3200" dirty="0"/>
                    </a:p>
                  </a:txBody>
                  <a:tcPr/>
                </a:tc>
                <a:tc>
                  <a:txBody>
                    <a:bodyPr/>
                    <a:lstStyle/>
                    <a:p>
                      <a:r>
                        <a:rPr lang="en-US" sz="1800" i="1" dirty="0">
                          <a:solidFill>
                            <a:srgbClr val="006600"/>
                          </a:solidFill>
                          <a:latin typeface="Calibri" panose="020F0502020204030204" pitchFamily="34" charset="0"/>
                        </a:rPr>
                        <a:t>confirmation bias,</a:t>
                      </a:r>
                    </a:p>
                    <a:p>
                      <a:r>
                        <a:rPr lang="en-US" sz="1800" i="1" dirty="0">
                          <a:solidFill>
                            <a:srgbClr val="006600"/>
                          </a:solidFill>
                          <a:latin typeface="Calibri" panose="020F0502020204030204" pitchFamily="34" charset="0"/>
                        </a:rPr>
                        <a:t>backfire effect,</a:t>
                      </a:r>
                    </a:p>
                    <a:p>
                      <a:r>
                        <a:rPr lang="en-US" sz="1800" i="1" dirty="0">
                          <a:solidFill>
                            <a:srgbClr val="006600"/>
                          </a:solidFill>
                          <a:latin typeface="Calibri" panose="020F0502020204030204" pitchFamily="34" charset="0"/>
                        </a:rPr>
                        <a:t>cognitive dissonance</a:t>
                      </a:r>
                    </a:p>
                  </a:txBody>
                  <a:tcPr/>
                </a:tc>
                <a:extLst>
                  <a:ext uri="{0D108BD9-81ED-4DB2-BD59-A6C34878D82A}">
                    <a16:rowId xmlns:a16="http://schemas.microsoft.com/office/drawing/2014/main" xmlns="" val="10002"/>
                  </a:ext>
                </a:extLst>
              </a:tr>
              <a:tr h="856848">
                <a:tc>
                  <a:txBody>
                    <a:bodyPr/>
                    <a:lstStyle/>
                    <a:p>
                      <a:r>
                        <a:rPr lang="en-US" sz="3200" dirty="0">
                          <a:solidFill>
                            <a:srgbClr val="006600"/>
                          </a:solidFill>
                          <a:latin typeface="Calibri" panose="020F0502020204030204" pitchFamily="34" charset="0"/>
                        </a:rPr>
                        <a:t>How we make attributions and tell stories</a:t>
                      </a:r>
                      <a:endParaRPr lang="en-US" sz="3200" dirty="0"/>
                    </a:p>
                  </a:txBody>
                  <a:tcPr/>
                </a:tc>
                <a:tc>
                  <a:txBody>
                    <a:bodyPr/>
                    <a:lstStyle/>
                    <a:p>
                      <a:r>
                        <a:rPr lang="en-US" sz="1800" i="1" dirty="0">
                          <a:solidFill>
                            <a:srgbClr val="006600"/>
                          </a:solidFill>
                          <a:latin typeface="Calibri" panose="020F0502020204030204" pitchFamily="34" charset="0"/>
                        </a:rPr>
                        <a:t>egoism, illusory correlation, negativity bias</a:t>
                      </a:r>
                      <a:endParaRPr lang="en-US" dirty="0"/>
                    </a:p>
                  </a:txBody>
                  <a:tcPr/>
                </a:tc>
                <a:extLst>
                  <a:ext uri="{0D108BD9-81ED-4DB2-BD59-A6C34878D82A}">
                    <a16:rowId xmlns:a16="http://schemas.microsoft.com/office/drawing/2014/main" xmlns="" val="10003"/>
                  </a:ext>
                </a:extLst>
              </a:tr>
            </a:tbl>
          </a:graphicData>
        </a:graphic>
      </p:graphicFrame>
    </p:spTree>
    <p:custDataLst>
      <p:tags r:id="rId1"/>
    </p:custDataLst>
    <p:extLst>
      <p:ext uri="{BB962C8B-B14F-4D97-AF65-F5344CB8AC3E}">
        <p14:creationId xmlns:p14="http://schemas.microsoft.com/office/powerpoint/2010/main" val="40824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9575" y="-174625"/>
            <a:ext cx="8229600" cy="1143000"/>
          </a:xfrm>
        </p:spPr>
        <p:txBody>
          <a:bodyPr/>
          <a:lstStyle/>
          <a:p>
            <a:r>
              <a:rPr lang="en-US" altLang="en-US" sz="3600" b="1" dirty="0">
                <a:solidFill>
                  <a:srgbClr val="006600"/>
                </a:solidFill>
                <a:latin typeface="Calibri" pitchFamily="34" charset="0"/>
              </a:rPr>
              <a:t>CPD Projects, 2006-2018</a:t>
            </a:r>
          </a:p>
        </p:txBody>
      </p:sp>
      <p:sp>
        <p:nvSpPr>
          <p:cNvPr id="3075" name="Rectangle 3"/>
          <p:cNvSpPr>
            <a:spLocks noGrp="1" noChangeArrowheads="1"/>
          </p:cNvSpPr>
          <p:nvPr>
            <p:ph type="body" idx="1"/>
          </p:nvPr>
        </p:nvSpPr>
        <p:spPr>
          <a:xfrm>
            <a:off x="0" y="719138"/>
            <a:ext cx="4348163" cy="5791200"/>
          </a:xfrm>
        </p:spPr>
        <p:txBody>
          <a:bodyPr/>
          <a:lstStyle/>
          <a:p>
            <a:pPr>
              <a:lnSpc>
                <a:spcPct val="80000"/>
              </a:lnSpc>
            </a:pPr>
            <a:r>
              <a:rPr lang="en-US" altLang="en-US" sz="2000" dirty="0">
                <a:solidFill>
                  <a:srgbClr val="006600"/>
                </a:solidFill>
                <a:latin typeface="Calibri" pitchFamily="34" charset="0"/>
              </a:rPr>
              <a:t>Civic mission of schools</a:t>
            </a:r>
          </a:p>
          <a:p>
            <a:pPr>
              <a:lnSpc>
                <a:spcPct val="80000"/>
              </a:lnSpc>
            </a:pPr>
            <a:r>
              <a:rPr lang="en-US" altLang="en-US" sz="2000" dirty="0">
                <a:solidFill>
                  <a:srgbClr val="006600"/>
                </a:solidFill>
                <a:latin typeface="Calibri" pitchFamily="34" charset="0"/>
              </a:rPr>
              <a:t>Grade configuration of Poudre School District schools</a:t>
            </a:r>
          </a:p>
          <a:p>
            <a:pPr>
              <a:lnSpc>
                <a:spcPct val="80000"/>
              </a:lnSpc>
            </a:pPr>
            <a:r>
              <a:rPr lang="en-US" altLang="en-US" sz="2000" dirty="0">
                <a:solidFill>
                  <a:srgbClr val="006600"/>
                </a:solidFill>
                <a:latin typeface="Calibri" pitchFamily="34" charset="0"/>
              </a:rPr>
              <a:t>Statewide dropout rate</a:t>
            </a:r>
          </a:p>
          <a:p>
            <a:pPr>
              <a:lnSpc>
                <a:spcPct val="80000"/>
              </a:lnSpc>
            </a:pPr>
            <a:r>
              <a:rPr lang="en-US" altLang="en-US" sz="2000" dirty="0">
                <a:solidFill>
                  <a:srgbClr val="006600"/>
                </a:solidFill>
                <a:latin typeface="Calibri" pitchFamily="34" charset="0"/>
              </a:rPr>
              <a:t>Colorado Health Care Reform</a:t>
            </a:r>
          </a:p>
          <a:p>
            <a:r>
              <a:rPr lang="en-US" altLang="en-US" sz="2000" dirty="0">
                <a:solidFill>
                  <a:srgbClr val="006600"/>
                </a:solidFill>
                <a:latin typeface="Calibri" pitchFamily="34" charset="0"/>
              </a:rPr>
              <a:t>Student housing</a:t>
            </a:r>
          </a:p>
          <a:p>
            <a:pPr>
              <a:lnSpc>
                <a:spcPct val="80000"/>
              </a:lnSpc>
            </a:pPr>
            <a:r>
              <a:rPr lang="en-US" altLang="en-US" sz="2000" dirty="0">
                <a:solidFill>
                  <a:srgbClr val="006600"/>
                </a:solidFill>
                <a:latin typeface="Calibri" pitchFamily="34" charset="0"/>
              </a:rPr>
              <a:t>Improving higher education</a:t>
            </a:r>
          </a:p>
          <a:p>
            <a:pPr>
              <a:lnSpc>
                <a:spcPct val="80000"/>
              </a:lnSpc>
            </a:pPr>
            <a:r>
              <a:rPr lang="en-US" altLang="en-US" sz="2000" dirty="0">
                <a:solidFill>
                  <a:srgbClr val="006600"/>
                </a:solidFill>
                <a:latin typeface="Calibri" pitchFamily="34" charset="0"/>
              </a:rPr>
              <a:t>Childhood obesity</a:t>
            </a:r>
          </a:p>
          <a:p>
            <a:pPr>
              <a:lnSpc>
                <a:spcPct val="80000"/>
              </a:lnSpc>
            </a:pPr>
            <a:r>
              <a:rPr lang="en-US" altLang="en-US" sz="2000" dirty="0">
                <a:solidFill>
                  <a:srgbClr val="006600"/>
                </a:solidFill>
                <a:latin typeface="Calibri" pitchFamily="34" charset="0"/>
              </a:rPr>
              <a:t>Bicycle safety</a:t>
            </a:r>
          </a:p>
          <a:p>
            <a:pPr>
              <a:lnSpc>
                <a:spcPct val="80000"/>
              </a:lnSpc>
            </a:pPr>
            <a:r>
              <a:rPr lang="en-US" altLang="en-US" sz="2000" dirty="0">
                <a:solidFill>
                  <a:srgbClr val="006600"/>
                </a:solidFill>
                <a:latin typeface="Calibri" pitchFamily="34" charset="0"/>
              </a:rPr>
              <a:t>Diversity Dialogues at CSU Diversity Conference</a:t>
            </a:r>
          </a:p>
          <a:p>
            <a:pPr>
              <a:lnSpc>
                <a:spcPct val="80000"/>
              </a:lnSpc>
            </a:pPr>
            <a:r>
              <a:rPr lang="en-US" altLang="en-US" sz="2000" dirty="0">
                <a:solidFill>
                  <a:srgbClr val="006600"/>
                </a:solidFill>
                <a:latin typeface="Calibri" pitchFamily="34" charset="0"/>
              </a:rPr>
              <a:t>STEM education in K-12</a:t>
            </a:r>
          </a:p>
          <a:p>
            <a:pPr>
              <a:lnSpc>
                <a:spcPct val="80000"/>
              </a:lnSpc>
            </a:pPr>
            <a:r>
              <a:rPr lang="en-US" altLang="en-US" sz="2000" dirty="0">
                <a:solidFill>
                  <a:srgbClr val="006600"/>
                </a:solidFill>
                <a:latin typeface="Calibri" pitchFamily="34" charset="0"/>
              </a:rPr>
              <a:t>Arts Engagement Summit</a:t>
            </a:r>
          </a:p>
          <a:p>
            <a:pPr>
              <a:lnSpc>
                <a:spcPct val="80000"/>
              </a:lnSpc>
            </a:pPr>
            <a:r>
              <a:rPr lang="en-US" altLang="en-US" sz="2000" dirty="0">
                <a:solidFill>
                  <a:srgbClr val="006600"/>
                </a:solidFill>
                <a:latin typeface="Calibri" pitchFamily="34" charset="0"/>
              </a:rPr>
              <a:t>UniverCity Connections (CSU/Old Town collaborative project)</a:t>
            </a:r>
          </a:p>
          <a:p>
            <a:pPr>
              <a:lnSpc>
                <a:spcPct val="80000"/>
              </a:lnSpc>
            </a:pPr>
            <a:r>
              <a:rPr lang="en-US" altLang="en-US" sz="2000" dirty="0">
                <a:solidFill>
                  <a:srgbClr val="006600"/>
                </a:solidFill>
                <a:latin typeface="Calibri" pitchFamily="34" charset="0"/>
              </a:rPr>
              <a:t>School budgeting issues/school closures</a:t>
            </a:r>
          </a:p>
          <a:p>
            <a:pPr>
              <a:lnSpc>
                <a:spcPct val="80000"/>
              </a:lnSpc>
            </a:pPr>
            <a:r>
              <a:rPr lang="en-US" altLang="en-US" sz="2000" dirty="0">
                <a:solidFill>
                  <a:srgbClr val="006600"/>
                </a:solidFill>
                <a:latin typeface="Calibri" pitchFamily="34" charset="0"/>
              </a:rPr>
              <a:t>Medical Marijuana</a:t>
            </a:r>
          </a:p>
          <a:p>
            <a:pPr eaLnBrk="1" hangingPunct="1">
              <a:spcBef>
                <a:spcPct val="0"/>
              </a:spcBef>
            </a:pPr>
            <a:r>
              <a:rPr lang="en-US" altLang="en-US" sz="2000" dirty="0">
                <a:solidFill>
                  <a:srgbClr val="006600"/>
                </a:solidFill>
                <a:latin typeface="Calibri" pitchFamily="34" charset="0"/>
              </a:rPr>
              <a:t>Regional visioning process</a:t>
            </a:r>
          </a:p>
          <a:p>
            <a:pPr eaLnBrk="1" hangingPunct="1">
              <a:spcBef>
                <a:spcPct val="0"/>
              </a:spcBef>
            </a:pPr>
            <a:r>
              <a:rPr lang="en-US" altLang="en-US" sz="2000" dirty="0">
                <a:solidFill>
                  <a:srgbClr val="006600"/>
                </a:solidFill>
                <a:latin typeface="Calibri" pitchFamily="34" charset="0"/>
              </a:rPr>
              <a:t> Water and growth issues</a:t>
            </a:r>
          </a:p>
          <a:p>
            <a:pPr>
              <a:lnSpc>
                <a:spcPct val="80000"/>
              </a:lnSpc>
              <a:buFontTx/>
              <a:buNone/>
            </a:pPr>
            <a:endParaRPr lang="en-US" altLang="en-US" sz="2000" dirty="0">
              <a:solidFill>
                <a:srgbClr val="006600"/>
              </a:solidFill>
              <a:latin typeface="Calibri" pitchFamily="34" charset="0"/>
            </a:endParaRPr>
          </a:p>
        </p:txBody>
      </p:sp>
      <p:sp>
        <p:nvSpPr>
          <p:cNvPr id="3076" name="Rectangle 3"/>
          <p:cNvSpPr>
            <a:spLocks noChangeArrowheads="1"/>
          </p:cNvSpPr>
          <p:nvPr/>
        </p:nvSpPr>
        <p:spPr bwMode="auto">
          <a:xfrm>
            <a:off x="4338638" y="692150"/>
            <a:ext cx="45720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2000" b="0" dirty="0">
                <a:solidFill>
                  <a:srgbClr val="006600"/>
                </a:solidFill>
                <a:latin typeface="Calibri" panose="020F0502020204030204" pitchFamily="34" charset="0"/>
              </a:rPr>
              <a:t>Poverty in Larimer County </a:t>
            </a:r>
          </a:p>
          <a:p>
            <a:pPr eaLnBrk="1" hangingPunct="1">
              <a:spcBef>
                <a:spcPct val="0"/>
              </a:spcBef>
            </a:pPr>
            <a:r>
              <a:rPr lang="en-US" altLang="en-US" sz="2000" b="0" dirty="0">
                <a:solidFill>
                  <a:srgbClr val="006600"/>
                </a:solidFill>
                <a:latin typeface="Calibri" panose="020F0502020204030204" pitchFamily="34" charset="0"/>
              </a:rPr>
              <a:t>PSD Student Think Tank facilitator group</a:t>
            </a:r>
          </a:p>
          <a:p>
            <a:pPr eaLnBrk="1" hangingPunct="1">
              <a:spcBef>
                <a:spcPct val="0"/>
              </a:spcBef>
            </a:pPr>
            <a:r>
              <a:rPr lang="en-US" altLang="en-US" sz="2000" b="0" dirty="0">
                <a:solidFill>
                  <a:srgbClr val="006600"/>
                </a:solidFill>
                <a:latin typeface="Calibri" panose="020F0502020204030204" pitchFamily="34" charset="0"/>
              </a:rPr>
              <a:t> K-12 school improvement</a:t>
            </a:r>
          </a:p>
          <a:p>
            <a:pPr eaLnBrk="1" hangingPunct="1">
              <a:spcBef>
                <a:spcPct val="0"/>
              </a:spcBef>
            </a:pPr>
            <a:r>
              <a:rPr lang="en-US" altLang="en-US" sz="2000" b="0" dirty="0">
                <a:solidFill>
                  <a:srgbClr val="006600"/>
                </a:solidFill>
                <a:latin typeface="Calibri" panose="020F0502020204030204" pitchFamily="34" charset="0"/>
              </a:rPr>
              <a:t>Improving higher education through student-faculty reciprocity</a:t>
            </a:r>
          </a:p>
          <a:p>
            <a:pPr eaLnBrk="1" hangingPunct="1">
              <a:spcBef>
                <a:spcPct val="0"/>
              </a:spcBef>
            </a:pPr>
            <a:r>
              <a:rPr lang="en-US" altLang="en-US" sz="2000" b="0" dirty="0">
                <a:solidFill>
                  <a:srgbClr val="006600"/>
                </a:solidFill>
                <a:latin typeface="Calibri" panose="020F0502020204030204" pitchFamily="34" charset="0"/>
              </a:rPr>
              <a:t> Politics of food</a:t>
            </a:r>
          </a:p>
          <a:p>
            <a:pPr eaLnBrk="1" hangingPunct="1">
              <a:spcBef>
                <a:spcPct val="0"/>
              </a:spcBef>
            </a:pPr>
            <a:r>
              <a:rPr lang="en-US" altLang="en-US" sz="2000" b="0" dirty="0">
                <a:solidFill>
                  <a:srgbClr val="006600"/>
                </a:solidFill>
                <a:latin typeface="Calibri" panose="020F0502020204030204" pitchFamily="34" charset="0"/>
              </a:rPr>
              <a:t>Issues surrounding aging</a:t>
            </a:r>
          </a:p>
          <a:p>
            <a:pPr eaLnBrk="1" hangingPunct="1">
              <a:spcBef>
                <a:spcPct val="0"/>
              </a:spcBef>
            </a:pPr>
            <a:r>
              <a:rPr lang="en-US" altLang="en-US" sz="2000" b="0" dirty="0">
                <a:solidFill>
                  <a:srgbClr val="006600"/>
                </a:solidFill>
                <a:latin typeface="Calibri" panose="020F0502020204030204" pitchFamily="34" charset="0"/>
              </a:rPr>
              <a:t> Early childhood education</a:t>
            </a:r>
          </a:p>
          <a:p>
            <a:pPr eaLnBrk="1" hangingPunct="1">
              <a:spcBef>
                <a:spcPct val="0"/>
              </a:spcBef>
            </a:pPr>
            <a:r>
              <a:rPr lang="en-US" altLang="en-US" sz="2000" b="0" dirty="0">
                <a:solidFill>
                  <a:srgbClr val="006600"/>
                </a:solidFill>
                <a:latin typeface="Calibri" panose="020F0502020204030204" pitchFamily="34" charset="0"/>
              </a:rPr>
              <a:t> On campus stadium proposal</a:t>
            </a:r>
          </a:p>
          <a:p>
            <a:pPr eaLnBrk="1" hangingPunct="1">
              <a:spcBef>
                <a:spcPct val="0"/>
              </a:spcBef>
            </a:pPr>
            <a:r>
              <a:rPr lang="en-US" altLang="en-US" sz="2000" b="0" dirty="0">
                <a:solidFill>
                  <a:srgbClr val="006600"/>
                </a:solidFill>
                <a:latin typeface="Calibri" panose="020F0502020204030204" pitchFamily="34" charset="0"/>
              </a:rPr>
              <a:t> Senior transportation</a:t>
            </a:r>
          </a:p>
          <a:p>
            <a:pPr eaLnBrk="1" hangingPunct="1">
              <a:spcBef>
                <a:spcPct val="0"/>
              </a:spcBef>
            </a:pPr>
            <a:r>
              <a:rPr lang="en-US" altLang="en-US" sz="2000" b="0" dirty="0">
                <a:solidFill>
                  <a:srgbClr val="006600"/>
                </a:solidFill>
                <a:latin typeface="Calibri" panose="020F0502020204030204" pitchFamily="34" charset="0"/>
              </a:rPr>
              <a:t> Campus smoking</a:t>
            </a:r>
          </a:p>
          <a:p>
            <a:pPr eaLnBrk="1" hangingPunct="1">
              <a:spcBef>
                <a:spcPct val="0"/>
              </a:spcBef>
            </a:pPr>
            <a:r>
              <a:rPr lang="en-US" altLang="en-US" sz="2000" b="0" dirty="0">
                <a:solidFill>
                  <a:srgbClr val="006600"/>
                </a:solidFill>
                <a:latin typeface="Calibri" panose="020F0502020204030204" pitchFamily="34" charset="0"/>
              </a:rPr>
              <a:t> School safety</a:t>
            </a:r>
          </a:p>
          <a:p>
            <a:pPr eaLnBrk="1" hangingPunct="1">
              <a:spcBef>
                <a:spcPct val="0"/>
              </a:spcBef>
            </a:pPr>
            <a:r>
              <a:rPr lang="en-US" altLang="en-US" sz="2000" b="0" dirty="0">
                <a:solidFill>
                  <a:srgbClr val="006600"/>
                </a:solidFill>
                <a:latin typeface="Calibri" panose="020F0502020204030204" pitchFamily="34" charset="0"/>
              </a:rPr>
              <a:t> Bullying</a:t>
            </a:r>
          </a:p>
          <a:p>
            <a:pPr eaLnBrk="1" hangingPunct="1">
              <a:spcBef>
                <a:spcPct val="0"/>
              </a:spcBef>
            </a:pPr>
            <a:r>
              <a:rPr lang="en-US" altLang="en-US" sz="2000" b="0" dirty="0">
                <a:solidFill>
                  <a:srgbClr val="006600"/>
                </a:solidFill>
                <a:latin typeface="Calibri" panose="020F0502020204030204" pitchFamily="34" charset="0"/>
              </a:rPr>
              <a:t> Mental health</a:t>
            </a:r>
          </a:p>
          <a:p>
            <a:pPr eaLnBrk="1" hangingPunct="1">
              <a:spcBef>
                <a:spcPct val="0"/>
              </a:spcBef>
            </a:pPr>
            <a:r>
              <a:rPr lang="en-US" altLang="en-US" sz="2000" b="0" dirty="0">
                <a:solidFill>
                  <a:srgbClr val="006600"/>
                </a:solidFill>
                <a:latin typeface="Calibri" panose="020F0502020204030204" pitchFamily="34" charset="0"/>
              </a:rPr>
              <a:t> Nature in the City</a:t>
            </a:r>
          </a:p>
          <a:p>
            <a:pPr eaLnBrk="1" hangingPunct="1">
              <a:spcBef>
                <a:spcPct val="0"/>
              </a:spcBef>
            </a:pPr>
            <a:r>
              <a:rPr lang="en-US" altLang="en-US" sz="2000" b="0" dirty="0">
                <a:solidFill>
                  <a:srgbClr val="006600"/>
                </a:solidFill>
                <a:latin typeface="Calibri" panose="020F0502020204030204" pitchFamily="34" charset="0"/>
              </a:rPr>
              <a:t> Larimer County Landfill/Wasteshed</a:t>
            </a:r>
          </a:p>
          <a:p>
            <a:pPr eaLnBrk="1" hangingPunct="1">
              <a:spcBef>
                <a:spcPct val="0"/>
              </a:spcBef>
            </a:pPr>
            <a:r>
              <a:rPr lang="en-US" altLang="en-US" sz="2000" b="0" dirty="0">
                <a:solidFill>
                  <a:srgbClr val="006600"/>
                </a:solidFill>
                <a:latin typeface="Calibri" panose="020F0502020204030204" pitchFamily="34" charset="0"/>
              </a:rPr>
              <a:t> Diversity and Inclusion in Fort Collins</a:t>
            </a:r>
          </a:p>
          <a:p>
            <a:pPr eaLnBrk="1" hangingPunct="1">
              <a:spcBef>
                <a:spcPct val="0"/>
              </a:spcBef>
            </a:pPr>
            <a:r>
              <a:rPr lang="en-US" altLang="en-US" sz="2000" b="0" dirty="0">
                <a:solidFill>
                  <a:srgbClr val="006600"/>
                </a:solidFill>
                <a:latin typeface="Calibri" panose="020F0502020204030204" pitchFamily="34" charset="0"/>
              </a:rPr>
              <a:t> CSU Innovation and Economic Prosperity</a:t>
            </a:r>
          </a:p>
          <a:p>
            <a:pPr eaLnBrk="1" hangingPunct="1">
              <a:spcBef>
                <a:spcPct val="0"/>
              </a:spcBef>
            </a:pPr>
            <a:r>
              <a:rPr lang="en-US" altLang="en-US" sz="2000" b="0" dirty="0">
                <a:solidFill>
                  <a:srgbClr val="006600"/>
                </a:solidFill>
                <a:latin typeface="Calibri" panose="020F0502020204030204" pitchFamily="34" charset="0"/>
              </a:rPr>
              <a:t> CSU parking and affordable housing</a:t>
            </a:r>
          </a:p>
          <a:p>
            <a:pPr eaLnBrk="1" hangingPunct="1">
              <a:spcBef>
                <a:spcPct val="0"/>
              </a:spcBef>
            </a:pPr>
            <a:endParaRPr lang="en-US" altLang="en-US" sz="2000" b="0" dirty="0">
              <a:solidFill>
                <a:srgbClr val="006600"/>
              </a:solidFill>
              <a:latin typeface="Calibri" panose="020F0502020204030204" pitchFamily="34" charset="0"/>
            </a:endParaRPr>
          </a:p>
          <a:p>
            <a:pPr eaLnBrk="1" hangingPunct="1">
              <a:spcBef>
                <a:spcPct val="0"/>
              </a:spcBef>
            </a:pPr>
            <a:endParaRPr lang="en-US" altLang="en-US" sz="2000" b="0" dirty="0">
              <a:solidFill>
                <a:srgbClr val="006600"/>
              </a:solidFill>
              <a:latin typeface="Calibri" panose="020F0502020204030204" pitchFamily="34" charset="0"/>
            </a:endParaRPr>
          </a:p>
          <a:p>
            <a:pPr eaLnBrk="1" hangingPunct="1">
              <a:spcBef>
                <a:spcPct val="0"/>
              </a:spcBef>
            </a:pPr>
            <a:endParaRPr lang="en-US" altLang="en-US" sz="2000" b="0" dirty="0">
              <a:solidFill>
                <a:srgbClr val="006600"/>
              </a:solidFill>
              <a:latin typeface="Calibri" panose="020F0502020204030204" pitchFamily="34" charset="0"/>
            </a:endParaRPr>
          </a:p>
          <a:p>
            <a:pPr eaLnBrk="1" hangingPunct="1">
              <a:spcBef>
                <a:spcPct val="0"/>
              </a:spcBef>
              <a:buFontTx/>
              <a:buNone/>
            </a:pPr>
            <a:endParaRPr lang="en-US" altLang="en-US" sz="2000" b="0" dirty="0">
              <a:solidFill>
                <a:srgbClr val="0066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569530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32" y="746847"/>
            <a:ext cx="7247964" cy="536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48454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graphicFrame>
        <p:nvGraphicFramePr>
          <p:cNvPr id="2" name="Table 1"/>
          <p:cNvGraphicFramePr>
            <a:graphicFrameLocks noGrp="1"/>
          </p:cNvGraphicFramePr>
          <p:nvPr>
            <p:extLst>
              <p:ext uri="{D42A27DB-BD31-4B8C-83A1-F6EECF244321}">
                <p14:modId xmlns:p14="http://schemas.microsoft.com/office/powerpoint/2010/main" val="2245321913"/>
              </p:ext>
            </p:extLst>
          </p:nvPr>
        </p:nvGraphicFramePr>
        <p:xfrm>
          <a:off x="318654" y="1297814"/>
          <a:ext cx="8312728" cy="4605888"/>
        </p:xfrm>
        <a:graphic>
          <a:graphicData uri="http://schemas.openxmlformats.org/drawingml/2006/table">
            <a:tbl>
              <a:tblPr firstRow="1" bandRow="1">
                <a:tableStyleId>{5C22544A-7EE6-4342-B048-85BDC9FD1C3A}</a:tableStyleId>
              </a:tblPr>
              <a:tblGrid>
                <a:gridCol w="5389419">
                  <a:extLst>
                    <a:ext uri="{9D8B030D-6E8A-4147-A177-3AD203B41FA5}">
                      <a16:colId xmlns:a16="http://schemas.microsoft.com/office/drawing/2014/main" xmlns="" val="20000"/>
                    </a:ext>
                  </a:extLst>
                </a:gridCol>
                <a:gridCol w="2923309">
                  <a:extLst>
                    <a:ext uri="{9D8B030D-6E8A-4147-A177-3AD203B41FA5}">
                      <a16:colId xmlns:a16="http://schemas.microsoft.com/office/drawing/2014/main" xmlns="" val="20001"/>
                    </a:ext>
                  </a:extLst>
                </a:gridCol>
              </a:tblGrid>
              <a:tr h="526436">
                <a:tc gridSpan="2">
                  <a:txBody>
                    <a:bodyPr/>
                    <a:lstStyle/>
                    <a:p>
                      <a:pPr marL="0" indent="0" algn="ctr" eaLnBrk="1" hangingPunct="1">
                        <a:buNone/>
                      </a:pPr>
                      <a:r>
                        <a:rPr lang="en-US" sz="3000" dirty="0">
                          <a:solidFill>
                            <a:srgbClr val="006600"/>
                          </a:solidFill>
                          <a:latin typeface="Calibri" pitchFamily="34" charset="0"/>
                          <a:cs typeface="Times New Roman" pitchFamily="18" charset="0"/>
                        </a:rPr>
                        <a:t>Stages of motivated reasoning</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856848">
                <a:tc>
                  <a:txBody>
                    <a:bodyPr/>
                    <a:lstStyle/>
                    <a:p>
                      <a:r>
                        <a:rPr lang="en-US" sz="3200" dirty="0">
                          <a:solidFill>
                            <a:srgbClr val="006600"/>
                          </a:solidFill>
                          <a:latin typeface="Calibri" panose="020F0502020204030204" pitchFamily="34" charset="0"/>
                        </a:rPr>
                        <a:t>What and who we expose ourselves to</a:t>
                      </a:r>
                      <a:endParaRPr lang="en-US" sz="3200" dirty="0"/>
                    </a:p>
                  </a:txBody>
                  <a:tcPr/>
                </a:tc>
                <a:tc>
                  <a:txBody>
                    <a:bodyPr/>
                    <a:lstStyle/>
                    <a:p>
                      <a:r>
                        <a:rPr lang="en-US" sz="1800" i="1" dirty="0">
                          <a:solidFill>
                            <a:srgbClr val="006600"/>
                          </a:solidFill>
                          <a:latin typeface="Calibri" panose="020F0502020204030204" pitchFamily="34" charset="0"/>
                        </a:rPr>
                        <a:t>selective exposure /</a:t>
                      </a:r>
                    </a:p>
                    <a:p>
                      <a:r>
                        <a:rPr lang="en-US" sz="1800" i="1" dirty="0">
                          <a:solidFill>
                            <a:srgbClr val="006600"/>
                          </a:solidFill>
                          <a:latin typeface="Calibri" panose="020F0502020204030204" pitchFamily="34" charset="0"/>
                        </a:rPr>
                        <a:t>echo chambers/</a:t>
                      </a:r>
                    </a:p>
                    <a:p>
                      <a:r>
                        <a:rPr lang="en-US" sz="1800" i="1" dirty="0">
                          <a:solidFill>
                            <a:srgbClr val="006600"/>
                          </a:solidFill>
                          <a:latin typeface="Calibri" panose="020F0502020204030204" pitchFamily="34" charset="0"/>
                        </a:rPr>
                        <a:t>filter or media</a:t>
                      </a:r>
                      <a:r>
                        <a:rPr lang="en-US" sz="1800" i="1" baseline="0" dirty="0">
                          <a:solidFill>
                            <a:srgbClr val="006600"/>
                          </a:solidFill>
                          <a:latin typeface="Calibri" panose="020F0502020204030204" pitchFamily="34" charset="0"/>
                        </a:rPr>
                        <a:t> bubbles</a:t>
                      </a:r>
                      <a:endParaRPr lang="en-US" dirty="0"/>
                    </a:p>
                  </a:txBody>
                  <a:tcPr/>
                </a:tc>
                <a:extLst>
                  <a:ext uri="{0D108BD9-81ED-4DB2-BD59-A6C34878D82A}">
                    <a16:rowId xmlns:a16="http://schemas.microsoft.com/office/drawing/2014/main" xmlns="" val="10001"/>
                  </a:ext>
                </a:extLst>
              </a:tr>
              <a:tr h="856848">
                <a:tc>
                  <a:txBody>
                    <a:bodyPr/>
                    <a:lstStyle/>
                    <a:p>
                      <a:r>
                        <a:rPr lang="en-US" sz="3200" dirty="0">
                          <a:solidFill>
                            <a:srgbClr val="006600"/>
                          </a:solidFill>
                          <a:latin typeface="Calibri" panose="020F0502020204030204" pitchFamily="34" charset="0"/>
                        </a:rPr>
                        <a:t>How we interpret new evidence </a:t>
                      </a:r>
                      <a:endParaRPr lang="en-US" sz="3200" dirty="0"/>
                    </a:p>
                  </a:txBody>
                  <a:tcPr/>
                </a:tc>
                <a:tc>
                  <a:txBody>
                    <a:bodyPr/>
                    <a:lstStyle/>
                    <a:p>
                      <a:r>
                        <a:rPr lang="en-US" sz="1800" i="1" dirty="0">
                          <a:solidFill>
                            <a:srgbClr val="006600"/>
                          </a:solidFill>
                          <a:latin typeface="Calibri" panose="020F0502020204030204" pitchFamily="34" charset="0"/>
                        </a:rPr>
                        <a:t>confirmation bias,</a:t>
                      </a:r>
                    </a:p>
                    <a:p>
                      <a:r>
                        <a:rPr lang="en-US" sz="1800" i="1" dirty="0">
                          <a:solidFill>
                            <a:srgbClr val="006600"/>
                          </a:solidFill>
                          <a:latin typeface="Calibri" panose="020F0502020204030204" pitchFamily="34" charset="0"/>
                        </a:rPr>
                        <a:t>backfire effect,</a:t>
                      </a:r>
                    </a:p>
                    <a:p>
                      <a:r>
                        <a:rPr lang="en-US" sz="1800" i="1" dirty="0">
                          <a:solidFill>
                            <a:srgbClr val="006600"/>
                          </a:solidFill>
                          <a:latin typeface="Calibri" panose="020F0502020204030204" pitchFamily="34" charset="0"/>
                        </a:rPr>
                        <a:t>cognitive dissonance</a:t>
                      </a:r>
                    </a:p>
                  </a:txBody>
                  <a:tcPr/>
                </a:tc>
                <a:extLst>
                  <a:ext uri="{0D108BD9-81ED-4DB2-BD59-A6C34878D82A}">
                    <a16:rowId xmlns:a16="http://schemas.microsoft.com/office/drawing/2014/main" xmlns="" val="10002"/>
                  </a:ext>
                </a:extLst>
              </a:tr>
              <a:tr h="856848">
                <a:tc>
                  <a:txBody>
                    <a:bodyPr/>
                    <a:lstStyle/>
                    <a:p>
                      <a:r>
                        <a:rPr lang="en-US" sz="3200" dirty="0">
                          <a:solidFill>
                            <a:srgbClr val="006600"/>
                          </a:solidFill>
                          <a:latin typeface="Calibri" panose="020F0502020204030204" pitchFamily="34" charset="0"/>
                        </a:rPr>
                        <a:t>How we make attributions and tell stories</a:t>
                      </a:r>
                      <a:endParaRPr lang="en-US" sz="3200" dirty="0"/>
                    </a:p>
                  </a:txBody>
                  <a:tcPr/>
                </a:tc>
                <a:tc>
                  <a:txBody>
                    <a:bodyPr/>
                    <a:lstStyle/>
                    <a:p>
                      <a:r>
                        <a:rPr lang="en-US" sz="1800" i="1" dirty="0">
                          <a:solidFill>
                            <a:srgbClr val="006600"/>
                          </a:solidFill>
                          <a:latin typeface="Calibri" panose="020F0502020204030204" pitchFamily="34" charset="0"/>
                        </a:rPr>
                        <a:t>egoism, illusory correlation, negativity bias</a:t>
                      </a:r>
                      <a:endParaRPr lang="en-US" dirty="0"/>
                    </a:p>
                  </a:txBody>
                  <a:tcPr/>
                </a:tc>
                <a:extLst>
                  <a:ext uri="{0D108BD9-81ED-4DB2-BD59-A6C34878D82A}">
                    <a16:rowId xmlns:a16="http://schemas.microsoft.com/office/drawing/2014/main" xmlns="" val="10003"/>
                  </a:ext>
                </a:extLst>
              </a:tr>
              <a:tr h="856848">
                <a:tc>
                  <a:txBody>
                    <a:bodyPr/>
                    <a:lstStyle/>
                    <a:p>
                      <a:r>
                        <a:rPr lang="en-US" sz="3200" dirty="0">
                          <a:solidFill>
                            <a:srgbClr val="006600"/>
                          </a:solidFill>
                          <a:latin typeface="Calibri" panose="020F0502020204030204" pitchFamily="34" charset="0"/>
                        </a:rPr>
                        <a:t>How we make decisions </a:t>
                      </a:r>
                      <a:endParaRPr lang="en-US" sz="3200" dirty="0"/>
                    </a:p>
                  </a:txBody>
                  <a:tcPr/>
                </a:tc>
                <a:tc>
                  <a:txBody>
                    <a:bodyPr/>
                    <a:lstStyle/>
                    <a:p>
                      <a:r>
                        <a:rPr lang="en-US" sz="1800" i="1" dirty="0">
                          <a:solidFill>
                            <a:srgbClr val="006600"/>
                          </a:solidFill>
                          <a:latin typeface="Calibri" panose="020F0502020204030204" pitchFamily="34" charset="0"/>
                        </a:rPr>
                        <a:t>heuristics, self-serving bias, social proof</a:t>
                      </a:r>
                      <a:endParaRPr lang="en-US" dirty="0"/>
                    </a:p>
                  </a:txBody>
                  <a:tcPr/>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122826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 and Social Psychology?</a:t>
            </a:r>
          </a:p>
        </p:txBody>
      </p:sp>
      <p:graphicFrame>
        <p:nvGraphicFramePr>
          <p:cNvPr id="2" name="Table 1"/>
          <p:cNvGraphicFramePr>
            <a:graphicFrameLocks noGrp="1"/>
          </p:cNvGraphicFramePr>
          <p:nvPr>
            <p:extLst>
              <p:ext uri="{D42A27DB-BD31-4B8C-83A1-F6EECF244321}">
                <p14:modId xmlns:p14="http://schemas.microsoft.com/office/powerpoint/2010/main" val="2219447298"/>
              </p:ext>
            </p:extLst>
          </p:nvPr>
        </p:nvGraphicFramePr>
        <p:xfrm>
          <a:off x="318654" y="1297814"/>
          <a:ext cx="8312728" cy="5185008"/>
        </p:xfrm>
        <a:graphic>
          <a:graphicData uri="http://schemas.openxmlformats.org/drawingml/2006/table">
            <a:tbl>
              <a:tblPr firstRow="1" bandRow="1">
                <a:tableStyleId>{5C22544A-7EE6-4342-B048-85BDC9FD1C3A}</a:tableStyleId>
              </a:tblPr>
              <a:tblGrid>
                <a:gridCol w="5389419">
                  <a:extLst>
                    <a:ext uri="{9D8B030D-6E8A-4147-A177-3AD203B41FA5}">
                      <a16:colId xmlns:a16="http://schemas.microsoft.com/office/drawing/2014/main" xmlns="" val="20000"/>
                    </a:ext>
                  </a:extLst>
                </a:gridCol>
                <a:gridCol w="2923309">
                  <a:extLst>
                    <a:ext uri="{9D8B030D-6E8A-4147-A177-3AD203B41FA5}">
                      <a16:colId xmlns:a16="http://schemas.microsoft.com/office/drawing/2014/main" xmlns="" val="20001"/>
                    </a:ext>
                  </a:extLst>
                </a:gridCol>
              </a:tblGrid>
              <a:tr h="526436">
                <a:tc gridSpan="2">
                  <a:txBody>
                    <a:bodyPr/>
                    <a:lstStyle/>
                    <a:p>
                      <a:pPr marL="0" indent="0" algn="ctr" eaLnBrk="1" hangingPunct="1">
                        <a:buNone/>
                      </a:pPr>
                      <a:r>
                        <a:rPr lang="en-US" sz="3000" dirty="0">
                          <a:solidFill>
                            <a:srgbClr val="006600"/>
                          </a:solidFill>
                          <a:latin typeface="Calibri" pitchFamily="34" charset="0"/>
                          <a:cs typeface="Times New Roman" pitchFamily="18" charset="0"/>
                        </a:rPr>
                        <a:t>Stages of motivated reasoning</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856848">
                <a:tc>
                  <a:txBody>
                    <a:bodyPr/>
                    <a:lstStyle/>
                    <a:p>
                      <a:r>
                        <a:rPr lang="en-US" sz="3200" dirty="0">
                          <a:solidFill>
                            <a:srgbClr val="006600"/>
                          </a:solidFill>
                          <a:latin typeface="Calibri" panose="020F0502020204030204" pitchFamily="34" charset="0"/>
                        </a:rPr>
                        <a:t>What and who we expose ourselves to</a:t>
                      </a:r>
                      <a:endParaRPr lang="en-US" sz="3200" dirty="0"/>
                    </a:p>
                  </a:txBody>
                  <a:tcPr/>
                </a:tc>
                <a:tc>
                  <a:txBody>
                    <a:bodyPr/>
                    <a:lstStyle/>
                    <a:p>
                      <a:r>
                        <a:rPr lang="en-US" sz="1800" i="1" dirty="0">
                          <a:solidFill>
                            <a:srgbClr val="006600"/>
                          </a:solidFill>
                          <a:latin typeface="Calibri" panose="020F0502020204030204" pitchFamily="34" charset="0"/>
                        </a:rPr>
                        <a:t>selective exposure /</a:t>
                      </a:r>
                    </a:p>
                    <a:p>
                      <a:r>
                        <a:rPr lang="en-US" sz="1800" i="1" dirty="0">
                          <a:solidFill>
                            <a:srgbClr val="006600"/>
                          </a:solidFill>
                          <a:latin typeface="Calibri" panose="020F0502020204030204" pitchFamily="34" charset="0"/>
                        </a:rPr>
                        <a:t>echo chambers/</a:t>
                      </a:r>
                    </a:p>
                    <a:p>
                      <a:r>
                        <a:rPr lang="en-US" sz="1800" i="1" dirty="0">
                          <a:solidFill>
                            <a:srgbClr val="006600"/>
                          </a:solidFill>
                          <a:latin typeface="Calibri" panose="020F0502020204030204" pitchFamily="34" charset="0"/>
                        </a:rPr>
                        <a:t>filter or media</a:t>
                      </a:r>
                      <a:r>
                        <a:rPr lang="en-US" sz="1800" i="1" baseline="0" dirty="0">
                          <a:solidFill>
                            <a:srgbClr val="006600"/>
                          </a:solidFill>
                          <a:latin typeface="Calibri" panose="020F0502020204030204" pitchFamily="34" charset="0"/>
                        </a:rPr>
                        <a:t> bubbles</a:t>
                      </a:r>
                      <a:endParaRPr lang="en-US" dirty="0"/>
                    </a:p>
                  </a:txBody>
                  <a:tcPr/>
                </a:tc>
                <a:extLst>
                  <a:ext uri="{0D108BD9-81ED-4DB2-BD59-A6C34878D82A}">
                    <a16:rowId xmlns:a16="http://schemas.microsoft.com/office/drawing/2014/main" xmlns="" val="10001"/>
                  </a:ext>
                </a:extLst>
              </a:tr>
              <a:tr h="856848">
                <a:tc>
                  <a:txBody>
                    <a:bodyPr/>
                    <a:lstStyle/>
                    <a:p>
                      <a:r>
                        <a:rPr lang="en-US" sz="3200" dirty="0">
                          <a:solidFill>
                            <a:srgbClr val="006600"/>
                          </a:solidFill>
                          <a:latin typeface="Calibri" panose="020F0502020204030204" pitchFamily="34" charset="0"/>
                        </a:rPr>
                        <a:t>How we interpret new evidence </a:t>
                      </a:r>
                      <a:endParaRPr lang="en-US" sz="3200" dirty="0"/>
                    </a:p>
                  </a:txBody>
                  <a:tcPr/>
                </a:tc>
                <a:tc>
                  <a:txBody>
                    <a:bodyPr/>
                    <a:lstStyle/>
                    <a:p>
                      <a:r>
                        <a:rPr lang="en-US" sz="1800" i="1" dirty="0">
                          <a:solidFill>
                            <a:srgbClr val="006600"/>
                          </a:solidFill>
                          <a:latin typeface="Calibri" panose="020F0502020204030204" pitchFamily="34" charset="0"/>
                        </a:rPr>
                        <a:t>confirmation bias,</a:t>
                      </a:r>
                    </a:p>
                    <a:p>
                      <a:r>
                        <a:rPr lang="en-US" sz="1800" i="1" dirty="0">
                          <a:solidFill>
                            <a:srgbClr val="006600"/>
                          </a:solidFill>
                          <a:latin typeface="Calibri" panose="020F0502020204030204" pitchFamily="34" charset="0"/>
                        </a:rPr>
                        <a:t>backfire effect,</a:t>
                      </a:r>
                    </a:p>
                    <a:p>
                      <a:r>
                        <a:rPr lang="en-US" sz="1800" i="1" dirty="0">
                          <a:solidFill>
                            <a:srgbClr val="006600"/>
                          </a:solidFill>
                          <a:latin typeface="Calibri" panose="020F0502020204030204" pitchFamily="34" charset="0"/>
                        </a:rPr>
                        <a:t>cognitive dissonance</a:t>
                      </a:r>
                    </a:p>
                  </a:txBody>
                  <a:tcPr/>
                </a:tc>
                <a:extLst>
                  <a:ext uri="{0D108BD9-81ED-4DB2-BD59-A6C34878D82A}">
                    <a16:rowId xmlns:a16="http://schemas.microsoft.com/office/drawing/2014/main" xmlns="" val="10002"/>
                  </a:ext>
                </a:extLst>
              </a:tr>
              <a:tr h="856848">
                <a:tc>
                  <a:txBody>
                    <a:bodyPr/>
                    <a:lstStyle/>
                    <a:p>
                      <a:r>
                        <a:rPr lang="en-US" sz="3200" dirty="0">
                          <a:solidFill>
                            <a:srgbClr val="006600"/>
                          </a:solidFill>
                          <a:latin typeface="Calibri" panose="020F0502020204030204" pitchFamily="34" charset="0"/>
                        </a:rPr>
                        <a:t>How we make attributions and tell stories</a:t>
                      </a:r>
                      <a:endParaRPr lang="en-US" sz="3200" dirty="0"/>
                    </a:p>
                  </a:txBody>
                  <a:tcPr/>
                </a:tc>
                <a:tc>
                  <a:txBody>
                    <a:bodyPr/>
                    <a:lstStyle/>
                    <a:p>
                      <a:r>
                        <a:rPr lang="en-US" sz="1800" i="1" dirty="0">
                          <a:solidFill>
                            <a:srgbClr val="006600"/>
                          </a:solidFill>
                          <a:latin typeface="Calibri" panose="020F0502020204030204" pitchFamily="34" charset="0"/>
                        </a:rPr>
                        <a:t>egoism, illusory correlation, negativity bias</a:t>
                      </a:r>
                      <a:endParaRPr lang="en-US" dirty="0"/>
                    </a:p>
                  </a:txBody>
                  <a:tcPr/>
                </a:tc>
                <a:extLst>
                  <a:ext uri="{0D108BD9-81ED-4DB2-BD59-A6C34878D82A}">
                    <a16:rowId xmlns:a16="http://schemas.microsoft.com/office/drawing/2014/main" xmlns="" val="10003"/>
                  </a:ext>
                </a:extLst>
              </a:tr>
              <a:tr h="856848">
                <a:tc>
                  <a:txBody>
                    <a:bodyPr/>
                    <a:lstStyle/>
                    <a:p>
                      <a:r>
                        <a:rPr lang="en-US" sz="3200" dirty="0">
                          <a:solidFill>
                            <a:srgbClr val="006600"/>
                          </a:solidFill>
                          <a:latin typeface="Calibri" panose="020F0502020204030204" pitchFamily="34" charset="0"/>
                        </a:rPr>
                        <a:t>How we make decisions </a:t>
                      </a:r>
                      <a:endParaRPr lang="en-US" sz="3200" dirty="0"/>
                    </a:p>
                  </a:txBody>
                  <a:tcPr/>
                </a:tc>
                <a:tc>
                  <a:txBody>
                    <a:bodyPr/>
                    <a:lstStyle/>
                    <a:p>
                      <a:r>
                        <a:rPr lang="en-US" sz="1800" i="1" dirty="0">
                          <a:solidFill>
                            <a:srgbClr val="006600"/>
                          </a:solidFill>
                          <a:latin typeface="Calibri" panose="020F0502020204030204" pitchFamily="34" charset="0"/>
                        </a:rPr>
                        <a:t>heuristics, self-serving bias, social proof</a:t>
                      </a:r>
                      <a:endParaRPr lang="en-US" dirty="0"/>
                    </a:p>
                  </a:txBody>
                  <a:tcPr/>
                </a:tc>
                <a:extLst>
                  <a:ext uri="{0D108BD9-81ED-4DB2-BD59-A6C34878D82A}">
                    <a16:rowId xmlns:a16="http://schemas.microsoft.com/office/drawing/2014/main" xmlns="" val="10004"/>
                  </a:ext>
                </a:extLst>
              </a:tr>
              <a:tr h="496428">
                <a:tc>
                  <a:txBody>
                    <a:bodyPr/>
                    <a:lstStyle/>
                    <a:p>
                      <a:r>
                        <a:rPr lang="en-US" sz="3200" dirty="0">
                          <a:solidFill>
                            <a:srgbClr val="006600"/>
                          </a:solidFill>
                          <a:latin typeface="Calibri" panose="020F0502020204030204" pitchFamily="34" charset="0"/>
                        </a:rPr>
                        <a:t>What we remember </a:t>
                      </a:r>
                      <a:endParaRPr lang="en-US" sz="3200" dirty="0"/>
                    </a:p>
                  </a:txBody>
                  <a:tcPr/>
                </a:tc>
                <a:tc>
                  <a:txBody>
                    <a:bodyPr/>
                    <a:lstStyle/>
                    <a:p>
                      <a:r>
                        <a:rPr lang="en-US" sz="1800" i="1" dirty="0">
                          <a:solidFill>
                            <a:srgbClr val="006600"/>
                          </a:solidFill>
                          <a:latin typeface="Calibri" panose="020F0502020204030204" pitchFamily="34" charset="0"/>
                        </a:rPr>
                        <a:t>availability bias</a:t>
                      </a:r>
                      <a:endParaRPr lang="en-US" dirty="0"/>
                    </a:p>
                  </a:txBody>
                  <a:tcPr/>
                </a:tc>
                <a:extLst>
                  <a:ext uri="{0D108BD9-81ED-4DB2-BD59-A6C34878D82A}">
                    <a16:rowId xmlns:a16="http://schemas.microsoft.com/office/drawing/2014/main" xmlns="" val="10005"/>
                  </a:ext>
                </a:extLst>
              </a:tr>
            </a:tbl>
          </a:graphicData>
        </a:graphic>
      </p:graphicFrame>
    </p:spTree>
    <p:custDataLst>
      <p:tags r:id="rId1"/>
    </p:custDataLst>
    <p:extLst>
      <p:ext uri="{BB962C8B-B14F-4D97-AF65-F5344CB8AC3E}">
        <p14:creationId xmlns:p14="http://schemas.microsoft.com/office/powerpoint/2010/main" val="4142880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a:t>
            </a:r>
          </a:p>
        </p:txBody>
      </p:sp>
      <p:sp>
        <p:nvSpPr>
          <p:cNvPr id="18435" name="Content Placeholder 2"/>
          <p:cNvSpPr>
            <a:spLocks noGrp="1"/>
          </p:cNvSpPr>
          <p:nvPr>
            <p:ph idx="1"/>
          </p:nvPr>
        </p:nvSpPr>
        <p:spPr>
          <a:xfrm>
            <a:off x="-1" y="1035339"/>
            <a:ext cx="9294125" cy="4525963"/>
          </a:xfrm>
        </p:spPr>
        <p:txBody>
          <a:bodyPr/>
          <a:lstStyle/>
          <a:p>
            <a:pPr marL="0" indent="0" eaLnBrk="1" hangingPunct="1">
              <a:buNone/>
            </a:pPr>
            <a:r>
              <a:rPr lang="en-US" sz="2800" dirty="0">
                <a:solidFill>
                  <a:srgbClr val="006600"/>
                </a:solidFill>
                <a:latin typeface="Calibri" pitchFamily="34" charset="0"/>
                <a:cs typeface="Times New Roman" pitchFamily="18" charset="0"/>
              </a:rPr>
              <a:t>The Problematic</a:t>
            </a:r>
          </a:p>
          <a:p>
            <a:pPr marL="0" indent="0" eaLnBrk="1" hangingPunct="1">
              <a:buNone/>
            </a:pPr>
            <a:r>
              <a:rPr lang="en-US" sz="2800" dirty="0">
                <a:solidFill>
                  <a:srgbClr val="006600"/>
                </a:solidFill>
                <a:latin typeface="Calibri" pitchFamily="34" charset="0"/>
                <a:cs typeface="Times New Roman" pitchFamily="18" charset="0"/>
              </a:rPr>
              <a:t>	We crave certainty and consistency</a:t>
            </a:r>
          </a:p>
          <a:p>
            <a:pPr marL="0" indent="0" eaLnBrk="1" hangingPunct="1">
              <a:buNone/>
            </a:pPr>
            <a:r>
              <a:rPr lang="en-US" sz="2800" dirty="0">
                <a:solidFill>
                  <a:srgbClr val="006600"/>
                </a:solidFill>
                <a:latin typeface="Calibri" pitchFamily="34" charset="0"/>
                <a:cs typeface="Times New Roman" pitchFamily="18" charset="0"/>
              </a:rPr>
              <a:t>	We are suckers for the good v. evil narrative</a:t>
            </a:r>
          </a:p>
          <a:p>
            <a:pPr marL="0" indent="0" eaLnBrk="1" hangingPunct="1">
              <a:buNone/>
            </a:pPr>
            <a:r>
              <a:rPr lang="en-US" sz="2800" dirty="0">
                <a:solidFill>
                  <a:srgbClr val="006600"/>
                </a:solidFill>
                <a:latin typeface="Calibri" pitchFamily="34" charset="0"/>
                <a:cs typeface="Times New Roman" pitchFamily="18" charset="0"/>
              </a:rPr>
              <a:t>	We strongly prefer to gather with the like minded</a:t>
            </a:r>
          </a:p>
          <a:p>
            <a:pPr marL="0" indent="0" eaLnBrk="1" hangingPunct="1">
              <a:buNone/>
            </a:pPr>
            <a:r>
              <a:rPr lang="en-US" sz="2800" dirty="0">
                <a:solidFill>
                  <a:srgbClr val="006600"/>
                </a:solidFill>
                <a:latin typeface="Calibri" pitchFamily="34" charset="0"/>
                <a:cs typeface="Times New Roman" pitchFamily="18" charset="0"/>
              </a:rPr>
              <a:t>	We filter &amp; cherry pick evidence to support our views</a:t>
            </a:r>
          </a:p>
          <a:p>
            <a:pPr marL="0" indent="0" eaLnBrk="1" hangingPunct="1">
              <a:buNone/>
            </a:pPr>
            <a:r>
              <a:rPr lang="en-US" sz="2800" dirty="0">
                <a:solidFill>
                  <a:srgbClr val="006600"/>
                </a:solidFill>
                <a:latin typeface="Calibri" pitchFamily="34" charset="0"/>
                <a:cs typeface="Times New Roman" pitchFamily="18" charset="0"/>
              </a:rPr>
              <a:t>	We avoid values dilemmas, tensions, and tough choices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973" y="4059211"/>
            <a:ext cx="3625375" cy="2798790"/>
          </a:xfrm>
          <a:prstGeom prst="rect">
            <a:avLst/>
          </a:prstGeom>
        </p:spPr>
      </p:pic>
    </p:spTree>
    <p:custDataLst>
      <p:tags r:id="rId1"/>
    </p:custDataLst>
    <p:extLst>
      <p:ext uri="{BB962C8B-B14F-4D97-AF65-F5344CB8AC3E}">
        <p14:creationId xmlns:p14="http://schemas.microsoft.com/office/powerpoint/2010/main" val="213034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28060"/>
            <a:ext cx="8686800" cy="1143000"/>
          </a:xfrm>
        </p:spPr>
        <p:txBody>
          <a:bodyPr/>
          <a:lstStyle/>
          <a:p>
            <a:r>
              <a:rPr lang="en-US" sz="3200" b="1" dirty="0">
                <a:solidFill>
                  <a:srgbClr val="006600"/>
                </a:solidFill>
                <a:latin typeface="Calibri" panose="020F0502020204030204" pitchFamily="34" charset="0"/>
              </a:rPr>
              <a:t>The Vicious Cycle of Exaggerated Polarization</a:t>
            </a:r>
          </a:p>
        </p:txBody>
      </p:sp>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3" name="Oval 2"/>
          <p:cNvSpPr/>
          <p:nvPr/>
        </p:nvSpPr>
        <p:spPr bwMode="auto">
          <a:xfrm>
            <a:off x="4067176" y="200024"/>
            <a:ext cx="2268106" cy="785319"/>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16992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28060"/>
            <a:ext cx="8686800" cy="1143000"/>
          </a:xfrm>
        </p:spPr>
        <p:txBody>
          <a:bodyPr/>
          <a:lstStyle/>
          <a:p>
            <a:r>
              <a:rPr lang="en-US" sz="3200" b="1" dirty="0">
                <a:solidFill>
                  <a:srgbClr val="006600"/>
                </a:solidFill>
                <a:latin typeface="Calibri" panose="020F0502020204030204" pitchFamily="34" charset="0"/>
              </a:rPr>
              <a:t>The Vicious Cycle of Exaggerated Polarization</a:t>
            </a:r>
          </a:p>
        </p:txBody>
      </p:sp>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3" name="Oval 2"/>
          <p:cNvSpPr/>
          <p:nvPr/>
        </p:nvSpPr>
        <p:spPr bwMode="auto">
          <a:xfrm>
            <a:off x="4067176" y="200024"/>
            <a:ext cx="2268106" cy="785319"/>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264796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Negative Interaction Effects</a:t>
            </a:r>
            <a:br>
              <a:rPr lang="en-US" dirty="0">
                <a:latin typeface="Calibri" panose="020F0502020204030204" pitchFamily="34" charset="0"/>
              </a:rPr>
            </a:br>
            <a:endParaRPr lang="en-US" dirty="0">
              <a:latin typeface="Calibri" panose="020F0502020204030204" pitchFamily="34" charset="0"/>
            </a:endParaRPr>
          </a:p>
        </p:txBody>
      </p:sp>
      <p:sp>
        <p:nvSpPr>
          <p:cNvPr id="3" name="Content Placeholder 2"/>
          <p:cNvSpPr>
            <a:spLocks noGrp="1"/>
          </p:cNvSpPr>
          <p:nvPr>
            <p:ph idx="1"/>
          </p:nvPr>
        </p:nvSpPr>
        <p:spPr/>
        <p:txBody>
          <a:bodyPr/>
          <a:lstStyle/>
          <a:p>
            <a:pPr marL="0" indent="0" algn="ctr">
              <a:buNone/>
            </a:pPr>
            <a:r>
              <a:rPr lang="en-US" dirty="0">
                <a:latin typeface="Calibri" panose="020F0502020204030204" pitchFamily="34" charset="0"/>
              </a:rPr>
              <a:t>Kathryn Shultz – </a:t>
            </a:r>
            <a:r>
              <a:rPr lang="en-US" i="1" dirty="0">
                <a:latin typeface="Calibri" panose="020F0502020204030204" pitchFamily="34" charset="0"/>
              </a:rPr>
              <a:t>Being Wrong</a:t>
            </a:r>
          </a:p>
          <a:p>
            <a:endParaRPr lang="en-US" i="1" dirty="0">
              <a:latin typeface="Calibri" panose="020F0502020204030204" pitchFamily="34" charset="0"/>
            </a:endParaRPr>
          </a:p>
          <a:p>
            <a:r>
              <a:rPr lang="en-US" dirty="0">
                <a:latin typeface="Calibri" panose="020F0502020204030204" pitchFamily="34" charset="0"/>
              </a:rPr>
              <a:t>First step: Ignorance assumption</a:t>
            </a:r>
          </a:p>
          <a:p>
            <a:r>
              <a:rPr lang="en-US" dirty="0">
                <a:latin typeface="Calibri" panose="020F0502020204030204" pitchFamily="34" charset="0"/>
              </a:rPr>
              <a:t>Second step: Idiot assumption</a:t>
            </a:r>
          </a:p>
          <a:p>
            <a:r>
              <a:rPr lang="en-US" dirty="0">
                <a:latin typeface="Calibri" panose="020F0502020204030204" pitchFamily="34" charset="0"/>
              </a:rPr>
              <a:t>Third Step: Evil assumption</a:t>
            </a:r>
          </a:p>
          <a:p>
            <a:endParaRPr lang="en-US" dirty="0">
              <a:latin typeface="Calibri" panose="020F0502020204030204" pitchFamily="34" charset="0"/>
            </a:endParaRPr>
          </a:p>
          <a:p>
            <a:endParaRPr lang="en-US" dirty="0">
              <a:latin typeface="Calibri" panose="020F050202020403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957" y="2584971"/>
            <a:ext cx="27051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922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10" name="Oval 9"/>
          <p:cNvSpPr/>
          <p:nvPr/>
        </p:nvSpPr>
        <p:spPr bwMode="auto">
          <a:xfrm>
            <a:off x="6590012" y="418972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The </a:t>
            </a:r>
          </a:p>
          <a:p>
            <a:pPr algn="ctr"/>
            <a:r>
              <a:rPr lang="en-US" dirty="0">
                <a:latin typeface="Calibri" panose="020F0502020204030204" pitchFamily="34" charset="0"/>
              </a:rPr>
              <a:t>Russell </a:t>
            </a:r>
          </a:p>
          <a:p>
            <a:pPr algn="ctr"/>
            <a:r>
              <a:rPr lang="en-US" dirty="0">
                <a:latin typeface="Calibri" panose="020F0502020204030204" pitchFamily="34" charset="0"/>
              </a:rPr>
              <a:t>effect</a:t>
            </a:r>
            <a:endParaRPr kumimoji="0" lang="en-US" sz="1800" b="1" i="0" u="none" strike="noStrike" cap="none" normalizeH="0" baseline="0" dirty="0">
              <a:ln>
                <a:noFill/>
              </a:ln>
              <a:solidFill>
                <a:schemeClr val="tx1"/>
              </a:solidFill>
              <a:effectLst/>
              <a:latin typeface="Arial" pitchFamily="34" charset="0"/>
            </a:endParaRPr>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a:off x="7654185" y="353214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9" name="Title 1"/>
          <p:cNvSpPr txBox="1">
            <a:spLocks/>
          </p:cNvSpPr>
          <p:nvPr/>
        </p:nvSpPr>
        <p:spPr bwMode="auto">
          <a:xfrm>
            <a:off x="166255" y="2806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200" b="1" kern="0">
                <a:solidFill>
                  <a:srgbClr val="006600"/>
                </a:solidFill>
                <a:latin typeface="Calibri" panose="020F0502020204030204" pitchFamily="34" charset="0"/>
              </a:rPr>
              <a:t>The Vicious Cycle of Exaggerated Polarization</a:t>
            </a:r>
            <a:endParaRPr lang="en-US" sz="3200" b="1" kern="0" dirty="0">
              <a:solidFill>
                <a:srgbClr val="0066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412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8"/>
            <a:ext cx="9073235" cy="610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38106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3" y="103723"/>
            <a:ext cx="8229600" cy="1143000"/>
          </a:xfrm>
        </p:spPr>
        <p:txBody>
          <a:bodyPr/>
          <a:lstStyle/>
          <a:p>
            <a:r>
              <a:rPr lang="en-US" sz="3600" b="1" dirty="0">
                <a:solidFill>
                  <a:srgbClr val="006600"/>
                </a:solidFill>
                <a:latin typeface="Calibri" panose="020F0502020204030204" pitchFamily="34" charset="0"/>
              </a:rPr>
              <a:t>Overview: Three Key Arguments</a:t>
            </a:r>
          </a:p>
        </p:txBody>
      </p:sp>
      <p:sp>
        <p:nvSpPr>
          <p:cNvPr id="3" name="Content Placeholder 2"/>
          <p:cNvSpPr>
            <a:spLocks noGrp="1"/>
          </p:cNvSpPr>
          <p:nvPr>
            <p:ph idx="1"/>
          </p:nvPr>
        </p:nvSpPr>
        <p:spPr>
          <a:xfrm>
            <a:off x="136734" y="953393"/>
            <a:ext cx="6298249" cy="4525963"/>
          </a:xfrm>
        </p:spPr>
        <p:txBody>
          <a:bodyPr/>
          <a:lstStyle/>
          <a:p>
            <a:pPr marL="0" indent="0">
              <a:buNone/>
            </a:pPr>
            <a:r>
              <a:rPr lang="en-US" sz="3600" dirty="0">
                <a:solidFill>
                  <a:srgbClr val="006600"/>
                </a:solidFill>
                <a:latin typeface="Calibri" panose="020F0502020204030204" pitchFamily="34" charset="0"/>
              </a:rPr>
              <a:t>#1 – The Basic Reality</a:t>
            </a:r>
          </a:p>
          <a:p>
            <a:pPr marL="0" indent="0">
              <a:buNone/>
            </a:pPr>
            <a:r>
              <a:rPr lang="en-US" sz="2400" dirty="0">
                <a:solidFill>
                  <a:srgbClr val="006600"/>
                </a:solidFill>
                <a:latin typeface="Calibri" panose="020F0502020204030204" pitchFamily="34" charset="0"/>
              </a:rPr>
              <a:t>Most of the key problems we face are best understood through a wicked problems lens</a:t>
            </a:r>
          </a:p>
          <a:p>
            <a:pPr marL="0" indent="0">
              <a:buNone/>
            </a:pPr>
            <a:r>
              <a:rPr lang="en-US" sz="3600" b="1" dirty="0">
                <a:solidFill>
                  <a:srgbClr val="006600"/>
                </a:solidFill>
                <a:latin typeface="Calibri" panose="020F0502020204030204" pitchFamily="34" charset="0"/>
              </a:rPr>
              <a:t>#2 – The Bad News </a:t>
            </a:r>
          </a:p>
          <a:p>
            <a:pPr marL="0" indent="0">
              <a:buNone/>
            </a:pPr>
            <a:r>
              <a:rPr lang="en-US" sz="2400" b="1" dirty="0">
                <a:solidFill>
                  <a:srgbClr val="006600"/>
                </a:solidFill>
                <a:latin typeface="Calibri" panose="020F0502020204030204" pitchFamily="34" charset="0"/>
              </a:rPr>
              <a:t>Human nature and many of our </a:t>
            </a:r>
            <a:r>
              <a:rPr lang="en-US" sz="2400" b="1" u="sng" dirty="0">
                <a:solidFill>
                  <a:srgbClr val="006600"/>
                </a:solidFill>
                <a:latin typeface="Calibri" panose="020F0502020204030204" pitchFamily="34" charset="0"/>
              </a:rPr>
              <a:t>primary institutions </a:t>
            </a:r>
            <a:r>
              <a:rPr lang="en-US" sz="2400" b="1" dirty="0">
                <a:solidFill>
                  <a:srgbClr val="006600"/>
                </a:solidFill>
                <a:latin typeface="Calibri" panose="020F0502020204030204" pitchFamily="34" charset="0"/>
              </a:rPr>
              <a:t>and processes are woefully</a:t>
            </a:r>
            <a:r>
              <a:rPr lang="en-US" sz="2400" dirty="0">
                <a:solidFill>
                  <a:srgbClr val="006600"/>
                </a:solidFill>
                <a:latin typeface="Calibri" panose="020F0502020204030204" pitchFamily="34" charset="0"/>
              </a:rPr>
              <a:t> </a:t>
            </a:r>
            <a:r>
              <a:rPr lang="en-US" sz="2400" b="1" dirty="0">
                <a:solidFill>
                  <a:srgbClr val="006600"/>
                </a:solidFill>
                <a:latin typeface="Calibri" panose="020F0502020204030204" pitchFamily="34" charset="0"/>
              </a:rPr>
              <a:t>ill-suited to address wicked problems </a:t>
            </a:r>
          </a:p>
          <a:p>
            <a:pPr marL="0" indent="0">
              <a:buNone/>
            </a:pPr>
            <a:r>
              <a:rPr lang="en-US" sz="3600" dirty="0">
                <a:solidFill>
                  <a:srgbClr val="006600"/>
                </a:solidFill>
                <a:latin typeface="Calibri" panose="020F0502020204030204" pitchFamily="34" charset="0"/>
              </a:rPr>
              <a:t>#3 – The Hopeful News</a:t>
            </a:r>
          </a:p>
          <a:p>
            <a:pPr marL="0" indent="0">
              <a:buNone/>
            </a:pPr>
            <a:r>
              <a:rPr lang="en-US" sz="2400" dirty="0">
                <a:solidFill>
                  <a:srgbClr val="006600"/>
                </a:solidFill>
                <a:latin typeface="Calibri" panose="020F0502020204030204" pitchFamily="34" charset="0"/>
              </a:rPr>
              <a:t>Once we realize #1 and #2, </a:t>
            </a:r>
            <a:r>
              <a:rPr lang="en-US" sz="2400" dirty="0">
                <a:solidFill>
                  <a:srgbClr val="006600"/>
                </a:solidFill>
              </a:rPr>
              <a:t> </a:t>
            </a:r>
            <a:r>
              <a:rPr lang="en-US" sz="2400" dirty="0">
                <a:solidFill>
                  <a:srgbClr val="006600"/>
                </a:solidFill>
                <a:latin typeface="Calibri" panose="020F0502020204030204" pitchFamily="34" charset="0"/>
              </a:rPr>
              <a:t>we can build capacity for the kinds of conversations, processes, and institutions that cultivate the wisdom  so critical to addressing wicked problems, particularly at the local level</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351" y="1121054"/>
            <a:ext cx="2337722" cy="159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6790281" y="2843695"/>
            <a:ext cx="2260926" cy="116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257" y="3664787"/>
            <a:ext cx="1012048" cy="8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053" y="3761180"/>
            <a:ext cx="1127671" cy="6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943" y="4898321"/>
            <a:ext cx="1648130" cy="116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5223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p>
        </p:txBody>
      </p:sp>
      <p:pic>
        <p:nvPicPr>
          <p:cNvPr id="4099" name="Content Placeholder 5" descr="kacey-elizabeth.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4150" y="636588"/>
            <a:ext cx="8615363" cy="5743575"/>
          </a:xfrm>
        </p:spPr>
      </p:pic>
    </p:spTree>
    <p:custDataLst>
      <p:tags r:id="rId1"/>
    </p:custDataLst>
    <p:extLst>
      <p:ext uri="{BB962C8B-B14F-4D97-AF65-F5344CB8AC3E}">
        <p14:creationId xmlns:p14="http://schemas.microsoft.com/office/powerpoint/2010/main" val="38044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10" name="Oval 9"/>
          <p:cNvSpPr/>
          <p:nvPr/>
        </p:nvSpPr>
        <p:spPr bwMode="auto">
          <a:xfrm>
            <a:off x="6590012" y="418972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The </a:t>
            </a:r>
          </a:p>
          <a:p>
            <a:pPr algn="ctr"/>
            <a:r>
              <a:rPr lang="en-US" dirty="0">
                <a:latin typeface="Calibri" panose="020F0502020204030204" pitchFamily="34" charset="0"/>
              </a:rPr>
              <a:t>Russell </a:t>
            </a:r>
          </a:p>
          <a:p>
            <a:pPr algn="ctr"/>
            <a:r>
              <a:rPr lang="en-US" dirty="0">
                <a:latin typeface="Calibri" panose="020F0502020204030204" pitchFamily="34" charset="0"/>
              </a:rPr>
              <a:t>effect</a:t>
            </a:r>
            <a:endParaRPr kumimoji="0" lang="en-US" sz="1800" b="1" i="0" u="none" strike="noStrike" cap="none" normalizeH="0" baseline="0" dirty="0">
              <a:ln>
                <a:noFill/>
              </a:ln>
              <a:solidFill>
                <a:schemeClr val="tx1"/>
              </a:solidFill>
              <a:effectLst/>
              <a:latin typeface="Arial" pitchFamily="34" charset="0"/>
            </a:endParaRPr>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a:off x="7654185" y="353214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9" name="Title 1"/>
          <p:cNvSpPr txBox="1">
            <a:spLocks/>
          </p:cNvSpPr>
          <p:nvPr/>
        </p:nvSpPr>
        <p:spPr bwMode="auto">
          <a:xfrm>
            <a:off x="166255" y="2806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3200" b="1" kern="0">
                <a:solidFill>
                  <a:srgbClr val="006600"/>
                </a:solidFill>
                <a:latin typeface="Calibri" panose="020F0502020204030204" pitchFamily="34" charset="0"/>
              </a:rPr>
              <a:t>The Vicious Cycle of Exaggerated Polarization</a:t>
            </a:r>
            <a:endParaRPr lang="en-US" sz="3200" b="1" kern="0" dirty="0">
              <a:solidFill>
                <a:srgbClr val="0066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478768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9" name="Oval 8"/>
          <p:cNvSpPr/>
          <p:nvPr/>
        </p:nvSpPr>
        <p:spPr bwMode="auto">
          <a:xfrm>
            <a:off x="3636297" y="510953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pitchFamily="34" charset="0"/>
            </a:endParaRPr>
          </a:p>
          <a:p>
            <a:pPr algn="ctr"/>
            <a:r>
              <a:rPr lang="en-US" dirty="0">
                <a:latin typeface="Arial" pitchFamily="34" charset="0"/>
              </a:rPr>
              <a:t>Impact of the internet</a:t>
            </a:r>
          </a:p>
          <a:p>
            <a:pPr algn="ctr"/>
            <a:endParaRPr kumimoji="0" lang="en-US" sz="1800" b="1" i="0" u="none" strike="noStrike" cap="none" normalizeH="0" baseline="0" dirty="0">
              <a:ln>
                <a:noFill/>
              </a:ln>
              <a:solidFill>
                <a:schemeClr val="tx1"/>
              </a:solidFill>
              <a:effectLst/>
              <a:latin typeface="Arial" pitchFamily="34" charset="0"/>
            </a:endParaRPr>
          </a:p>
        </p:txBody>
      </p:sp>
      <p:sp>
        <p:nvSpPr>
          <p:cNvPr id="10" name="Oval 9"/>
          <p:cNvSpPr/>
          <p:nvPr/>
        </p:nvSpPr>
        <p:spPr bwMode="auto">
          <a:xfrm>
            <a:off x="6590012" y="418972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The </a:t>
            </a:r>
          </a:p>
          <a:p>
            <a:pPr algn="ctr"/>
            <a:r>
              <a:rPr lang="en-US" dirty="0">
                <a:latin typeface="Calibri" panose="020F0502020204030204" pitchFamily="34" charset="0"/>
              </a:rPr>
              <a:t>Russell </a:t>
            </a:r>
          </a:p>
          <a:p>
            <a:pPr algn="ctr"/>
            <a:r>
              <a:rPr lang="en-US" dirty="0">
                <a:latin typeface="Calibri" panose="020F0502020204030204" pitchFamily="34" charset="0"/>
              </a:rPr>
              <a:t>effect</a:t>
            </a:r>
            <a:endParaRPr kumimoji="0" lang="en-US" sz="1800" b="1" i="0" u="none" strike="noStrike" cap="none" normalizeH="0" baseline="0" dirty="0">
              <a:ln>
                <a:noFill/>
              </a:ln>
              <a:solidFill>
                <a:schemeClr val="tx1"/>
              </a:solidFill>
              <a:effectLst/>
              <a:latin typeface="Arial" pitchFamily="34" charset="0"/>
            </a:endParaRPr>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a:off x="7654185" y="353214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4" name="Down Arrow 13"/>
          <p:cNvSpPr/>
          <p:nvPr/>
        </p:nvSpPr>
        <p:spPr bwMode="auto">
          <a:xfrm rot="4402380">
            <a:off x="6003376" y="526689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1" name="Title 1"/>
          <p:cNvSpPr>
            <a:spLocks noGrp="1"/>
          </p:cNvSpPr>
          <p:nvPr>
            <p:ph type="title"/>
          </p:nvPr>
        </p:nvSpPr>
        <p:spPr>
          <a:xfrm>
            <a:off x="166255" y="28060"/>
            <a:ext cx="8686800" cy="1143000"/>
          </a:xfrm>
        </p:spPr>
        <p:txBody>
          <a:bodyPr/>
          <a:lstStyle/>
          <a:p>
            <a:r>
              <a:rPr lang="en-US" sz="3200" b="1" dirty="0">
                <a:solidFill>
                  <a:srgbClr val="006600"/>
                </a:solidFill>
                <a:latin typeface="Calibri" panose="020F0502020204030204" pitchFamily="34" charset="0"/>
              </a:rPr>
              <a:t>The Vicious Cycle of Exaggerated Polarization</a:t>
            </a:r>
          </a:p>
        </p:txBody>
      </p:sp>
    </p:spTree>
    <p:custDataLst>
      <p:tags r:id="rId1"/>
    </p:custDataLst>
    <p:extLst>
      <p:ext uri="{BB962C8B-B14F-4D97-AF65-F5344CB8AC3E}">
        <p14:creationId xmlns:p14="http://schemas.microsoft.com/office/powerpoint/2010/main" val="153038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28060"/>
            <a:ext cx="8686800" cy="1143000"/>
          </a:xfrm>
        </p:spPr>
        <p:txBody>
          <a:bodyPr/>
          <a:lstStyle/>
          <a:p>
            <a:r>
              <a:rPr lang="en-US" sz="3200" b="1" dirty="0">
                <a:solidFill>
                  <a:srgbClr val="006600"/>
                </a:solidFill>
                <a:latin typeface="Calibri" panose="020F0502020204030204" pitchFamily="34" charset="0"/>
              </a:rPr>
              <a:t>The Vicious Cycle of Exaggerated Polarization</a:t>
            </a:r>
          </a:p>
        </p:txBody>
      </p:sp>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9" name="Oval 8"/>
          <p:cNvSpPr/>
          <p:nvPr/>
        </p:nvSpPr>
        <p:spPr bwMode="auto">
          <a:xfrm>
            <a:off x="3636297" y="510953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pitchFamily="34" charset="0"/>
            </a:endParaRPr>
          </a:p>
          <a:p>
            <a:pPr algn="ctr"/>
            <a:r>
              <a:rPr lang="en-US" dirty="0">
                <a:latin typeface="Arial" pitchFamily="34" charset="0"/>
              </a:rPr>
              <a:t>Impact of the internet</a:t>
            </a:r>
          </a:p>
        </p:txBody>
      </p:sp>
      <p:sp>
        <p:nvSpPr>
          <p:cNvPr id="10" name="Oval 9"/>
          <p:cNvSpPr/>
          <p:nvPr/>
        </p:nvSpPr>
        <p:spPr bwMode="auto">
          <a:xfrm>
            <a:off x="6590012" y="418972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The </a:t>
            </a:r>
          </a:p>
          <a:p>
            <a:pPr algn="ctr"/>
            <a:r>
              <a:rPr lang="en-US" dirty="0">
                <a:latin typeface="Calibri" panose="020F0502020204030204" pitchFamily="34" charset="0"/>
              </a:rPr>
              <a:t>Russell </a:t>
            </a:r>
          </a:p>
          <a:p>
            <a:pPr algn="ctr"/>
            <a:r>
              <a:rPr lang="en-US" dirty="0">
                <a:latin typeface="Calibri" panose="020F0502020204030204" pitchFamily="34" charset="0"/>
              </a:rPr>
              <a:t>effect</a:t>
            </a:r>
            <a:endParaRPr kumimoji="0" lang="en-US" sz="1800" b="1" i="0" u="none" strike="noStrike" cap="none" normalizeH="0" baseline="0" dirty="0">
              <a:ln>
                <a:noFill/>
              </a:ln>
              <a:solidFill>
                <a:schemeClr val="tx1"/>
              </a:solidFill>
              <a:effectLst/>
              <a:latin typeface="Arial" pitchFamily="34" charset="0"/>
            </a:endParaRPr>
          </a:p>
        </p:txBody>
      </p:sp>
      <p:sp>
        <p:nvSpPr>
          <p:cNvPr id="11" name="Oval 10"/>
          <p:cNvSpPr/>
          <p:nvPr/>
        </p:nvSpPr>
        <p:spPr bwMode="auto">
          <a:xfrm>
            <a:off x="474757" y="4189727"/>
            <a:ext cx="2128345" cy="179727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Overly</a:t>
            </a:r>
          </a:p>
          <a:p>
            <a:pPr algn="ctr"/>
            <a:r>
              <a:rPr lang="en-US" dirty="0">
                <a:latin typeface="Calibri" panose="020F0502020204030204" pitchFamily="34" charset="0"/>
              </a:rPr>
              <a:t>adversarial</a:t>
            </a:r>
          </a:p>
          <a:p>
            <a:pPr algn="ctr"/>
            <a:r>
              <a:rPr lang="en-US" dirty="0">
                <a:latin typeface="Calibri" panose="020F0502020204030204" pitchFamily="34" charset="0"/>
              </a:rPr>
              <a:t>political system</a:t>
            </a:r>
            <a:endParaRPr lang="en-US" dirty="0"/>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a:off x="7654185" y="353214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7" name="Down Arrow 16"/>
          <p:cNvSpPr/>
          <p:nvPr/>
        </p:nvSpPr>
        <p:spPr bwMode="auto">
          <a:xfrm rot="6246420">
            <a:off x="2911693" y="5383817"/>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4" name="Down Arrow 13"/>
          <p:cNvSpPr/>
          <p:nvPr/>
        </p:nvSpPr>
        <p:spPr bwMode="auto">
          <a:xfrm rot="4402380">
            <a:off x="6003376" y="526689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17109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Drawbacks of an </a:t>
            </a:r>
            <a:br>
              <a:rPr lang="en-US" sz="3500" b="1" dirty="0">
                <a:solidFill>
                  <a:srgbClr val="006600"/>
                </a:solidFill>
                <a:latin typeface="Calibri" pitchFamily="34" charset="0"/>
                <a:cs typeface="Times New Roman" pitchFamily="18" charset="0"/>
              </a:rPr>
            </a:br>
            <a:r>
              <a:rPr lang="en-US" sz="3500" b="1" dirty="0">
                <a:solidFill>
                  <a:srgbClr val="006600"/>
                </a:solidFill>
                <a:latin typeface="Calibri" pitchFamily="34" charset="0"/>
                <a:cs typeface="Times New Roman" pitchFamily="18" charset="0"/>
              </a:rPr>
              <a:t>Overly-Adversarial Political System</a:t>
            </a:r>
          </a:p>
        </p:txBody>
      </p:sp>
      <p:sp>
        <p:nvSpPr>
          <p:cNvPr id="18435" name="Content Placeholder 2"/>
          <p:cNvSpPr>
            <a:spLocks noGrp="1"/>
          </p:cNvSpPr>
          <p:nvPr>
            <p:ph idx="1"/>
          </p:nvPr>
        </p:nvSpPr>
        <p:spPr>
          <a:xfrm>
            <a:off x="124691" y="1063813"/>
            <a:ext cx="8894618" cy="4525963"/>
          </a:xfrm>
        </p:spPr>
        <p:txBody>
          <a:bodyPr/>
          <a:lstStyle/>
          <a:p>
            <a:pPr eaLnBrk="1" hangingPunct="1"/>
            <a:r>
              <a:rPr lang="en-US" sz="2600" dirty="0">
                <a:solidFill>
                  <a:srgbClr val="006600"/>
                </a:solidFill>
                <a:latin typeface="Calibri" pitchFamily="34" charset="0"/>
                <a:cs typeface="Times New Roman" pitchFamily="18" charset="0"/>
              </a:rPr>
              <a:t>Plays into flaws of human nature</a:t>
            </a:r>
          </a:p>
          <a:p>
            <a:pPr eaLnBrk="1" hangingPunct="1"/>
            <a:r>
              <a:rPr lang="en-US" sz="2600" dirty="0">
                <a:solidFill>
                  <a:srgbClr val="006600"/>
                </a:solidFill>
                <a:latin typeface="Calibri" pitchFamily="34" charset="0"/>
                <a:cs typeface="Times New Roman" pitchFamily="18" charset="0"/>
              </a:rPr>
              <a:t>Often focuses on “winning” vs. solving problems </a:t>
            </a:r>
          </a:p>
          <a:p>
            <a:pPr eaLnBrk="1" hangingPunct="1"/>
            <a:r>
              <a:rPr lang="en-US" sz="2600" dirty="0">
                <a:solidFill>
                  <a:srgbClr val="006600"/>
                </a:solidFill>
                <a:latin typeface="Calibri" pitchFamily="34" charset="0"/>
                <a:cs typeface="Times New Roman" pitchFamily="18" charset="0"/>
              </a:rPr>
              <a:t>Zero-sum game incentivizes “bad” communication, strategic research, and problematizes implementation</a:t>
            </a:r>
          </a:p>
          <a:p>
            <a:pPr eaLnBrk="1" hangingPunct="1"/>
            <a:r>
              <a:rPr lang="en-US" sz="2600" dirty="0">
                <a:solidFill>
                  <a:srgbClr val="006600"/>
                </a:solidFill>
                <a:latin typeface="Calibri" pitchFamily="34" charset="0"/>
                <a:cs typeface="Times New Roman" pitchFamily="18" charset="0"/>
              </a:rPr>
              <a:t>Often focuses on blaming (them) vs. taking accountability (us)</a:t>
            </a:r>
          </a:p>
          <a:p>
            <a:pPr eaLnBrk="1" hangingPunct="1"/>
            <a:r>
              <a:rPr lang="en-US" sz="2600" dirty="0">
                <a:solidFill>
                  <a:srgbClr val="006600"/>
                </a:solidFill>
                <a:latin typeface="Calibri" pitchFamily="34" charset="0"/>
                <a:cs typeface="Times New Roman" pitchFamily="18" charset="0"/>
              </a:rPr>
              <a:t>Relies on narrow value frames (thus avoids tensions)</a:t>
            </a:r>
          </a:p>
          <a:p>
            <a:pPr eaLnBrk="1" hangingPunct="1"/>
            <a:r>
              <a:rPr lang="en-US" sz="2600" dirty="0">
                <a:solidFill>
                  <a:srgbClr val="006600"/>
                </a:solidFill>
                <a:latin typeface="Calibri" pitchFamily="34" charset="0"/>
                <a:cs typeface="Times New Roman" pitchFamily="18" charset="0"/>
              </a:rPr>
              <a:t>Attracts/privileges organized, entrenched voices </a:t>
            </a:r>
          </a:p>
          <a:p>
            <a:pPr eaLnBrk="1" hangingPunct="1"/>
            <a:r>
              <a:rPr lang="en-US" sz="2600" dirty="0">
                <a:solidFill>
                  <a:srgbClr val="006600"/>
                </a:solidFill>
                <a:latin typeface="Calibri" pitchFamily="34" charset="0"/>
                <a:cs typeface="Times New Roman" pitchFamily="18" charset="0"/>
              </a:rPr>
              <a:t>Negative side effects like polarization, cynicism, and apathy (which then cause even worse communication)</a:t>
            </a:r>
          </a:p>
          <a:p>
            <a:pPr eaLnBrk="1" hangingPunct="1"/>
            <a:r>
              <a:rPr lang="en-US" sz="2600" dirty="0">
                <a:solidFill>
                  <a:srgbClr val="006600"/>
                </a:solidFill>
                <a:latin typeface="Calibri" pitchFamily="34" charset="0"/>
                <a:cs typeface="Times New Roman" pitchFamily="18" charset="0"/>
              </a:rPr>
              <a:t>Assumes a narrow role for citizens (citizens as voters, consumers, or spectators)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40" y="5589776"/>
            <a:ext cx="1984360" cy="119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98247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3" y="103723"/>
            <a:ext cx="8229600" cy="1143000"/>
          </a:xfrm>
        </p:spPr>
        <p:txBody>
          <a:bodyPr/>
          <a:lstStyle/>
          <a:p>
            <a:r>
              <a:rPr lang="en-US" sz="3600" b="1" dirty="0">
                <a:solidFill>
                  <a:srgbClr val="006600"/>
                </a:solidFill>
                <a:latin typeface="Calibri" panose="020F0502020204030204" pitchFamily="34" charset="0"/>
              </a:rPr>
              <a:t>Overview: Three Key Arguments</a:t>
            </a:r>
          </a:p>
        </p:txBody>
      </p:sp>
      <p:sp>
        <p:nvSpPr>
          <p:cNvPr id="3" name="Content Placeholder 2"/>
          <p:cNvSpPr>
            <a:spLocks noGrp="1"/>
          </p:cNvSpPr>
          <p:nvPr>
            <p:ph idx="1"/>
          </p:nvPr>
        </p:nvSpPr>
        <p:spPr>
          <a:xfrm>
            <a:off x="136734" y="953393"/>
            <a:ext cx="6298249" cy="4525963"/>
          </a:xfrm>
        </p:spPr>
        <p:txBody>
          <a:bodyPr/>
          <a:lstStyle/>
          <a:p>
            <a:pPr marL="0" indent="0">
              <a:buNone/>
            </a:pPr>
            <a:r>
              <a:rPr lang="en-US" sz="3600" dirty="0">
                <a:solidFill>
                  <a:srgbClr val="006600"/>
                </a:solidFill>
                <a:latin typeface="Calibri" panose="020F0502020204030204" pitchFamily="34" charset="0"/>
              </a:rPr>
              <a:t>#1 – The Basic Reality</a:t>
            </a:r>
          </a:p>
          <a:p>
            <a:pPr marL="0" indent="0">
              <a:buNone/>
            </a:pPr>
            <a:r>
              <a:rPr lang="en-US" sz="2400" dirty="0">
                <a:solidFill>
                  <a:srgbClr val="006600"/>
                </a:solidFill>
                <a:latin typeface="Calibri" panose="020F0502020204030204" pitchFamily="34" charset="0"/>
              </a:rPr>
              <a:t>Most of the key problems we face are best understood through a wicked problems lens</a:t>
            </a:r>
          </a:p>
          <a:p>
            <a:pPr marL="0" indent="0">
              <a:buNone/>
            </a:pPr>
            <a:r>
              <a:rPr lang="en-US" sz="3600" b="1" dirty="0">
                <a:solidFill>
                  <a:srgbClr val="006600"/>
                </a:solidFill>
                <a:latin typeface="Calibri" panose="020F0502020204030204" pitchFamily="34" charset="0"/>
              </a:rPr>
              <a:t>#2 – The Bad News </a:t>
            </a:r>
          </a:p>
          <a:p>
            <a:pPr marL="0" indent="0">
              <a:buNone/>
            </a:pPr>
            <a:r>
              <a:rPr lang="en-US" sz="2400" b="1" dirty="0">
                <a:solidFill>
                  <a:srgbClr val="006600"/>
                </a:solidFill>
                <a:latin typeface="Calibri" panose="020F0502020204030204" pitchFamily="34" charset="0"/>
              </a:rPr>
              <a:t>Human nature and many of our primary institutions and </a:t>
            </a:r>
            <a:r>
              <a:rPr lang="en-US" sz="2400" b="1" u="sng" dirty="0">
                <a:solidFill>
                  <a:srgbClr val="006600"/>
                </a:solidFill>
                <a:latin typeface="Calibri" panose="020F0502020204030204" pitchFamily="34" charset="0"/>
              </a:rPr>
              <a:t>processes</a:t>
            </a:r>
            <a:r>
              <a:rPr lang="en-US" sz="2400" b="1" dirty="0">
                <a:solidFill>
                  <a:srgbClr val="006600"/>
                </a:solidFill>
                <a:latin typeface="Calibri" panose="020F0502020204030204" pitchFamily="34" charset="0"/>
              </a:rPr>
              <a:t> are woefully</a:t>
            </a:r>
            <a:r>
              <a:rPr lang="en-US" sz="2400" dirty="0">
                <a:solidFill>
                  <a:srgbClr val="006600"/>
                </a:solidFill>
                <a:latin typeface="Calibri" panose="020F0502020204030204" pitchFamily="34" charset="0"/>
              </a:rPr>
              <a:t> </a:t>
            </a:r>
            <a:r>
              <a:rPr lang="en-US" sz="2400" b="1" dirty="0">
                <a:solidFill>
                  <a:srgbClr val="006600"/>
                </a:solidFill>
                <a:latin typeface="Calibri" panose="020F0502020204030204" pitchFamily="34" charset="0"/>
              </a:rPr>
              <a:t>ill-suited to address wicked problems </a:t>
            </a:r>
          </a:p>
          <a:p>
            <a:pPr marL="0" indent="0">
              <a:buNone/>
            </a:pPr>
            <a:r>
              <a:rPr lang="en-US" sz="3600" dirty="0">
                <a:solidFill>
                  <a:srgbClr val="006600"/>
                </a:solidFill>
                <a:latin typeface="Calibri" panose="020F0502020204030204" pitchFamily="34" charset="0"/>
              </a:rPr>
              <a:t>#3 – The Hopeful News</a:t>
            </a:r>
          </a:p>
          <a:p>
            <a:pPr marL="0" indent="0">
              <a:buNone/>
            </a:pPr>
            <a:r>
              <a:rPr lang="en-US" sz="2400" dirty="0">
                <a:solidFill>
                  <a:srgbClr val="006600"/>
                </a:solidFill>
                <a:latin typeface="Calibri" panose="020F0502020204030204" pitchFamily="34" charset="0"/>
              </a:rPr>
              <a:t>Once we realize #1 and #2, </a:t>
            </a:r>
            <a:r>
              <a:rPr lang="en-US" sz="2400" dirty="0">
                <a:solidFill>
                  <a:srgbClr val="006600"/>
                </a:solidFill>
              </a:rPr>
              <a:t> </a:t>
            </a:r>
            <a:r>
              <a:rPr lang="en-US" sz="2400" dirty="0">
                <a:solidFill>
                  <a:srgbClr val="006600"/>
                </a:solidFill>
                <a:latin typeface="Calibri" panose="020F0502020204030204" pitchFamily="34" charset="0"/>
              </a:rPr>
              <a:t>we can build capacity for the kinds of conversations, processes, and institutions that cultivate the wisdom  so critical to addressing wicked problems, particularly at the local level</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351" y="1121054"/>
            <a:ext cx="2337722" cy="159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6790281" y="2843695"/>
            <a:ext cx="2260926" cy="116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257" y="3664787"/>
            <a:ext cx="1012048" cy="8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053" y="3761180"/>
            <a:ext cx="1127671" cy="6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943" y="4898321"/>
            <a:ext cx="1648130" cy="116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822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The Problem We Face</a:t>
            </a:r>
          </a:p>
        </p:txBody>
      </p:sp>
      <p:sp>
        <p:nvSpPr>
          <p:cNvPr id="3" name="Content Placeholder 2"/>
          <p:cNvSpPr>
            <a:spLocks noGrp="1"/>
          </p:cNvSpPr>
          <p:nvPr>
            <p:ph idx="1"/>
          </p:nvPr>
        </p:nvSpPr>
        <p:spPr>
          <a:xfrm>
            <a:off x="515701" y="1463722"/>
            <a:ext cx="8229600" cy="4525963"/>
          </a:xfrm>
        </p:spPr>
        <p:txBody>
          <a:bodyPr/>
          <a:lstStyle/>
          <a:p>
            <a:pPr marL="0" indent="0" algn="ctr">
              <a:buNone/>
            </a:pPr>
            <a:r>
              <a:rPr lang="en-US" sz="3500" dirty="0">
                <a:solidFill>
                  <a:srgbClr val="006600"/>
                </a:solidFill>
                <a:latin typeface="Calibri" panose="020F0502020204030204" pitchFamily="34" charset="0"/>
              </a:rPr>
              <a:t>Most of our processes for public engagement and community problem solving primarily activate the negative aspects of human nature, and rarely tap into or nurture the positive.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81" y="4343926"/>
            <a:ext cx="2867095" cy="246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491" y="4284494"/>
            <a:ext cx="3817748" cy="252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553" y="5276236"/>
            <a:ext cx="3099962" cy="6310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96991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500" b="1" dirty="0">
                <a:solidFill>
                  <a:srgbClr val="006600"/>
                </a:solidFill>
                <a:latin typeface="Calibri" pitchFamily="34" charset="0"/>
                <a:cs typeface="Times New Roman" pitchFamily="18" charset="0"/>
              </a:rPr>
              <a:t>Consider our Typical Public Processes</a:t>
            </a:r>
          </a:p>
        </p:txBody>
      </p:sp>
      <p:sp>
        <p:nvSpPr>
          <p:cNvPr id="19459" name="Content Placeholder 2"/>
          <p:cNvSpPr>
            <a:spLocks noGrp="1"/>
          </p:cNvSpPr>
          <p:nvPr>
            <p:ph idx="1"/>
          </p:nvPr>
        </p:nvSpPr>
        <p:spPr>
          <a:xfrm>
            <a:off x="185738" y="1217613"/>
            <a:ext cx="8785225" cy="4525962"/>
          </a:xfrm>
        </p:spPr>
        <p:txBody>
          <a:bodyPr/>
          <a:lstStyle/>
          <a:p>
            <a:pPr eaLnBrk="1" hangingPunct="1"/>
            <a:r>
              <a:rPr lang="en-US" sz="2800" i="1" dirty="0">
                <a:solidFill>
                  <a:srgbClr val="006600"/>
                </a:solidFill>
                <a:latin typeface="Calibri" panose="020F0502020204030204" pitchFamily="34" charset="0"/>
              </a:rPr>
              <a:t>Our two-party system</a:t>
            </a:r>
          </a:p>
          <a:p>
            <a:pPr eaLnBrk="1" hangingPunct="1"/>
            <a:r>
              <a:rPr lang="en-US" sz="2800" i="1" dirty="0">
                <a:solidFill>
                  <a:srgbClr val="006600"/>
                </a:solidFill>
                <a:latin typeface="Calibri" panose="020F0502020204030204" pitchFamily="34" charset="0"/>
              </a:rPr>
              <a:t>Campaigns, referenda, and elections</a:t>
            </a:r>
            <a:endParaRPr lang="en-US" sz="2600" dirty="0">
              <a:solidFill>
                <a:srgbClr val="006600"/>
              </a:solidFill>
              <a:latin typeface="Calibri" pitchFamily="34" charset="0"/>
              <a:cs typeface="Times New Roman" pitchFamily="18" charset="0"/>
            </a:endParaRPr>
          </a:p>
          <a:p>
            <a:pPr eaLnBrk="1" hangingPunct="1"/>
            <a:r>
              <a:rPr lang="en-US" sz="2800" i="1" dirty="0">
                <a:solidFill>
                  <a:srgbClr val="006600"/>
                </a:solidFill>
                <a:latin typeface="Calibri" panose="020F0502020204030204" pitchFamily="34" charset="0"/>
              </a:rPr>
              <a:t>“Town halls”</a:t>
            </a:r>
          </a:p>
          <a:p>
            <a:pPr eaLnBrk="1" hangingPunct="1"/>
            <a:r>
              <a:rPr lang="en-US" sz="2800" i="1" dirty="0">
                <a:solidFill>
                  <a:srgbClr val="006600"/>
                </a:solidFill>
                <a:latin typeface="Calibri" panose="020F0502020204030204" pitchFamily="34" charset="0"/>
              </a:rPr>
              <a:t>Interest groups and lobbyists</a:t>
            </a:r>
          </a:p>
          <a:p>
            <a:pPr eaLnBrk="1" hangingPunct="1"/>
            <a:r>
              <a:rPr lang="en-US" sz="2800" i="1" dirty="0">
                <a:solidFill>
                  <a:srgbClr val="006600"/>
                </a:solidFill>
                <a:latin typeface="Calibri" panose="020F0502020204030204" pitchFamily="34" charset="0"/>
              </a:rPr>
              <a:t>Political debates</a:t>
            </a:r>
          </a:p>
          <a:p>
            <a:pPr eaLnBrk="1" hangingPunct="1"/>
            <a:r>
              <a:rPr lang="en-US" sz="2800" i="1" dirty="0">
                <a:solidFill>
                  <a:srgbClr val="006600"/>
                </a:solidFill>
                <a:latin typeface="Calibri" panose="020F0502020204030204" pitchFamily="34" charset="0"/>
              </a:rPr>
              <a:t>Congressional deliberations and legislative debate</a:t>
            </a:r>
          </a:p>
          <a:p>
            <a:pPr eaLnBrk="1" hangingPunct="1"/>
            <a:r>
              <a:rPr lang="en-US" sz="2800" i="1" dirty="0">
                <a:solidFill>
                  <a:srgbClr val="006600"/>
                </a:solidFill>
                <a:latin typeface="Calibri" panose="020F0502020204030204" pitchFamily="34" charset="0"/>
              </a:rPr>
              <a:t>Social media political engagement </a:t>
            </a:r>
          </a:p>
          <a:p>
            <a:pPr eaLnBrk="1" hangingPunct="1"/>
            <a:r>
              <a:rPr lang="en-US" sz="2800" i="1" dirty="0">
                <a:solidFill>
                  <a:srgbClr val="006600"/>
                </a:solidFill>
                <a:latin typeface="Calibri" panose="020F0502020204030204" pitchFamily="34" charset="0"/>
              </a:rPr>
              <a:t>Citizen comment and public hearings</a:t>
            </a:r>
          </a:p>
          <a:p>
            <a:pPr eaLnBrk="1" hangingPunct="1"/>
            <a:r>
              <a:rPr lang="en-US" sz="2800" i="1" dirty="0">
                <a:solidFill>
                  <a:srgbClr val="006600"/>
                </a:solidFill>
                <a:latin typeface="Calibri" panose="020F0502020204030204" pitchFamily="34" charset="0"/>
              </a:rPr>
              <a:t>Expert panels</a:t>
            </a:r>
          </a:p>
          <a:p>
            <a:pPr eaLnBrk="1" hangingPunct="1"/>
            <a:r>
              <a:rPr lang="en-US" sz="2800" i="1" dirty="0">
                <a:solidFill>
                  <a:srgbClr val="006600"/>
                </a:solidFill>
                <a:latin typeface="Calibri" panose="020F0502020204030204" pitchFamily="34" charset="0"/>
              </a:rPr>
              <a:t>Letters to the editors </a:t>
            </a:r>
          </a:p>
          <a:p>
            <a:pPr eaLnBrk="1" hangingPunct="1"/>
            <a:r>
              <a:rPr lang="en-US" sz="2800" i="1" dirty="0">
                <a:solidFill>
                  <a:srgbClr val="006600"/>
                </a:solidFill>
                <a:latin typeface="Calibri" panose="020F0502020204030204" pitchFamily="34" charset="0"/>
              </a:rPr>
              <a:t>Emails and email campaigns to policymakers</a:t>
            </a:r>
            <a:endParaRPr lang="en-US" sz="2600" dirty="0">
              <a:solidFill>
                <a:srgbClr val="006600"/>
              </a:solidFill>
              <a:latin typeface="Calibri" pitchFamily="34" charset="0"/>
              <a:cs typeface="Times New Roman" pitchFamily="18" charset="0"/>
            </a:endParaRPr>
          </a:p>
        </p:txBody>
      </p:sp>
    </p:spTree>
    <p:custDataLst>
      <p:tags r:id="rId1"/>
    </p:custDataLst>
    <p:extLst>
      <p:ext uri="{BB962C8B-B14F-4D97-AF65-F5344CB8AC3E}">
        <p14:creationId xmlns:p14="http://schemas.microsoft.com/office/powerpoint/2010/main" val="1135039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3769" y="5200147"/>
            <a:ext cx="2871678" cy="1647608"/>
          </a:xfrm>
          <a:prstGeom prst="rect">
            <a:avLst/>
          </a:prstGeom>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5" y="912861"/>
            <a:ext cx="1850255" cy="122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382" y="4833444"/>
            <a:ext cx="2078137" cy="141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312" y="4350848"/>
            <a:ext cx="1464469" cy="197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4572" y="2528908"/>
            <a:ext cx="1710282" cy="133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494" name="Group 21"/>
          <p:cNvGrpSpPr>
            <a:grpSpLocks/>
          </p:cNvGrpSpPr>
          <p:nvPr/>
        </p:nvGrpSpPr>
        <p:grpSpPr bwMode="auto">
          <a:xfrm>
            <a:off x="3279775" y="1239838"/>
            <a:ext cx="1676400" cy="4140200"/>
            <a:chOff x="3369733" y="1143000"/>
            <a:chExt cx="1676400" cy="4140200"/>
          </a:xfrm>
        </p:grpSpPr>
        <p:sp>
          <p:nvSpPr>
            <p:cNvPr id="63500" name="Oval 6"/>
            <p:cNvSpPr>
              <a:spLocks noChangeArrowheads="1"/>
            </p:cNvSpPr>
            <p:nvPr/>
          </p:nvSpPr>
          <p:spPr bwMode="auto">
            <a:xfrm>
              <a:off x="3369733" y="3810000"/>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t>Citizens</a:t>
              </a:r>
            </a:p>
          </p:txBody>
        </p:sp>
        <p:sp>
          <p:nvSpPr>
            <p:cNvPr id="63501" name="Oval 9"/>
            <p:cNvSpPr>
              <a:spLocks noChangeArrowheads="1"/>
            </p:cNvSpPr>
            <p:nvPr/>
          </p:nvSpPr>
          <p:spPr bwMode="auto">
            <a:xfrm>
              <a:off x="3369733" y="1143000"/>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dirty="0"/>
            </a:p>
            <a:p>
              <a:pPr algn="ctr" eaLnBrk="1" hangingPunct="1">
                <a:buNone/>
              </a:pPr>
              <a:r>
                <a:rPr lang="en-US" altLang="en-US" sz="1800" dirty="0"/>
                <a:t>Government</a:t>
              </a:r>
            </a:p>
          </p:txBody>
        </p:sp>
        <p:cxnSp>
          <p:nvCxnSpPr>
            <p:cNvPr id="63502" name="Straight Arrow Connector 13"/>
            <p:cNvCxnSpPr>
              <a:cxnSpLocks noChangeShapeType="1"/>
              <a:stCxn id="63500" idx="0"/>
              <a:endCxn id="63501" idx="4"/>
            </p:cNvCxnSpPr>
            <p:nvPr/>
          </p:nvCxnSpPr>
          <p:spPr bwMode="auto">
            <a:xfrm flipV="1">
              <a:off x="4207933" y="2616200"/>
              <a:ext cx="0" cy="119380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3503" name="TextBox 16"/>
            <p:cNvSpPr txBox="1">
              <a:spLocks noChangeArrowheads="1"/>
            </p:cNvSpPr>
            <p:nvPr/>
          </p:nvSpPr>
          <p:spPr bwMode="auto">
            <a:xfrm>
              <a:off x="3369733" y="3100401"/>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Input</a:t>
              </a:r>
            </a:p>
          </p:txBody>
        </p:sp>
      </p:grpSp>
      <p:sp>
        <p:nvSpPr>
          <p:cNvPr id="63499" name="TextBox 27"/>
          <p:cNvSpPr txBox="1">
            <a:spLocks noChangeArrowheads="1"/>
          </p:cNvSpPr>
          <p:nvPr/>
        </p:nvSpPr>
        <p:spPr bwMode="auto">
          <a:xfrm>
            <a:off x="144463" y="379413"/>
            <a:ext cx="8926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t>Traditional Forms of Public Participation</a:t>
            </a:r>
          </a:p>
        </p:txBody>
      </p:sp>
      <p:sp>
        <p:nvSpPr>
          <p:cNvPr id="16" name="Oval 6"/>
          <p:cNvSpPr>
            <a:spLocks noChangeArrowheads="1"/>
          </p:cNvSpPr>
          <p:nvPr/>
        </p:nvSpPr>
        <p:spPr bwMode="auto">
          <a:xfrm>
            <a:off x="5585440" y="3614248"/>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t>Citizens</a:t>
            </a:r>
          </a:p>
        </p:txBody>
      </p:sp>
      <p:sp>
        <p:nvSpPr>
          <p:cNvPr id="17" name="Oval 6"/>
          <p:cNvSpPr>
            <a:spLocks noChangeArrowheads="1"/>
          </p:cNvSpPr>
          <p:nvPr/>
        </p:nvSpPr>
        <p:spPr bwMode="auto">
          <a:xfrm>
            <a:off x="6072136" y="1481938"/>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t>Citizens</a:t>
            </a:r>
          </a:p>
        </p:txBody>
      </p:sp>
      <p:sp>
        <p:nvSpPr>
          <p:cNvPr id="18" name="Oval 6"/>
          <p:cNvSpPr>
            <a:spLocks noChangeArrowheads="1"/>
          </p:cNvSpPr>
          <p:nvPr/>
        </p:nvSpPr>
        <p:spPr bwMode="auto">
          <a:xfrm>
            <a:off x="1356595" y="3345965"/>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t>Citizens</a:t>
            </a:r>
          </a:p>
        </p:txBody>
      </p:sp>
      <p:sp>
        <p:nvSpPr>
          <p:cNvPr id="19" name="Oval 6"/>
          <p:cNvSpPr>
            <a:spLocks noChangeArrowheads="1"/>
          </p:cNvSpPr>
          <p:nvPr/>
        </p:nvSpPr>
        <p:spPr bwMode="auto">
          <a:xfrm>
            <a:off x="256355" y="1547096"/>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t>Citizens</a:t>
            </a:r>
          </a:p>
        </p:txBody>
      </p:sp>
      <p:cxnSp>
        <p:nvCxnSpPr>
          <p:cNvPr id="20" name="Straight Arrow Connector 13"/>
          <p:cNvCxnSpPr>
            <a:cxnSpLocks noChangeShapeType="1"/>
          </p:cNvCxnSpPr>
          <p:nvPr/>
        </p:nvCxnSpPr>
        <p:spPr bwMode="auto">
          <a:xfrm flipH="1" flipV="1">
            <a:off x="4793226" y="2600339"/>
            <a:ext cx="785557" cy="119380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2" name="Straight Arrow Connector 13"/>
          <p:cNvCxnSpPr>
            <a:cxnSpLocks noChangeShapeType="1"/>
          </p:cNvCxnSpPr>
          <p:nvPr/>
        </p:nvCxnSpPr>
        <p:spPr bwMode="auto">
          <a:xfrm flipH="1">
            <a:off x="4945626" y="2170625"/>
            <a:ext cx="633157" cy="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5" name="Straight Arrow Connector 13"/>
          <p:cNvCxnSpPr>
            <a:cxnSpLocks noChangeShapeType="1"/>
          </p:cNvCxnSpPr>
          <p:nvPr/>
        </p:nvCxnSpPr>
        <p:spPr bwMode="auto">
          <a:xfrm>
            <a:off x="2410209" y="2170625"/>
            <a:ext cx="490308" cy="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 name="Straight Arrow Connector 13"/>
          <p:cNvCxnSpPr>
            <a:cxnSpLocks noChangeShapeType="1"/>
          </p:cNvCxnSpPr>
          <p:nvPr/>
        </p:nvCxnSpPr>
        <p:spPr bwMode="auto">
          <a:xfrm flipV="1">
            <a:off x="2807763" y="2713038"/>
            <a:ext cx="472012" cy="484201"/>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24934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500" b="1" dirty="0">
                <a:solidFill>
                  <a:srgbClr val="006600"/>
                </a:solidFill>
                <a:latin typeface="Calibri" pitchFamily="34" charset="0"/>
                <a:cs typeface="Times New Roman" pitchFamily="18" charset="0"/>
              </a:rPr>
              <a:t>Key Problems with our </a:t>
            </a:r>
            <a:br>
              <a:rPr lang="en-US" sz="3500" b="1" dirty="0">
                <a:solidFill>
                  <a:srgbClr val="006600"/>
                </a:solidFill>
                <a:latin typeface="Calibri" pitchFamily="34" charset="0"/>
                <a:cs typeface="Times New Roman" pitchFamily="18" charset="0"/>
              </a:rPr>
            </a:br>
            <a:r>
              <a:rPr lang="en-US" sz="3500" b="1" dirty="0">
                <a:solidFill>
                  <a:srgbClr val="006600"/>
                </a:solidFill>
                <a:latin typeface="Calibri" pitchFamily="34" charset="0"/>
                <a:cs typeface="Times New Roman" pitchFamily="18" charset="0"/>
              </a:rPr>
              <a:t>Typical Public Processes</a:t>
            </a:r>
          </a:p>
        </p:txBody>
      </p:sp>
      <p:sp>
        <p:nvSpPr>
          <p:cNvPr id="19459" name="Content Placeholder 2"/>
          <p:cNvSpPr>
            <a:spLocks noGrp="1"/>
          </p:cNvSpPr>
          <p:nvPr>
            <p:ph idx="1"/>
          </p:nvPr>
        </p:nvSpPr>
        <p:spPr>
          <a:xfrm>
            <a:off x="478564" y="1318348"/>
            <a:ext cx="8330283" cy="3655468"/>
          </a:xfrm>
        </p:spPr>
        <p:txBody>
          <a:bodyPr/>
          <a:lstStyle/>
          <a:p>
            <a:pPr eaLnBrk="1" hangingPunct="1"/>
            <a:r>
              <a:rPr lang="en-US" sz="3600" i="1" dirty="0">
                <a:solidFill>
                  <a:srgbClr val="006600"/>
                </a:solidFill>
                <a:latin typeface="Calibri" panose="020F0502020204030204" pitchFamily="34" charset="0"/>
              </a:rPr>
              <a:t>Engage too late in the process when issues are simply framed as “yes” or “no” </a:t>
            </a:r>
          </a:p>
          <a:p>
            <a:pPr eaLnBrk="1" hangingPunct="1"/>
            <a:r>
              <a:rPr lang="en-US" sz="3600" i="1" dirty="0">
                <a:solidFill>
                  <a:srgbClr val="006600"/>
                </a:solidFill>
                <a:latin typeface="Calibri" panose="020F0502020204030204" pitchFamily="34" charset="0"/>
                <a:cs typeface="Times New Roman" pitchFamily="18" charset="0"/>
              </a:rPr>
              <a:t>Primarily provide opportunities for individual or group expression</a:t>
            </a:r>
          </a:p>
          <a:p>
            <a:pPr eaLnBrk="1" hangingPunct="1"/>
            <a:r>
              <a:rPr lang="en-US" sz="3600" i="1" dirty="0">
                <a:solidFill>
                  <a:srgbClr val="006600"/>
                </a:solidFill>
                <a:latin typeface="Calibri" panose="020F0502020204030204" pitchFamily="34" charset="0"/>
                <a:cs typeface="Times New Roman" pitchFamily="18" charset="0"/>
              </a:rPr>
              <a:t>Caters to entrenched and organized voices</a:t>
            </a:r>
          </a:p>
          <a:p>
            <a:pPr eaLnBrk="1" hangingPunct="1"/>
            <a:r>
              <a:rPr lang="en-US" sz="3600" i="1" dirty="0">
                <a:solidFill>
                  <a:srgbClr val="006600"/>
                </a:solidFill>
                <a:latin typeface="Calibri" panose="020F0502020204030204" pitchFamily="34" charset="0"/>
                <a:cs typeface="Times New Roman" pitchFamily="18" charset="0"/>
              </a:rPr>
              <a:t>Little to no effective interaction or learning/refinement of opinion</a:t>
            </a:r>
            <a:endParaRPr lang="en-US" sz="3600" dirty="0">
              <a:solidFill>
                <a:srgbClr val="006600"/>
              </a:solidFill>
              <a:latin typeface="Calibri" pitchFamily="34" charset="0"/>
              <a:cs typeface="Times New Roman" pitchFamily="18" charset="0"/>
            </a:endParaRPr>
          </a:p>
        </p:txBody>
      </p:sp>
    </p:spTree>
    <p:custDataLst>
      <p:tags r:id="rId1"/>
    </p:custDataLst>
    <p:extLst>
      <p:ext uri="{BB962C8B-B14F-4D97-AF65-F5344CB8AC3E}">
        <p14:creationId xmlns:p14="http://schemas.microsoft.com/office/powerpoint/2010/main" val="3796561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9" name="Oval 8"/>
          <p:cNvSpPr/>
          <p:nvPr/>
        </p:nvSpPr>
        <p:spPr bwMode="auto">
          <a:xfrm>
            <a:off x="3636297" y="510953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Arial" pitchFamily="34" charset="0"/>
              </a:rPr>
              <a:t>Impact of the internet</a:t>
            </a:r>
          </a:p>
          <a:p>
            <a:pPr algn="ctr"/>
            <a:endParaRPr kumimoji="0" lang="en-US" sz="1800" b="1" i="0" u="none" strike="noStrike" cap="none" normalizeH="0" baseline="0" dirty="0">
              <a:ln>
                <a:noFill/>
              </a:ln>
              <a:solidFill>
                <a:schemeClr val="tx1"/>
              </a:solidFill>
              <a:effectLst/>
              <a:latin typeface="Arial" pitchFamily="34" charset="0"/>
            </a:endParaRPr>
          </a:p>
        </p:txBody>
      </p:sp>
      <p:sp>
        <p:nvSpPr>
          <p:cNvPr id="10" name="Oval 9"/>
          <p:cNvSpPr/>
          <p:nvPr/>
        </p:nvSpPr>
        <p:spPr bwMode="auto">
          <a:xfrm>
            <a:off x="6590012" y="418972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The </a:t>
            </a:r>
          </a:p>
          <a:p>
            <a:pPr algn="ctr"/>
            <a:r>
              <a:rPr lang="en-US" dirty="0">
                <a:latin typeface="Calibri" panose="020F0502020204030204" pitchFamily="34" charset="0"/>
              </a:rPr>
              <a:t>Russell </a:t>
            </a:r>
          </a:p>
          <a:p>
            <a:pPr algn="ctr"/>
            <a:r>
              <a:rPr lang="en-US" dirty="0">
                <a:latin typeface="Calibri" panose="020F0502020204030204" pitchFamily="34" charset="0"/>
              </a:rPr>
              <a:t>effect</a:t>
            </a:r>
            <a:endParaRPr kumimoji="0" lang="en-US" sz="1800" b="1" i="0" u="none" strike="noStrike" cap="none" normalizeH="0" baseline="0" dirty="0">
              <a:ln>
                <a:noFill/>
              </a:ln>
              <a:solidFill>
                <a:schemeClr val="tx1"/>
              </a:solidFill>
              <a:effectLst/>
              <a:latin typeface="Arial" pitchFamily="34" charset="0"/>
            </a:endParaRPr>
          </a:p>
        </p:txBody>
      </p:sp>
      <p:sp>
        <p:nvSpPr>
          <p:cNvPr id="11" name="Oval 10"/>
          <p:cNvSpPr/>
          <p:nvPr/>
        </p:nvSpPr>
        <p:spPr bwMode="auto">
          <a:xfrm>
            <a:off x="474757" y="4189727"/>
            <a:ext cx="2128345" cy="179727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Overly</a:t>
            </a:r>
          </a:p>
          <a:p>
            <a:pPr algn="ctr"/>
            <a:r>
              <a:rPr lang="en-US" dirty="0">
                <a:latin typeface="Calibri" panose="020F0502020204030204" pitchFamily="34" charset="0"/>
              </a:rPr>
              <a:t>adversarial</a:t>
            </a:r>
          </a:p>
          <a:p>
            <a:pPr algn="ctr"/>
            <a:r>
              <a:rPr lang="en-US" dirty="0">
                <a:latin typeface="Calibri" panose="020F0502020204030204" pitchFamily="34" charset="0"/>
              </a:rPr>
              <a:t>political system</a:t>
            </a:r>
            <a:endParaRPr lang="en-US" dirty="0"/>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a:off x="7654185" y="353214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6" name="Down Arrow 15"/>
          <p:cNvSpPr/>
          <p:nvPr/>
        </p:nvSpPr>
        <p:spPr bwMode="auto">
          <a:xfrm rot="13990604">
            <a:off x="2674661" y="1923632"/>
            <a:ext cx="475199" cy="41663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7" name="Down Arrow 16"/>
          <p:cNvSpPr/>
          <p:nvPr/>
        </p:nvSpPr>
        <p:spPr bwMode="auto">
          <a:xfrm rot="6246420">
            <a:off x="2911693" y="5383817"/>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8" name="Down Arrow 17"/>
          <p:cNvSpPr/>
          <p:nvPr/>
        </p:nvSpPr>
        <p:spPr bwMode="auto">
          <a:xfrm rot="10800000">
            <a:off x="1019346" y="3643331"/>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4" name="Down Arrow 13"/>
          <p:cNvSpPr/>
          <p:nvPr/>
        </p:nvSpPr>
        <p:spPr bwMode="auto">
          <a:xfrm rot="4402380">
            <a:off x="6003376" y="526689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20" name="Oval 19"/>
          <p:cNvSpPr/>
          <p:nvPr/>
        </p:nvSpPr>
        <p:spPr bwMode="auto">
          <a:xfrm>
            <a:off x="439805" y="1745385"/>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kumimoji="0" lang="en-US" sz="1800" b="1" i="0" u="none" strike="noStrike" cap="none" normalizeH="0" baseline="0" dirty="0">
              <a:ln>
                <a:noFill/>
              </a:ln>
              <a:solidFill>
                <a:schemeClr val="tx1"/>
              </a:solidFill>
              <a:effectLst/>
              <a:latin typeface="Arial" pitchFamily="34" charset="0"/>
            </a:endParaRPr>
          </a:p>
          <a:p>
            <a:pPr algn="ctr"/>
            <a:r>
              <a:rPr lang="en-US" dirty="0">
                <a:latin typeface="Calibri" panose="020F0502020204030204" pitchFamily="34" charset="0"/>
              </a:rPr>
              <a:t>Media focus on conflict</a:t>
            </a:r>
            <a:endParaRPr lang="en-US" dirty="0">
              <a:latin typeface="Arial" pitchFamily="34" charset="0"/>
            </a:endParaRPr>
          </a:p>
          <a:p>
            <a:pPr algn="ctr"/>
            <a:endParaRPr kumimoji="0" lang="en-US" sz="1800" b="1" i="0" u="none" strike="noStrike" cap="none" normalizeH="0" baseline="0" dirty="0">
              <a:ln>
                <a:noFill/>
              </a:ln>
              <a:solidFill>
                <a:schemeClr val="tx1"/>
              </a:solidFill>
              <a:effectLst/>
              <a:latin typeface="Arial" pitchFamily="34" charset="0"/>
            </a:endParaRPr>
          </a:p>
        </p:txBody>
      </p:sp>
      <p:sp>
        <p:nvSpPr>
          <p:cNvPr id="21" name="Title 1"/>
          <p:cNvSpPr>
            <a:spLocks noGrp="1"/>
          </p:cNvSpPr>
          <p:nvPr>
            <p:ph type="title"/>
          </p:nvPr>
        </p:nvSpPr>
        <p:spPr>
          <a:xfrm>
            <a:off x="166255" y="28060"/>
            <a:ext cx="8686800" cy="1143000"/>
          </a:xfrm>
        </p:spPr>
        <p:txBody>
          <a:bodyPr/>
          <a:lstStyle/>
          <a:p>
            <a:r>
              <a:rPr lang="en-US" sz="3200" b="1" dirty="0">
                <a:solidFill>
                  <a:srgbClr val="006600"/>
                </a:solidFill>
                <a:latin typeface="Calibri" panose="020F0502020204030204" pitchFamily="34" charset="0"/>
              </a:rPr>
              <a:t>The Vicious Cycle of Exaggerated Polarization</a:t>
            </a:r>
          </a:p>
        </p:txBody>
      </p:sp>
    </p:spTree>
    <p:custDataLst>
      <p:tags r:id="rId1"/>
    </p:custDataLst>
    <p:extLst>
      <p:ext uri="{BB962C8B-B14F-4D97-AF65-F5344CB8AC3E}">
        <p14:creationId xmlns:p14="http://schemas.microsoft.com/office/powerpoint/2010/main" val="26039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3" y="257403"/>
            <a:ext cx="8229600" cy="1143000"/>
          </a:xfrm>
        </p:spPr>
        <p:txBody>
          <a:bodyPr/>
          <a:lstStyle/>
          <a:p>
            <a:r>
              <a:rPr lang="en-US" b="1" dirty="0">
                <a:solidFill>
                  <a:srgbClr val="006600"/>
                </a:solidFill>
                <a:latin typeface="Calibri" panose="020F0502020204030204" pitchFamily="34" charset="0"/>
              </a:rPr>
              <a:t>Applications to Municipalities</a:t>
            </a:r>
          </a:p>
        </p:txBody>
      </p:sp>
      <p:sp>
        <p:nvSpPr>
          <p:cNvPr id="3" name="Content Placeholder 2"/>
          <p:cNvSpPr>
            <a:spLocks noGrp="1"/>
          </p:cNvSpPr>
          <p:nvPr>
            <p:ph idx="1"/>
          </p:nvPr>
        </p:nvSpPr>
        <p:spPr>
          <a:xfrm>
            <a:off x="553453" y="1823736"/>
            <a:ext cx="8229600" cy="4525963"/>
          </a:xfrm>
        </p:spPr>
        <p:txBody>
          <a:bodyPr/>
          <a:lstStyle/>
          <a:p>
            <a:pPr marL="457200" lvl="1" indent="0">
              <a:buNone/>
            </a:pPr>
            <a:r>
              <a:rPr lang="en-US" sz="4000" dirty="0">
                <a:solidFill>
                  <a:srgbClr val="006600"/>
                </a:solidFill>
                <a:latin typeface="Calibri" panose="020F0502020204030204" pitchFamily="34" charset="0"/>
              </a:rPr>
              <a:t>Multiple Levels of Communication</a:t>
            </a:r>
          </a:p>
          <a:p>
            <a:pPr lvl="1">
              <a:buFont typeface="Arial" panose="020B0604020202020204" pitchFamily="34" charset="0"/>
              <a:buChar char="•"/>
            </a:pPr>
            <a:r>
              <a:rPr lang="en-US" sz="4000" dirty="0">
                <a:solidFill>
                  <a:srgbClr val="006600"/>
                </a:solidFill>
                <a:latin typeface="Calibri" panose="020F0502020204030204" pitchFamily="34" charset="0"/>
              </a:rPr>
              <a:t>Council Engagement</a:t>
            </a:r>
          </a:p>
          <a:p>
            <a:pPr lvl="1">
              <a:buFont typeface="Arial" panose="020B0604020202020204" pitchFamily="34" charset="0"/>
              <a:buChar char="•"/>
            </a:pPr>
            <a:r>
              <a:rPr lang="en-US" sz="4000" dirty="0">
                <a:solidFill>
                  <a:srgbClr val="006600"/>
                </a:solidFill>
                <a:latin typeface="Calibri" panose="020F0502020204030204" pitchFamily="34" charset="0"/>
              </a:rPr>
              <a:t>City Manager/Staff and Council</a:t>
            </a:r>
          </a:p>
          <a:p>
            <a:pPr lvl="1">
              <a:buFont typeface="Arial" panose="020B0604020202020204" pitchFamily="34" charset="0"/>
              <a:buChar char="•"/>
            </a:pPr>
            <a:r>
              <a:rPr lang="en-US" sz="4000" dirty="0">
                <a:solidFill>
                  <a:srgbClr val="006600"/>
                </a:solidFill>
                <a:latin typeface="Calibri" panose="020F0502020204030204" pitchFamily="34" charset="0"/>
              </a:rPr>
              <a:t>City Government and Community </a:t>
            </a:r>
          </a:p>
          <a:p>
            <a:pPr lvl="1">
              <a:buFont typeface="Arial" panose="020B0604020202020204" pitchFamily="34" charset="0"/>
              <a:buChar char="•"/>
            </a:pPr>
            <a:r>
              <a:rPr lang="en-US" sz="4000" dirty="0">
                <a:solidFill>
                  <a:srgbClr val="006600"/>
                </a:solidFill>
                <a:latin typeface="Calibri" panose="020F0502020204030204" pitchFamily="34" charset="0"/>
              </a:rPr>
              <a:t>Community Engagement</a:t>
            </a:r>
          </a:p>
        </p:txBody>
      </p:sp>
    </p:spTree>
    <p:custDataLst>
      <p:tags r:id="rId1"/>
    </p:custDataLst>
    <p:extLst>
      <p:ext uri="{BB962C8B-B14F-4D97-AF65-F5344CB8AC3E}">
        <p14:creationId xmlns:p14="http://schemas.microsoft.com/office/powerpoint/2010/main" val="2517955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500" b="1" dirty="0">
                <a:solidFill>
                  <a:srgbClr val="006600"/>
                </a:solidFill>
                <a:latin typeface="Calibri" pitchFamily="34" charset="0"/>
                <a:cs typeface="Times New Roman" pitchFamily="18" charset="0"/>
              </a:rPr>
              <a:t>Why Experts Can’t Save Us</a:t>
            </a:r>
            <a:br>
              <a:rPr lang="en-US" sz="3500" b="1" dirty="0">
                <a:solidFill>
                  <a:srgbClr val="006600"/>
                </a:solidFill>
                <a:latin typeface="Calibri" pitchFamily="34" charset="0"/>
                <a:cs typeface="Times New Roman" pitchFamily="18" charset="0"/>
              </a:rPr>
            </a:br>
            <a:r>
              <a:rPr lang="en-US" sz="2800" b="1" i="1" dirty="0">
                <a:solidFill>
                  <a:srgbClr val="006600"/>
                </a:solidFill>
                <a:latin typeface="Calibri" pitchFamily="34" charset="0"/>
                <a:cs typeface="Times New Roman" pitchFamily="18" charset="0"/>
              </a:rPr>
              <a:t>(though they can certainly help when used well)</a:t>
            </a:r>
          </a:p>
        </p:txBody>
      </p:sp>
      <p:sp>
        <p:nvSpPr>
          <p:cNvPr id="19459" name="Content Placeholder 2"/>
          <p:cNvSpPr>
            <a:spLocks noGrp="1"/>
          </p:cNvSpPr>
          <p:nvPr>
            <p:ph idx="1"/>
          </p:nvPr>
        </p:nvSpPr>
        <p:spPr>
          <a:xfrm>
            <a:off x="199873" y="1431258"/>
            <a:ext cx="8785225" cy="4525962"/>
          </a:xfrm>
        </p:spPr>
        <p:txBody>
          <a:bodyPr/>
          <a:lstStyle/>
          <a:p>
            <a:pPr eaLnBrk="1" hangingPunct="1"/>
            <a:r>
              <a:rPr lang="en-US" sz="2600" dirty="0">
                <a:solidFill>
                  <a:srgbClr val="006600"/>
                </a:solidFill>
                <a:latin typeface="Calibri" pitchFamily="34" charset="0"/>
                <a:cs typeface="Times New Roman" pitchFamily="18" charset="0"/>
              </a:rPr>
              <a:t>Good data is undermined in a polarized environment</a:t>
            </a:r>
          </a:p>
          <a:p>
            <a:pPr eaLnBrk="1" hangingPunct="1"/>
            <a:r>
              <a:rPr lang="en-US" sz="2600" dirty="0">
                <a:solidFill>
                  <a:srgbClr val="006600"/>
                </a:solidFill>
                <a:latin typeface="Calibri" pitchFamily="34" charset="0"/>
                <a:cs typeface="Times New Roman" pitchFamily="18" charset="0"/>
              </a:rPr>
              <a:t>Facts don’t change minds or behavior</a:t>
            </a:r>
          </a:p>
          <a:p>
            <a:pPr eaLnBrk="1" hangingPunct="1"/>
            <a:r>
              <a:rPr lang="en-US" sz="2600" dirty="0">
                <a:solidFill>
                  <a:srgbClr val="006600"/>
                </a:solidFill>
                <a:latin typeface="Calibri" pitchFamily="34" charset="0"/>
                <a:cs typeface="Times New Roman" pitchFamily="18" charset="0"/>
              </a:rPr>
              <a:t>Experts by definition are focused on a specific, narrow aspect of the problem (i.e. they struggle with wicked problems). </a:t>
            </a:r>
          </a:p>
          <a:p>
            <a:pPr eaLnBrk="1" hangingPunct="1"/>
            <a:r>
              <a:rPr lang="en-US" sz="2600" dirty="0">
                <a:solidFill>
                  <a:srgbClr val="006600"/>
                </a:solidFill>
                <a:latin typeface="Calibri" pitchFamily="34" charset="0"/>
                <a:cs typeface="Times New Roman" pitchFamily="18" charset="0"/>
              </a:rPr>
              <a:t>Experts often focus on being “value free” (they tell us what </a:t>
            </a:r>
            <a:r>
              <a:rPr lang="en-US" sz="2600" i="1" dirty="0">
                <a:solidFill>
                  <a:srgbClr val="006600"/>
                </a:solidFill>
                <a:latin typeface="Calibri" pitchFamily="34" charset="0"/>
                <a:cs typeface="Times New Roman" pitchFamily="18" charset="0"/>
              </a:rPr>
              <a:t>is</a:t>
            </a:r>
            <a:r>
              <a:rPr lang="en-US" sz="2600" dirty="0">
                <a:solidFill>
                  <a:srgbClr val="006600"/>
                </a:solidFill>
                <a:latin typeface="Calibri" pitchFamily="34" charset="0"/>
                <a:cs typeface="Times New Roman" pitchFamily="18" charset="0"/>
              </a:rPr>
              <a:t> or what </a:t>
            </a:r>
            <a:r>
              <a:rPr lang="en-US" sz="2600" i="1" dirty="0">
                <a:solidFill>
                  <a:srgbClr val="006600"/>
                </a:solidFill>
                <a:latin typeface="Calibri" pitchFamily="34" charset="0"/>
                <a:cs typeface="Times New Roman" pitchFamily="18" charset="0"/>
              </a:rPr>
              <a:t>could</a:t>
            </a:r>
            <a:r>
              <a:rPr lang="en-US" sz="2600" dirty="0">
                <a:solidFill>
                  <a:srgbClr val="006600"/>
                </a:solidFill>
                <a:latin typeface="Calibri" pitchFamily="34" charset="0"/>
                <a:cs typeface="Times New Roman" pitchFamily="18" charset="0"/>
              </a:rPr>
              <a:t> be, not what </a:t>
            </a:r>
            <a:r>
              <a:rPr lang="en-US" sz="2600" i="1" dirty="0">
                <a:solidFill>
                  <a:srgbClr val="006600"/>
                </a:solidFill>
                <a:latin typeface="Calibri" pitchFamily="34" charset="0"/>
                <a:cs typeface="Times New Roman" pitchFamily="18" charset="0"/>
              </a:rPr>
              <a:t>should</a:t>
            </a:r>
            <a:r>
              <a:rPr lang="en-US" sz="2600" dirty="0">
                <a:solidFill>
                  <a:srgbClr val="006600"/>
                </a:solidFill>
                <a:latin typeface="Calibri" pitchFamily="34" charset="0"/>
                <a:cs typeface="Times New Roman" pitchFamily="18" charset="0"/>
              </a:rPr>
              <a:t> be)</a:t>
            </a:r>
          </a:p>
          <a:p>
            <a:pPr eaLnBrk="1" hangingPunct="1"/>
            <a:r>
              <a:rPr lang="en-US" sz="2600" dirty="0">
                <a:solidFill>
                  <a:srgbClr val="006600"/>
                </a:solidFill>
                <a:latin typeface="Calibri" pitchFamily="34" charset="0"/>
                <a:cs typeface="Times New Roman" pitchFamily="18" charset="0"/>
              </a:rPr>
              <a:t>Expert perspectives can overemphasize what can be measured and underemphasize what cannot</a:t>
            </a:r>
          </a:p>
          <a:p>
            <a:pPr eaLnBrk="1" hangingPunct="1"/>
            <a:r>
              <a:rPr lang="en-US" sz="2600" dirty="0">
                <a:solidFill>
                  <a:srgbClr val="006600"/>
                </a:solidFill>
                <a:latin typeface="Calibri" pitchFamily="34" charset="0"/>
                <a:cs typeface="Times New Roman" pitchFamily="18" charset="0"/>
              </a:rPr>
              <a:t>Expert dominated processes shut out the public</a:t>
            </a:r>
          </a:p>
          <a:p>
            <a:pPr eaLnBrk="1" hangingPunct="1"/>
            <a:endParaRPr lang="en-US" sz="2600" dirty="0">
              <a:solidFill>
                <a:srgbClr val="006600"/>
              </a:solidFill>
              <a:latin typeface="Calibri" pitchFamily="34" charset="0"/>
              <a:cs typeface="Times New Roman" pitchFamily="18" charset="0"/>
            </a:endParaRPr>
          </a:p>
          <a:p>
            <a:pPr eaLnBrk="1" hangingPunct="1"/>
            <a:endParaRPr lang="en-US" sz="2600" dirty="0">
              <a:solidFill>
                <a:srgbClr val="006600"/>
              </a:solidFill>
              <a:latin typeface="Calibri" pitchFamily="34" charset="0"/>
              <a:cs typeface="Times New Roman" pitchFamily="18"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7872" y="5654108"/>
            <a:ext cx="1267226" cy="108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91063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3" y="103723"/>
            <a:ext cx="8229600" cy="1143000"/>
          </a:xfrm>
        </p:spPr>
        <p:txBody>
          <a:bodyPr/>
          <a:lstStyle/>
          <a:p>
            <a:r>
              <a:rPr lang="en-US" sz="3600" b="1" dirty="0">
                <a:solidFill>
                  <a:srgbClr val="006600"/>
                </a:solidFill>
                <a:latin typeface="Calibri" panose="020F0502020204030204" pitchFamily="34" charset="0"/>
              </a:rPr>
              <a:t>Overview: Three Key Arguments</a:t>
            </a:r>
          </a:p>
        </p:txBody>
      </p:sp>
      <p:sp>
        <p:nvSpPr>
          <p:cNvPr id="3" name="Content Placeholder 2"/>
          <p:cNvSpPr>
            <a:spLocks noGrp="1"/>
          </p:cNvSpPr>
          <p:nvPr>
            <p:ph idx="1"/>
          </p:nvPr>
        </p:nvSpPr>
        <p:spPr>
          <a:xfrm>
            <a:off x="136734" y="953393"/>
            <a:ext cx="6298249" cy="4525963"/>
          </a:xfrm>
        </p:spPr>
        <p:txBody>
          <a:bodyPr/>
          <a:lstStyle/>
          <a:p>
            <a:pPr marL="0" indent="0">
              <a:buNone/>
            </a:pPr>
            <a:r>
              <a:rPr lang="en-US" sz="3600" dirty="0">
                <a:solidFill>
                  <a:srgbClr val="006600"/>
                </a:solidFill>
                <a:latin typeface="Calibri" panose="020F0502020204030204" pitchFamily="34" charset="0"/>
              </a:rPr>
              <a:t>#1 – The Basic Reality</a:t>
            </a:r>
          </a:p>
          <a:p>
            <a:pPr marL="0" indent="0">
              <a:buNone/>
            </a:pPr>
            <a:r>
              <a:rPr lang="en-US" sz="2400" dirty="0">
                <a:solidFill>
                  <a:srgbClr val="006600"/>
                </a:solidFill>
                <a:latin typeface="Calibri" panose="020F0502020204030204" pitchFamily="34" charset="0"/>
              </a:rPr>
              <a:t>Most of the key problems we face are best understood through a wicked problems lens</a:t>
            </a:r>
          </a:p>
          <a:p>
            <a:pPr marL="0" indent="0">
              <a:buNone/>
            </a:pPr>
            <a:r>
              <a:rPr lang="en-US" sz="3600" dirty="0">
                <a:solidFill>
                  <a:srgbClr val="006600"/>
                </a:solidFill>
                <a:latin typeface="Calibri" panose="020F0502020204030204" pitchFamily="34" charset="0"/>
              </a:rPr>
              <a:t>#2 – The Bad News </a:t>
            </a:r>
          </a:p>
          <a:p>
            <a:pPr marL="0" indent="0">
              <a:buNone/>
            </a:pPr>
            <a:r>
              <a:rPr lang="en-US" sz="2400" dirty="0">
                <a:solidFill>
                  <a:srgbClr val="006600"/>
                </a:solidFill>
                <a:latin typeface="Calibri" panose="020F0502020204030204" pitchFamily="34" charset="0"/>
              </a:rPr>
              <a:t>Human nature and many of our primary institutions and processes are woefully ill-suited to address wicked problems </a:t>
            </a:r>
          </a:p>
          <a:p>
            <a:pPr marL="0" indent="0">
              <a:buNone/>
            </a:pPr>
            <a:r>
              <a:rPr lang="en-US" sz="3600" b="1" dirty="0">
                <a:solidFill>
                  <a:srgbClr val="006600"/>
                </a:solidFill>
                <a:latin typeface="Calibri" panose="020F0502020204030204" pitchFamily="34" charset="0"/>
              </a:rPr>
              <a:t>#3 – The Hopeful News</a:t>
            </a:r>
          </a:p>
          <a:p>
            <a:pPr marL="0" indent="0">
              <a:buNone/>
            </a:pPr>
            <a:r>
              <a:rPr lang="en-US" sz="2400" dirty="0">
                <a:solidFill>
                  <a:srgbClr val="006600"/>
                </a:solidFill>
                <a:latin typeface="Calibri" panose="020F0502020204030204" pitchFamily="34" charset="0"/>
              </a:rPr>
              <a:t>Once we realize #1 and #2, </a:t>
            </a:r>
            <a:r>
              <a:rPr lang="en-US" sz="2400" dirty="0">
                <a:solidFill>
                  <a:srgbClr val="006600"/>
                </a:solidFill>
              </a:rPr>
              <a:t> </a:t>
            </a:r>
            <a:r>
              <a:rPr lang="en-US" sz="2400" dirty="0">
                <a:solidFill>
                  <a:srgbClr val="006600"/>
                </a:solidFill>
                <a:latin typeface="Calibri" panose="020F0502020204030204" pitchFamily="34" charset="0"/>
              </a:rPr>
              <a:t>we can build capacity for the kinds of conversations, processes, and institutions that cultivate the wisdom  so critical to addressing wicked problems, particularly at the local level</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351" y="1121054"/>
            <a:ext cx="2337722" cy="159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6790281" y="2843695"/>
            <a:ext cx="2260926" cy="116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4257" y="3664787"/>
            <a:ext cx="1012048" cy="8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053" y="3761180"/>
            <a:ext cx="1127671" cy="6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943" y="4898321"/>
            <a:ext cx="1648130" cy="116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03061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Key Steps for </a:t>
            </a:r>
            <a:br>
              <a:rPr lang="en-US" b="1" dirty="0">
                <a:solidFill>
                  <a:srgbClr val="006600"/>
                </a:solidFill>
                <a:latin typeface="Calibri" panose="020F0502020204030204" pitchFamily="34" charset="0"/>
              </a:rPr>
            </a:br>
            <a:r>
              <a:rPr lang="en-US" b="1" dirty="0">
                <a:solidFill>
                  <a:srgbClr val="006600"/>
                </a:solidFill>
                <a:latin typeface="Calibri" panose="020F0502020204030204" pitchFamily="34" charset="0"/>
              </a:rPr>
              <a:t>Local Communities</a:t>
            </a:r>
          </a:p>
        </p:txBody>
      </p:sp>
      <p:sp>
        <p:nvSpPr>
          <p:cNvPr id="3" name="Content Placeholder 2"/>
          <p:cNvSpPr>
            <a:spLocks noGrp="1"/>
          </p:cNvSpPr>
          <p:nvPr>
            <p:ph idx="1"/>
          </p:nvPr>
        </p:nvSpPr>
        <p:spPr>
          <a:xfrm>
            <a:off x="457201" y="1600200"/>
            <a:ext cx="7335148" cy="4525963"/>
          </a:xfrm>
        </p:spPr>
        <p:txBody>
          <a:bodyPr/>
          <a:lstStyle/>
          <a:p>
            <a:pPr lvl="1">
              <a:buFont typeface="Arial" panose="020B0604020202020204" pitchFamily="34" charset="0"/>
              <a:buChar char="•"/>
            </a:pPr>
            <a:r>
              <a:rPr lang="en-US" sz="3200" dirty="0">
                <a:solidFill>
                  <a:srgbClr val="006600"/>
                </a:solidFill>
                <a:latin typeface="Calibri" panose="020F0502020204030204" pitchFamily="34" charset="0"/>
              </a:rPr>
              <a:t>Adopting a wicked problems mindset</a:t>
            </a:r>
          </a:p>
        </p:txBody>
      </p:sp>
      <p:sp>
        <p:nvSpPr>
          <p:cNvPr id="4" name="TextBox 3"/>
          <p:cNvSpPr txBox="1"/>
          <p:nvPr/>
        </p:nvSpPr>
        <p:spPr>
          <a:xfrm>
            <a:off x="7647709" y="1634836"/>
            <a:ext cx="1351652" cy="369332"/>
          </a:xfrm>
          <a:prstGeom prst="rect">
            <a:avLst/>
          </a:prstGeom>
          <a:noFill/>
        </p:spPr>
        <p:txBody>
          <a:bodyPr wrap="none" rtlCol="0">
            <a:spAutoFit/>
          </a:bodyPr>
          <a:lstStyle/>
          <a:p>
            <a:r>
              <a:rPr lang="en-US" dirty="0"/>
              <a:t>Short term</a:t>
            </a:r>
          </a:p>
        </p:txBody>
      </p:sp>
      <p:sp>
        <p:nvSpPr>
          <p:cNvPr id="5" name="TextBox 4"/>
          <p:cNvSpPr txBox="1"/>
          <p:nvPr/>
        </p:nvSpPr>
        <p:spPr>
          <a:xfrm>
            <a:off x="7792348" y="4641272"/>
            <a:ext cx="1313180" cy="369332"/>
          </a:xfrm>
          <a:prstGeom prst="rect">
            <a:avLst/>
          </a:prstGeom>
          <a:noFill/>
        </p:spPr>
        <p:txBody>
          <a:bodyPr wrap="none" rtlCol="0">
            <a:spAutoFit/>
          </a:bodyPr>
          <a:lstStyle/>
          <a:p>
            <a:r>
              <a:rPr lang="en-US" dirty="0"/>
              <a:t>Long term</a:t>
            </a:r>
          </a:p>
        </p:txBody>
      </p:sp>
      <p:cxnSp>
        <p:nvCxnSpPr>
          <p:cNvPr id="6" name="Straight Arrow Connector 5"/>
          <p:cNvCxnSpPr/>
          <p:nvPr/>
        </p:nvCxnSpPr>
        <p:spPr bwMode="auto">
          <a:xfrm>
            <a:off x="8323535" y="2147455"/>
            <a:ext cx="0" cy="2272145"/>
          </a:xfrm>
          <a:prstGeom prst="straightConnector1">
            <a:avLst/>
          </a:prstGeom>
          <a:solidFill>
            <a:schemeClr val="accent1"/>
          </a:solidFill>
          <a:ln w="9525" cap="flat" cmpd="sng" algn="ctr">
            <a:solidFill>
              <a:schemeClr val="tx1"/>
            </a:solidFill>
            <a:prstDash val="solid"/>
            <a:round/>
            <a:headEnd type="arrow"/>
            <a:tailEnd type="arrow"/>
          </a:ln>
          <a:effectLst/>
        </p:spPr>
      </p:cxnSp>
    </p:spTree>
    <p:extLst>
      <p:ext uri="{BB962C8B-B14F-4D97-AF65-F5344CB8AC3E}">
        <p14:creationId xmlns:p14="http://schemas.microsoft.com/office/powerpoint/2010/main" val="16802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2" y="288286"/>
            <a:ext cx="8720920" cy="1143000"/>
          </a:xfrm>
        </p:spPr>
        <p:txBody>
          <a:bodyPr/>
          <a:lstStyle/>
          <a:p>
            <a:r>
              <a:rPr lang="en-US" sz="5000" b="1" dirty="0">
                <a:solidFill>
                  <a:srgbClr val="006600"/>
                </a:solidFill>
                <a:latin typeface="Calibri" panose="020F0502020204030204" pitchFamily="34" charset="0"/>
              </a:rPr>
              <a:t>The Wicked Problems Mindset</a:t>
            </a:r>
          </a:p>
        </p:txBody>
      </p:sp>
      <p:sp>
        <p:nvSpPr>
          <p:cNvPr id="3" name="Content Placeholder 2"/>
          <p:cNvSpPr>
            <a:spLocks noGrp="1"/>
          </p:cNvSpPr>
          <p:nvPr>
            <p:ph idx="1"/>
          </p:nvPr>
        </p:nvSpPr>
        <p:spPr>
          <a:xfrm>
            <a:off x="131885" y="1451214"/>
            <a:ext cx="8950569" cy="4525963"/>
          </a:xfrm>
        </p:spPr>
        <p:txBody>
          <a:bodyPr/>
          <a:lstStyle/>
          <a:p>
            <a:r>
              <a:rPr lang="en-US" dirty="0">
                <a:solidFill>
                  <a:srgbClr val="006600"/>
                </a:solidFill>
                <a:latin typeface="Calibri" panose="020F0502020204030204" pitchFamily="34" charset="0"/>
              </a:rPr>
              <a:t>Presume wicked problems, not wicked people</a:t>
            </a:r>
          </a:p>
          <a:p>
            <a:r>
              <a:rPr lang="en-US" dirty="0">
                <a:solidFill>
                  <a:srgbClr val="006600"/>
                </a:solidFill>
                <a:latin typeface="Calibri" panose="020F0502020204030204" pitchFamily="34" charset="0"/>
              </a:rPr>
              <a:t>Become more comfortable with uncertainty</a:t>
            </a:r>
          </a:p>
          <a:p>
            <a:r>
              <a:rPr lang="en-US" dirty="0">
                <a:solidFill>
                  <a:srgbClr val="006600"/>
                </a:solidFill>
                <a:latin typeface="Calibri" panose="020F0502020204030204" pitchFamily="34" charset="0"/>
              </a:rPr>
              <a:t>Focus on elevating the conversation not just winning the argument</a:t>
            </a:r>
          </a:p>
        </p:txBody>
      </p:sp>
    </p:spTree>
    <p:custDataLst>
      <p:tags r:id="rId1"/>
    </p:custDataLst>
    <p:extLst>
      <p:ext uri="{BB962C8B-B14F-4D97-AF65-F5344CB8AC3E}">
        <p14:creationId xmlns:p14="http://schemas.microsoft.com/office/powerpoint/2010/main" val="12988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58" y="179104"/>
            <a:ext cx="8495731" cy="1143000"/>
          </a:xfrm>
        </p:spPr>
        <p:txBody>
          <a:bodyPr/>
          <a:lstStyle/>
          <a:p>
            <a:r>
              <a:rPr lang="en-US" dirty="0">
                <a:solidFill>
                  <a:srgbClr val="006600"/>
                </a:solidFill>
                <a:latin typeface="Calibri" panose="020F0502020204030204" pitchFamily="34" charset="0"/>
              </a:rPr>
              <a:t>Traditional v. Facilitative Leadership</a:t>
            </a:r>
          </a:p>
        </p:txBody>
      </p:sp>
      <p:sp>
        <p:nvSpPr>
          <p:cNvPr id="3" name="Content Placeholder 2"/>
          <p:cNvSpPr>
            <a:spLocks noGrp="1"/>
          </p:cNvSpPr>
          <p:nvPr>
            <p:ph idx="1"/>
          </p:nvPr>
        </p:nvSpPr>
        <p:spPr>
          <a:xfrm>
            <a:off x="191069" y="1600200"/>
            <a:ext cx="4176215" cy="4525963"/>
          </a:xfrm>
        </p:spPr>
        <p:txBody>
          <a:bodyPr/>
          <a:lstStyle/>
          <a:p>
            <a:pPr marL="0" indent="0" algn="ctr">
              <a:buNone/>
            </a:pPr>
            <a:r>
              <a:rPr lang="en-US" b="1" dirty="0">
                <a:solidFill>
                  <a:srgbClr val="006600"/>
                </a:solidFill>
                <a:latin typeface="Calibri" panose="020F0502020204030204" pitchFamily="34" charset="0"/>
              </a:rPr>
              <a:t>Traditional</a:t>
            </a:r>
          </a:p>
          <a:p>
            <a:r>
              <a:rPr lang="en-US" i="1" dirty="0">
                <a:solidFill>
                  <a:srgbClr val="006600"/>
                </a:solidFill>
                <a:latin typeface="Calibri" panose="020F0502020204030204" pitchFamily="34" charset="0"/>
              </a:rPr>
              <a:t>Strong opinion</a:t>
            </a:r>
          </a:p>
          <a:p>
            <a:r>
              <a:rPr lang="en-US" i="1" dirty="0">
                <a:solidFill>
                  <a:srgbClr val="006600"/>
                </a:solidFill>
                <a:latin typeface="Calibri" panose="020F0502020204030204" pitchFamily="34" charset="0"/>
              </a:rPr>
              <a:t>Charisma </a:t>
            </a:r>
          </a:p>
          <a:p>
            <a:r>
              <a:rPr lang="en-US" i="1" dirty="0">
                <a:solidFill>
                  <a:srgbClr val="006600"/>
                </a:solidFill>
                <a:latin typeface="Calibri" panose="020F0502020204030204" pitchFamily="34" charset="0"/>
              </a:rPr>
              <a:t>Public speaking skills</a:t>
            </a:r>
          </a:p>
          <a:p>
            <a:r>
              <a:rPr lang="en-US" i="1" dirty="0">
                <a:solidFill>
                  <a:srgbClr val="006600"/>
                </a:solidFill>
                <a:latin typeface="Calibri" panose="020F0502020204030204" pitchFamily="34" charset="0"/>
              </a:rPr>
              <a:t>Mobilization of the like-minded</a:t>
            </a:r>
          </a:p>
          <a:p>
            <a:pPr marL="0" indent="0">
              <a:buNone/>
            </a:pPr>
            <a:endParaRPr lang="en-US" i="1" dirty="0">
              <a:solidFill>
                <a:srgbClr val="006600"/>
              </a:solidFill>
              <a:latin typeface="Calibri" panose="020F0502020204030204" pitchFamily="34" charset="0"/>
            </a:endParaRPr>
          </a:p>
          <a:p>
            <a:pPr marL="0" indent="0">
              <a:buNone/>
            </a:pPr>
            <a:endParaRPr lang="en-US" i="1" dirty="0">
              <a:solidFill>
                <a:srgbClr val="006600"/>
              </a:solidFill>
              <a:latin typeface="Calibri" panose="020F0502020204030204" pitchFamily="34" charset="0"/>
            </a:endParaRPr>
          </a:p>
        </p:txBody>
      </p:sp>
      <p:sp>
        <p:nvSpPr>
          <p:cNvPr id="4" name="Content Placeholder 2"/>
          <p:cNvSpPr txBox="1">
            <a:spLocks/>
          </p:cNvSpPr>
          <p:nvPr/>
        </p:nvSpPr>
        <p:spPr bwMode="auto">
          <a:xfrm>
            <a:off x="4731224" y="1643418"/>
            <a:ext cx="391008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kern="0" dirty="0">
                <a:solidFill>
                  <a:srgbClr val="006600"/>
                </a:solidFill>
                <a:latin typeface="Calibri" panose="020F0502020204030204" pitchFamily="34" charset="0"/>
              </a:rPr>
              <a:t>Facilitative</a:t>
            </a:r>
          </a:p>
          <a:p>
            <a:r>
              <a:rPr lang="en-US" b="0" i="1" kern="0" dirty="0">
                <a:solidFill>
                  <a:srgbClr val="006600"/>
                </a:solidFill>
                <a:latin typeface="Calibri" panose="020F0502020204030204" pitchFamily="34" charset="0"/>
              </a:rPr>
              <a:t>Strong on process</a:t>
            </a:r>
          </a:p>
          <a:p>
            <a:r>
              <a:rPr lang="en-US" b="0" i="1" kern="0" dirty="0">
                <a:solidFill>
                  <a:srgbClr val="006600"/>
                </a:solidFill>
                <a:latin typeface="Calibri" panose="020F0502020204030204" pitchFamily="34" charset="0"/>
              </a:rPr>
              <a:t>Trust and respect</a:t>
            </a:r>
          </a:p>
          <a:p>
            <a:r>
              <a:rPr lang="en-US" b="0" i="1" kern="0" dirty="0">
                <a:solidFill>
                  <a:srgbClr val="006600"/>
                </a:solidFill>
                <a:latin typeface="Calibri" panose="020F0502020204030204" pitchFamily="34" charset="0"/>
              </a:rPr>
              <a:t>Facilitation skills</a:t>
            </a:r>
          </a:p>
          <a:p>
            <a:r>
              <a:rPr lang="en-US" b="0" i="1" kern="0" dirty="0">
                <a:solidFill>
                  <a:srgbClr val="006600"/>
                </a:solidFill>
                <a:latin typeface="Calibri" panose="020F0502020204030204" pitchFamily="34" charset="0"/>
              </a:rPr>
              <a:t>Collaboration between broad perspectives</a:t>
            </a:r>
          </a:p>
          <a:p>
            <a:pPr marL="0" indent="0">
              <a:buFontTx/>
              <a:buNone/>
            </a:pPr>
            <a:endParaRPr lang="en-US" b="0" i="1" kern="0" dirty="0">
              <a:solidFill>
                <a:srgbClr val="006600"/>
              </a:solidFill>
              <a:latin typeface="Calibri" panose="020F0502020204030204" pitchFamily="34" charset="0"/>
            </a:endParaRPr>
          </a:p>
          <a:p>
            <a:pPr marL="0" indent="0">
              <a:buFontTx/>
              <a:buNone/>
            </a:pPr>
            <a:endParaRPr lang="en-US" b="0" i="1" kern="0" dirty="0">
              <a:solidFill>
                <a:srgbClr val="0066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54334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2" y="288286"/>
            <a:ext cx="8720920" cy="1143000"/>
          </a:xfrm>
        </p:spPr>
        <p:txBody>
          <a:bodyPr/>
          <a:lstStyle/>
          <a:p>
            <a:r>
              <a:rPr lang="en-US" sz="5000" b="1" dirty="0">
                <a:solidFill>
                  <a:srgbClr val="006600"/>
                </a:solidFill>
                <a:latin typeface="Calibri" panose="020F0502020204030204" pitchFamily="34" charset="0"/>
              </a:rPr>
              <a:t>The Wicked Problems Mindset</a:t>
            </a:r>
          </a:p>
        </p:txBody>
      </p:sp>
      <p:sp>
        <p:nvSpPr>
          <p:cNvPr id="3" name="Content Placeholder 2"/>
          <p:cNvSpPr>
            <a:spLocks noGrp="1"/>
          </p:cNvSpPr>
          <p:nvPr>
            <p:ph idx="1"/>
          </p:nvPr>
        </p:nvSpPr>
        <p:spPr>
          <a:xfrm>
            <a:off x="131885" y="1451214"/>
            <a:ext cx="8950569" cy="4525963"/>
          </a:xfrm>
        </p:spPr>
        <p:txBody>
          <a:bodyPr/>
          <a:lstStyle/>
          <a:p>
            <a:r>
              <a:rPr lang="en-US" dirty="0">
                <a:solidFill>
                  <a:srgbClr val="006600"/>
                </a:solidFill>
                <a:latin typeface="Calibri" panose="020F0502020204030204" pitchFamily="34" charset="0"/>
              </a:rPr>
              <a:t>Presume wicked problems, not wicked people</a:t>
            </a:r>
          </a:p>
          <a:p>
            <a:r>
              <a:rPr lang="en-US" dirty="0">
                <a:solidFill>
                  <a:srgbClr val="006600"/>
                </a:solidFill>
                <a:latin typeface="Calibri" panose="020F0502020204030204" pitchFamily="34" charset="0"/>
              </a:rPr>
              <a:t>Become more comfortable with uncertainty</a:t>
            </a:r>
          </a:p>
          <a:p>
            <a:r>
              <a:rPr lang="en-US" dirty="0">
                <a:solidFill>
                  <a:srgbClr val="006600"/>
                </a:solidFill>
                <a:latin typeface="Calibri" panose="020F0502020204030204" pitchFamily="34" charset="0"/>
              </a:rPr>
              <a:t>Focus on elevating the conversation not just winning the argument</a:t>
            </a:r>
          </a:p>
          <a:p>
            <a:r>
              <a:rPr lang="en-US" dirty="0">
                <a:solidFill>
                  <a:srgbClr val="006600"/>
                </a:solidFill>
                <a:latin typeface="Calibri" panose="020F0502020204030204" pitchFamily="34" charset="0"/>
              </a:rPr>
              <a:t>Put your energy toward identifying, engaging, and negotiating inherent tensions</a:t>
            </a:r>
          </a:p>
          <a:p>
            <a:r>
              <a:rPr lang="en-US" dirty="0">
                <a:solidFill>
                  <a:srgbClr val="006600"/>
                </a:solidFill>
                <a:latin typeface="Calibri" panose="020F0502020204030204" pitchFamily="34" charset="0"/>
              </a:rPr>
              <a:t>Work toward creating a learning community</a:t>
            </a:r>
          </a:p>
        </p:txBody>
      </p:sp>
    </p:spTree>
    <p:custDataLst>
      <p:tags r:id="rId1"/>
    </p:custDataLst>
    <p:extLst>
      <p:ext uri="{BB962C8B-B14F-4D97-AF65-F5344CB8AC3E}">
        <p14:creationId xmlns:p14="http://schemas.microsoft.com/office/powerpoint/2010/main" val="22221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Key Steps for </a:t>
            </a:r>
            <a:br>
              <a:rPr lang="en-US" b="1" dirty="0">
                <a:solidFill>
                  <a:srgbClr val="006600"/>
                </a:solidFill>
                <a:latin typeface="Calibri" panose="020F0502020204030204" pitchFamily="34" charset="0"/>
              </a:rPr>
            </a:br>
            <a:r>
              <a:rPr lang="en-US" b="1" dirty="0">
                <a:solidFill>
                  <a:srgbClr val="006600"/>
                </a:solidFill>
                <a:latin typeface="Calibri" panose="020F0502020204030204" pitchFamily="34" charset="0"/>
              </a:rPr>
              <a:t>Local Communities</a:t>
            </a:r>
          </a:p>
        </p:txBody>
      </p:sp>
      <p:sp>
        <p:nvSpPr>
          <p:cNvPr id="3" name="Content Placeholder 2"/>
          <p:cNvSpPr>
            <a:spLocks noGrp="1"/>
          </p:cNvSpPr>
          <p:nvPr>
            <p:ph idx="1"/>
          </p:nvPr>
        </p:nvSpPr>
        <p:spPr>
          <a:xfrm>
            <a:off x="457201" y="1600200"/>
            <a:ext cx="7335148" cy="4525963"/>
          </a:xfrm>
        </p:spPr>
        <p:txBody>
          <a:bodyPr/>
          <a:lstStyle/>
          <a:p>
            <a:pPr lvl="1">
              <a:buFont typeface="Arial" panose="020B0604020202020204" pitchFamily="34" charset="0"/>
              <a:buChar char="•"/>
            </a:pPr>
            <a:r>
              <a:rPr lang="en-US" sz="3200" dirty="0">
                <a:solidFill>
                  <a:srgbClr val="006600"/>
                </a:solidFill>
                <a:latin typeface="Calibri" panose="020F0502020204030204" pitchFamily="34" charset="0"/>
              </a:rPr>
              <a:t>Adopting a wicked problems mindset</a:t>
            </a:r>
          </a:p>
          <a:p>
            <a:pPr lvl="1">
              <a:buFont typeface="Arial" panose="020B0604020202020204" pitchFamily="34" charset="0"/>
              <a:buChar char="•"/>
            </a:pPr>
            <a:r>
              <a:rPr lang="en-US" sz="3200" b="1" dirty="0">
                <a:solidFill>
                  <a:srgbClr val="006600"/>
                </a:solidFill>
                <a:latin typeface="Calibri" panose="020F0502020204030204" pitchFamily="34" charset="0"/>
              </a:rPr>
              <a:t>Better processes  - tap into different aspects of human nature</a:t>
            </a:r>
          </a:p>
        </p:txBody>
      </p:sp>
      <p:sp>
        <p:nvSpPr>
          <p:cNvPr id="4" name="TextBox 3"/>
          <p:cNvSpPr txBox="1"/>
          <p:nvPr/>
        </p:nvSpPr>
        <p:spPr>
          <a:xfrm>
            <a:off x="7647709" y="1634836"/>
            <a:ext cx="1351652" cy="369332"/>
          </a:xfrm>
          <a:prstGeom prst="rect">
            <a:avLst/>
          </a:prstGeom>
          <a:noFill/>
        </p:spPr>
        <p:txBody>
          <a:bodyPr wrap="none" rtlCol="0">
            <a:spAutoFit/>
          </a:bodyPr>
          <a:lstStyle/>
          <a:p>
            <a:r>
              <a:rPr lang="en-US" dirty="0"/>
              <a:t>Short term</a:t>
            </a:r>
          </a:p>
        </p:txBody>
      </p:sp>
      <p:sp>
        <p:nvSpPr>
          <p:cNvPr id="5" name="TextBox 4"/>
          <p:cNvSpPr txBox="1"/>
          <p:nvPr/>
        </p:nvSpPr>
        <p:spPr>
          <a:xfrm>
            <a:off x="7792348" y="4641272"/>
            <a:ext cx="1313180" cy="369332"/>
          </a:xfrm>
          <a:prstGeom prst="rect">
            <a:avLst/>
          </a:prstGeom>
          <a:noFill/>
        </p:spPr>
        <p:txBody>
          <a:bodyPr wrap="none" rtlCol="0">
            <a:spAutoFit/>
          </a:bodyPr>
          <a:lstStyle/>
          <a:p>
            <a:r>
              <a:rPr lang="en-US" dirty="0"/>
              <a:t>Long term</a:t>
            </a:r>
          </a:p>
        </p:txBody>
      </p:sp>
      <p:cxnSp>
        <p:nvCxnSpPr>
          <p:cNvPr id="6" name="Straight Arrow Connector 5"/>
          <p:cNvCxnSpPr/>
          <p:nvPr/>
        </p:nvCxnSpPr>
        <p:spPr bwMode="auto">
          <a:xfrm>
            <a:off x="8323535" y="2147455"/>
            <a:ext cx="0" cy="2272145"/>
          </a:xfrm>
          <a:prstGeom prst="straightConnector1">
            <a:avLst/>
          </a:prstGeom>
          <a:solidFill>
            <a:schemeClr val="accent1"/>
          </a:solidFill>
          <a:ln w="9525" cap="flat" cmpd="sng" algn="ctr">
            <a:solidFill>
              <a:schemeClr val="tx1"/>
            </a:solidFill>
            <a:prstDash val="solid"/>
            <a:round/>
            <a:headEnd type="arrow"/>
            <a:tailEnd type="arrow"/>
          </a:ln>
          <a:effectLst/>
        </p:spPr>
      </p:cxnSp>
    </p:spTree>
    <p:custDataLst>
      <p:tags r:id="rId1"/>
    </p:custDataLst>
    <p:extLst>
      <p:ext uri="{BB962C8B-B14F-4D97-AF65-F5344CB8AC3E}">
        <p14:creationId xmlns:p14="http://schemas.microsoft.com/office/powerpoint/2010/main" val="1760653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Brain Science</a:t>
            </a:r>
          </a:p>
        </p:txBody>
      </p:sp>
      <p:sp>
        <p:nvSpPr>
          <p:cNvPr id="18435" name="Content Placeholder 2"/>
          <p:cNvSpPr>
            <a:spLocks noGrp="1"/>
          </p:cNvSpPr>
          <p:nvPr>
            <p:ph idx="1"/>
          </p:nvPr>
        </p:nvSpPr>
        <p:spPr>
          <a:xfrm>
            <a:off x="-1" y="1035339"/>
            <a:ext cx="9294125" cy="4525963"/>
          </a:xfrm>
        </p:spPr>
        <p:txBody>
          <a:bodyPr/>
          <a:lstStyle/>
          <a:p>
            <a:pPr marL="0" indent="0" eaLnBrk="1" hangingPunct="1">
              <a:buNone/>
            </a:pPr>
            <a:r>
              <a:rPr lang="en-US" sz="2800" dirty="0">
                <a:solidFill>
                  <a:srgbClr val="006600"/>
                </a:solidFill>
                <a:latin typeface="Calibri" pitchFamily="34" charset="0"/>
                <a:cs typeface="Times New Roman" pitchFamily="18" charset="0"/>
              </a:rPr>
              <a:t>The Problematic</a:t>
            </a:r>
          </a:p>
          <a:p>
            <a:pPr marL="0" indent="0" eaLnBrk="1" hangingPunct="1">
              <a:buNone/>
            </a:pPr>
            <a:r>
              <a:rPr lang="en-US" sz="2800" dirty="0">
                <a:solidFill>
                  <a:srgbClr val="006600"/>
                </a:solidFill>
                <a:latin typeface="Calibri" pitchFamily="34" charset="0"/>
                <a:cs typeface="Times New Roman" pitchFamily="18" charset="0"/>
              </a:rPr>
              <a:t>	We crave certainty and consistency</a:t>
            </a:r>
          </a:p>
          <a:p>
            <a:pPr marL="0" indent="0" eaLnBrk="1" hangingPunct="1">
              <a:buNone/>
            </a:pPr>
            <a:r>
              <a:rPr lang="en-US" sz="2800" dirty="0">
                <a:solidFill>
                  <a:srgbClr val="006600"/>
                </a:solidFill>
                <a:latin typeface="Calibri" pitchFamily="34" charset="0"/>
                <a:cs typeface="Times New Roman" pitchFamily="18" charset="0"/>
              </a:rPr>
              <a:t>	We are suckers for the good v. evil narrative</a:t>
            </a:r>
          </a:p>
          <a:p>
            <a:pPr marL="0" indent="0" eaLnBrk="1" hangingPunct="1">
              <a:buNone/>
            </a:pPr>
            <a:r>
              <a:rPr lang="en-US" sz="2800" dirty="0">
                <a:solidFill>
                  <a:srgbClr val="006600"/>
                </a:solidFill>
                <a:latin typeface="Calibri" pitchFamily="34" charset="0"/>
                <a:cs typeface="Times New Roman" pitchFamily="18" charset="0"/>
              </a:rPr>
              <a:t>	We strongly prefer to gather with the like minded</a:t>
            </a:r>
          </a:p>
          <a:p>
            <a:pPr marL="0" indent="0" eaLnBrk="1" hangingPunct="1">
              <a:buNone/>
            </a:pPr>
            <a:r>
              <a:rPr lang="en-US" sz="2800" dirty="0">
                <a:solidFill>
                  <a:srgbClr val="006600"/>
                </a:solidFill>
                <a:latin typeface="Calibri" pitchFamily="34" charset="0"/>
                <a:cs typeface="Times New Roman" pitchFamily="18" charset="0"/>
              </a:rPr>
              <a:t>	We filter &amp; cherry pick evidence to support our views</a:t>
            </a:r>
          </a:p>
          <a:p>
            <a:pPr marL="0" indent="0" eaLnBrk="1" hangingPunct="1">
              <a:buNone/>
            </a:pPr>
            <a:r>
              <a:rPr lang="en-US" sz="2800" dirty="0">
                <a:solidFill>
                  <a:srgbClr val="006600"/>
                </a:solidFill>
                <a:latin typeface="Calibri" pitchFamily="34" charset="0"/>
                <a:cs typeface="Times New Roman" pitchFamily="18" charset="0"/>
              </a:rPr>
              <a:t>	We avoid values dilemmas, tensions, and tough choices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973" y="4059211"/>
            <a:ext cx="3625375" cy="2798790"/>
          </a:xfrm>
          <a:prstGeom prst="rect">
            <a:avLst/>
          </a:prstGeom>
        </p:spPr>
      </p:pic>
    </p:spTree>
    <p:custDataLst>
      <p:tags r:id="rId1"/>
    </p:custDataLst>
    <p:extLst>
      <p:ext uri="{BB962C8B-B14F-4D97-AF65-F5344CB8AC3E}">
        <p14:creationId xmlns:p14="http://schemas.microsoft.com/office/powerpoint/2010/main" val="3051220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Social Psychology and Brain Science</a:t>
            </a:r>
          </a:p>
        </p:txBody>
      </p:sp>
      <p:sp>
        <p:nvSpPr>
          <p:cNvPr id="18435" name="Content Placeholder 2"/>
          <p:cNvSpPr>
            <a:spLocks noGrp="1"/>
          </p:cNvSpPr>
          <p:nvPr>
            <p:ph idx="1"/>
          </p:nvPr>
        </p:nvSpPr>
        <p:spPr>
          <a:xfrm>
            <a:off x="0" y="1035339"/>
            <a:ext cx="9144000" cy="4525963"/>
          </a:xfrm>
        </p:spPr>
        <p:txBody>
          <a:bodyPr/>
          <a:lstStyle/>
          <a:p>
            <a:pPr marL="0" indent="0" eaLnBrk="1" hangingPunct="1">
              <a:buNone/>
            </a:pPr>
            <a:r>
              <a:rPr lang="en-US" sz="3000" dirty="0">
                <a:solidFill>
                  <a:srgbClr val="006600"/>
                </a:solidFill>
                <a:latin typeface="Calibri" pitchFamily="34" charset="0"/>
                <a:cs typeface="Times New Roman" pitchFamily="18" charset="0"/>
              </a:rPr>
              <a:t>The Good</a:t>
            </a:r>
          </a:p>
          <a:p>
            <a:pPr marL="0" indent="0" eaLnBrk="1" hangingPunct="1">
              <a:buNone/>
            </a:pPr>
            <a:r>
              <a:rPr lang="en-US" sz="3000" dirty="0">
                <a:solidFill>
                  <a:srgbClr val="006600"/>
                </a:solidFill>
                <a:latin typeface="Calibri" pitchFamily="34" charset="0"/>
                <a:cs typeface="Times New Roman" pitchFamily="18" charset="0"/>
              </a:rPr>
              <a:t>	</a:t>
            </a:r>
            <a:r>
              <a:rPr lang="en-US" sz="2600" dirty="0">
                <a:solidFill>
                  <a:srgbClr val="006600"/>
                </a:solidFill>
                <a:latin typeface="Calibri" pitchFamily="34" charset="0"/>
                <a:cs typeface="Times New Roman" pitchFamily="18" charset="0"/>
              </a:rPr>
              <a:t>We are inherently social and seek purpose and community</a:t>
            </a:r>
          </a:p>
          <a:p>
            <a:pPr marL="0" indent="0" eaLnBrk="1" hangingPunct="1">
              <a:buNone/>
            </a:pPr>
            <a:r>
              <a:rPr lang="en-US" sz="2600" dirty="0">
                <a:solidFill>
                  <a:srgbClr val="006600"/>
                </a:solidFill>
                <a:latin typeface="Calibri" pitchFamily="34" charset="0"/>
                <a:cs typeface="Times New Roman" pitchFamily="18" charset="0"/>
              </a:rPr>
              <a: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634" y="2258026"/>
            <a:ext cx="2923355" cy="436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4724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71488" y="11113"/>
            <a:ext cx="8229600" cy="1143000"/>
          </a:xfrm>
        </p:spPr>
        <p:txBody>
          <a:bodyPr/>
          <a:lstStyle/>
          <a:p>
            <a:pPr eaLnBrk="1" hangingPunct="1"/>
            <a:r>
              <a:rPr lang="en-US" sz="3500" b="1" dirty="0">
                <a:solidFill>
                  <a:srgbClr val="006600"/>
                </a:solidFill>
                <a:latin typeface="Calibri" pitchFamily="34" charset="0"/>
                <a:cs typeface="Times New Roman" pitchFamily="18" charset="0"/>
              </a:rPr>
              <a:t>What We Are Learning from Social Psychology and Brain Science</a:t>
            </a:r>
          </a:p>
        </p:txBody>
      </p:sp>
      <p:sp>
        <p:nvSpPr>
          <p:cNvPr id="18435" name="Content Placeholder 2"/>
          <p:cNvSpPr>
            <a:spLocks noGrp="1"/>
          </p:cNvSpPr>
          <p:nvPr>
            <p:ph idx="1"/>
          </p:nvPr>
        </p:nvSpPr>
        <p:spPr>
          <a:xfrm>
            <a:off x="0" y="1035339"/>
            <a:ext cx="9144000" cy="4525963"/>
          </a:xfrm>
        </p:spPr>
        <p:txBody>
          <a:bodyPr/>
          <a:lstStyle/>
          <a:p>
            <a:pPr marL="0" indent="0" eaLnBrk="1" hangingPunct="1">
              <a:buNone/>
            </a:pPr>
            <a:r>
              <a:rPr lang="en-US" sz="3000" dirty="0">
                <a:solidFill>
                  <a:srgbClr val="006600"/>
                </a:solidFill>
                <a:latin typeface="Calibri" pitchFamily="34" charset="0"/>
                <a:cs typeface="Times New Roman" pitchFamily="18" charset="0"/>
              </a:rPr>
              <a:t>The Good</a:t>
            </a:r>
          </a:p>
          <a:p>
            <a:pPr marL="0" indent="0" eaLnBrk="1" hangingPunct="1">
              <a:buNone/>
            </a:pPr>
            <a:r>
              <a:rPr lang="en-US" sz="3000" dirty="0">
                <a:solidFill>
                  <a:srgbClr val="006600"/>
                </a:solidFill>
                <a:latin typeface="Calibri" pitchFamily="34" charset="0"/>
                <a:cs typeface="Times New Roman" pitchFamily="18" charset="0"/>
              </a:rPr>
              <a:t>	</a:t>
            </a:r>
            <a:r>
              <a:rPr lang="en-US" sz="2600" dirty="0">
                <a:solidFill>
                  <a:srgbClr val="006600"/>
                </a:solidFill>
                <a:latin typeface="Calibri" pitchFamily="34" charset="0"/>
                <a:cs typeface="Times New Roman" pitchFamily="18" charset="0"/>
              </a:rPr>
              <a:t>We are inherently social and seek purpose and community</a:t>
            </a:r>
          </a:p>
          <a:p>
            <a:pPr marL="0" indent="0" eaLnBrk="1" hangingPunct="1">
              <a:buNone/>
            </a:pPr>
            <a:r>
              <a:rPr lang="en-US" sz="2600" dirty="0">
                <a:solidFill>
                  <a:srgbClr val="006600"/>
                </a:solidFill>
                <a:latin typeface="Calibri" pitchFamily="34" charset="0"/>
                <a:cs typeface="Times New Roman" pitchFamily="18" charset="0"/>
              </a:rPr>
              <a:t>	We are inherently empathetic</a:t>
            </a:r>
          </a:p>
          <a:p>
            <a:pPr marL="0" indent="0" eaLnBrk="1" hangingPunct="1">
              <a:buNone/>
            </a:pPr>
            <a:r>
              <a:rPr lang="en-US" sz="2600" dirty="0">
                <a:solidFill>
                  <a:srgbClr val="006600"/>
                </a:solidFill>
                <a:latin typeface="Calibri" pitchFamily="34" charset="0"/>
                <a:cs typeface="Times New Roman" pitchFamily="18" charset="0"/>
              </a:rPr>
              <a:t>	We are inherently pragmatic and creative</a:t>
            </a:r>
          </a:p>
          <a:p>
            <a:pPr marL="0" indent="0" eaLnBrk="1" hangingPunct="1">
              <a:buNone/>
            </a:pPr>
            <a:r>
              <a:rPr lang="en-US" sz="2600" dirty="0">
                <a:solidFill>
                  <a:srgbClr val="006600"/>
                </a:solidFill>
                <a:latin typeface="Calibri" pitchFamily="34" charset="0"/>
                <a:cs typeface="Times New Roman" pitchFamily="18" charset="0"/>
              </a:rPr>
              <a:t>	We can overcome our bad tendencies and build   	better habits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032" y="3732067"/>
            <a:ext cx="3354532" cy="2996715"/>
          </a:xfrm>
          <a:prstGeom prst="rect">
            <a:avLst/>
          </a:prstGeom>
        </p:spPr>
      </p:pic>
    </p:spTree>
    <p:custDataLst>
      <p:tags r:id="rId1"/>
    </p:custDataLst>
    <p:extLst>
      <p:ext uri="{BB962C8B-B14F-4D97-AF65-F5344CB8AC3E}">
        <p14:creationId xmlns:p14="http://schemas.microsoft.com/office/powerpoint/2010/main" val="35849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3" y="164279"/>
            <a:ext cx="8229600" cy="1143000"/>
          </a:xfrm>
        </p:spPr>
        <p:txBody>
          <a:bodyPr/>
          <a:lstStyle/>
          <a:p>
            <a:r>
              <a:rPr lang="en-US" sz="3600" b="1" dirty="0">
                <a:solidFill>
                  <a:srgbClr val="006600"/>
                </a:solidFill>
                <a:latin typeface="Calibri" panose="020F0502020204030204" pitchFamily="34" charset="0"/>
              </a:rPr>
              <a:t>Overview: Three Key Arguments</a:t>
            </a:r>
          </a:p>
        </p:txBody>
      </p:sp>
      <p:sp>
        <p:nvSpPr>
          <p:cNvPr id="3" name="Content Placeholder 2"/>
          <p:cNvSpPr>
            <a:spLocks noGrp="1"/>
          </p:cNvSpPr>
          <p:nvPr>
            <p:ph idx="1"/>
          </p:nvPr>
        </p:nvSpPr>
        <p:spPr>
          <a:xfrm>
            <a:off x="64741" y="1091225"/>
            <a:ext cx="6725540" cy="4525963"/>
          </a:xfrm>
        </p:spPr>
        <p:txBody>
          <a:bodyPr/>
          <a:lstStyle/>
          <a:p>
            <a:pPr marL="0" indent="0">
              <a:buNone/>
            </a:pPr>
            <a:r>
              <a:rPr lang="en-US" sz="3600" dirty="0">
                <a:solidFill>
                  <a:srgbClr val="006600"/>
                </a:solidFill>
                <a:latin typeface="Calibri" panose="020F0502020204030204" pitchFamily="34" charset="0"/>
              </a:rPr>
              <a:t>#1 – The Basic Reality</a:t>
            </a:r>
          </a:p>
          <a:p>
            <a:pPr marL="0" indent="0">
              <a:buNone/>
            </a:pPr>
            <a:r>
              <a:rPr lang="en-US" sz="2400" dirty="0">
                <a:solidFill>
                  <a:srgbClr val="006600"/>
                </a:solidFill>
                <a:latin typeface="Calibri" panose="020F0502020204030204" pitchFamily="34" charset="0"/>
              </a:rPr>
              <a:t>Most of the key problems we face are best understood through a wicked problems lens</a:t>
            </a:r>
          </a:p>
          <a:p>
            <a:pPr marL="0" indent="0">
              <a:buNone/>
            </a:pPr>
            <a:r>
              <a:rPr lang="en-US" sz="3600" dirty="0">
                <a:solidFill>
                  <a:srgbClr val="006600"/>
                </a:solidFill>
                <a:latin typeface="Calibri" panose="020F0502020204030204" pitchFamily="34" charset="0"/>
              </a:rPr>
              <a:t>#2 – The Bad News </a:t>
            </a:r>
          </a:p>
          <a:p>
            <a:pPr marL="0" indent="0">
              <a:buNone/>
            </a:pPr>
            <a:r>
              <a:rPr lang="en-US" sz="2400" dirty="0">
                <a:solidFill>
                  <a:srgbClr val="006600"/>
                </a:solidFill>
                <a:latin typeface="Calibri" panose="020F0502020204030204" pitchFamily="34" charset="0"/>
              </a:rPr>
              <a:t>Human nature and many of our primary institutions and processes are woefully ill-suited to address wicked problems </a:t>
            </a:r>
          </a:p>
          <a:p>
            <a:pPr marL="0" indent="0">
              <a:buNone/>
            </a:pPr>
            <a:r>
              <a:rPr lang="en-US" sz="3600" dirty="0">
                <a:solidFill>
                  <a:srgbClr val="006600"/>
                </a:solidFill>
                <a:latin typeface="Calibri" panose="020F0502020204030204" pitchFamily="34" charset="0"/>
              </a:rPr>
              <a:t>#3 – The Hopeful News</a:t>
            </a:r>
          </a:p>
          <a:p>
            <a:pPr marL="0" indent="0">
              <a:buNone/>
            </a:pPr>
            <a:r>
              <a:rPr lang="en-US" sz="2400" dirty="0">
                <a:solidFill>
                  <a:srgbClr val="006600"/>
                </a:solidFill>
                <a:latin typeface="Calibri" panose="020F0502020204030204" pitchFamily="34" charset="0"/>
              </a:rPr>
              <a:t>Once we realize #1 and #2, </a:t>
            </a:r>
            <a:r>
              <a:rPr lang="en-US" sz="2400" dirty="0">
                <a:solidFill>
                  <a:srgbClr val="006600"/>
                </a:solidFill>
              </a:rPr>
              <a:t> </a:t>
            </a:r>
            <a:r>
              <a:rPr lang="en-US" sz="2400" dirty="0">
                <a:solidFill>
                  <a:srgbClr val="006600"/>
                </a:solidFill>
                <a:latin typeface="Calibri" panose="020F0502020204030204" pitchFamily="34" charset="0"/>
              </a:rPr>
              <a:t>we can build capacity for the kinds of conversations, processes, and institutions that cultivate the wisdom so critical to addressing wicked problems, particularly at the local level</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351" y="1121054"/>
            <a:ext cx="2337722" cy="159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6790281" y="2843695"/>
            <a:ext cx="2260926" cy="116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6919" y="3664787"/>
            <a:ext cx="1012048" cy="8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1053" y="3761180"/>
            <a:ext cx="1127671" cy="67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943" y="4898321"/>
            <a:ext cx="1648130" cy="116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87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175846" y="1774270"/>
            <a:ext cx="4124601" cy="4251117"/>
          </a:xfrm>
        </p:spPr>
        <p:txBody>
          <a:bodyPr/>
          <a:lstStyle/>
          <a:p>
            <a:pPr marL="0" indent="0" algn="ctr" eaLnBrk="1" hangingPunct="1">
              <a:buNone/>
            </a:pPr>
            <a:r>
              <a:rPr lang="en-US" sz="3000" dirty="0">
                <a:solidFill>
                  <a:srgbClr val="006600"/>
                </a:solidFill>
                <a:latin typeface="Calibri" pitchFamily="34" charset="0"/>
                <a:cs typeface="Times New Roman" pitchFamily="18" charset="0"/>
              </a:rPr>
              <a:t>Bottom line: The most powerful thing to help people overcome their biases and tackle wicked problems well is </a:t>
            </a:r>
            <a:r>
              <a:rPr lang="en-US" sz="3000" b="1" dirty="0">
                <a:solidFill>
                  <a:srgbClr val="006600"/>
                </a:solidFill>
                <a:latin typeface="Calibri" pitchFamily="34" charset="0"/>
                <a:cs typeface="Times New Roman" pitchFamily="18" charset="0"/>
              </a:rPr>
              <a:t>genuine conversation with people they respect</a:t>
            </a:r>
            <a:r>
              <a:rPr lang="en-US" sz="3000" dirty="0">
                <a:solidFill>
                  <a:srgbClr val="006600"/>
                </a:solidFill>
                <a:latin typeface="Calibri" pitchFamily="34" charset="0"/>
                <a:cs typeface="Times New Roman" pitchFamily="18" charset="0"/>
              </a:rPr>
              <a:t>.</a:t>
            </a:r>
            <a:endParaRPr lang="en-US" sz="2600" dirty="0">
              <a:solidFill>
                <a:srgbClr val="006600"/>
              </a:solidFill>
              <a:latin typeface="Calibri" pitchFamily="34" charset="0"/>
              <a:cs typeface="Times New Roman" pitchFamily="18" charset="0"/>
            </a:endParaRPr>
          </a:p>
        </p:txBody>
      </p:sp>
      <p:sp>
        <p:nvSpPr>
          <p:cNvPr id="6" name="Title 1"/>
          <p:cNvSpPr txBox="1">
            <a:spLocks/>
          </p:cNvSpPr>
          <p:nvPr/>
        </p:nvSpPr>
        <p:spPr bwMode="auto">
          <a:xfrm>
            <a:off x="471488" y="111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sz="3500" b="1" kern="0">
                <a:solidFill>
                  <a:srgbClr val="006600"/>
                </a:solidFill>
                <a:latin typeface="Calibri" pitchFamily="34" charset="0"/>
                <a:cs typeface="Times New Roman" pitchFamily="18" charset="0"/>
              </a:rPr>
              <a:t>What We Are Learning from Social Psychology and Brain Science</a:t>
            </a:r>
            <a:endParaRPr lang="en-US" sz="3500" b="1" kern="0" dirty="0">
              <a:solidFill>
                <a:srgbClr val="006600"/>
              </a:solidFill>
              <a:latin typeface="Calibri" pitchFamily="34"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807" y="1680646"/>
            <a:ext cx="4545695" cy="4438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45410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Key Steps for </a:t>
            </a:r>
            <a:br>
              <a:rPr lang="en-US" b="1" dirty="0">
                <a:solidFill>
                  <a:srgbClr val="006600"/>
                </a:solidFill>
                <a:latin typeface="Calibri" panose="020F0502020204030204" pitchFamily="34" charset="0"/>
              </a:rPr>
            </a:br>
            <a:r>
              <a:rPr lang="en-US" b="1" dirty="0">
                <a:solidFill>
                  <a:srgbClr val="006600"/>
                </a:solidFill>
                <a:latin typeface="Calibri" panose="020F0502020204030204" pitchFamily="34" charset="0"/>
              </a:rPr>
              <a:t>Local Communities</a:t>
            </a:r>
          </a:p>
        </p:txBody>
      </p:sp>
      <p:sp>
        <p:nvSpPr>
          <p:cNvPr id="3" name="Content Placeholder 2"/>
          <p:cNvSpPr>
            <a:spLocks noGrp="1"/>
          </p:cNvSpPr>
          <p:nvPr>
            <p:ph idx="1"/>
          </p:nvPr>
        </p:nvSpPr>
        <p:spPr>
          <a:xfrm>
            <a:off x="457201" y="1600200"/>
            <a:ext cx="7335148" cy="4525963"/>
          </a:xfrm>
        </p:spPr>
        <p:txBody>
          <a:bodyPr/>
          <a:lstStyle/>
          <a:p>
            <a:pPr lvl="1">
              <a:buFont typeface="Arial" panose="020B0604020202020204" pitchFamily="34" charset="0"/>
              <a:buChar char="•"/>
            </a:pPr>
            <a:r>
              <a:rPr lang="en-US" sz="3200" dirty="0">
                <a:solidFill>
                  <a:srgbClr val="006600"/>
                </a:solidFill>
                <a:latin typeface="Calibri" panose="020F0502020204030204" pitchFamily="34" charset="0"/>
              </a:rPr>
              <a:t>Adopting a wicked problems mindset</a:t>
            </a:r>
          </a:p>
          <a:p>
            <a:pPr lvl="1">
              <a:buFont typeface="Arial" panose="020B0604020202020204" pitchFamily="34" charset="0"/>
              <a:buChar char="•"/>
            </a:pPr>
            <a:r>
              <a:rPr lang="en-US" sz="3200" dirty="0">
                <a:solidFill>
                  <a:srgbClr val="006600"/>
                </a:solidFill>
                <a:latin typeface="Calibri" panose="020F0502020204030204" pitchFamily="34" charset="0"/>
              </a:rPr>
              <a:t>Better processes  - tap into different aspects of human nature</a:t>
            </a:r>
          </a:p>
          <a:p>
            <a:pPr lvl="1">
              <a:buFont typeface="Arial" panose="020B0604020202020204" pitchFamily="34" charset="0"/>
              <a:buChar char="•"/>
            </a:pPr>
            <a:r>
              <a:rPr lang="en-US" sz="3200" b="1" dirty="0">
                <a:solidFill>
                  <a:srgbClr val="006600"/>
                </a:solidFill>
                <a:latin typeface="Calibri" panose="020F0502020204030204" pitchFamily="34" charset="0"/>
              </a:rPr>
              <a:t>Build local capacity for deliberative engagement</a:t>
            </a:r>
          </a:p>
        </p:txBody>
      </p:sp>
      <p:sp>
        <p:nvSpPr>
          <p:cNvPr id="4" name="TextBox 3"/>
          <p:cNvSpPr txBox="1"/>
          <p:nvPr/>
        </p:nvSpPr>
        <p:spPr>
          <a:xfrm>
            <a:off x="7647709" y="1634836"/>
            <a:ext cx="1351652" cy="369332"/>
          </a:xfrm>
          <a:prstGeom prst="rect">
            <a:avLst/>
          </a:prstGeom>
          <a:noFill/>
        </p:spPr>
        <p:txBody>
          <a:bodyPr wrap="none" rtlCol="0">
            <a:spAutoFit/>
          </a:bodyPr>
          <a:lstStyle/>
          <a:p>
            <a:r>
              <a:rPr lang="en-US" dirty="0"/>
              <a:t>Short term</a:t>
            </a:r>
          </a:p>
        </p:txBody>
      </p:sp>
      <p:sp>
        <p:nvSpPr>
          <p:cNvPr id="5" name="TextBox 4"/>
          <p:cNvSpPr txBox="1"/>
          <p:nvPr/>
        </p:nvSpPr>
        <p:spPr>
          <a:xfrm>
            <a:off x="7792348" y="4641272"/>
            <a:ext cx="1313180" cy="369332"/>
          </a:xfrm>
          <a:prstGeom prst="rect">
            <a:avLst/>
          </a:prstGeom>
          <a:noFill/>
        </p:spPr>
        <p:txBody>
          <a:bodyPr wrap="none" rtlCol="0">
            <a:spAutoFit/>
          </a:bodyPr>
          <a:lstStyle/>
          <a:p>
            <a:r>
              <a:rPr lang="en-US" dirty="0"/>
              <a:t>Long term</a:t>
            </a:r>
          </a:p>
        </p:txBody>
      </p:sp>
      <p:cxnSp>
        <p:nvCxnSpPr>
          <p:cNvPr id="6" name="Straight Arrow Connector 5"/>
          <p:cNvCxnSpPr/>
          <p:nvPr/>
        </p:nvCxnSpPr>
        <p:spPr bwMode="auto">
          <a:xfrm>
            <a:off x="8323535" y="2147455"/>
            <a:ext cx="0" cy="2272145"/>
          </a:xfrm>
          <a:prstGeom prst="straightConnector1">
            <a:avLst/>
          </a:prstGeom>
          <a:solidFill>
            <a:schemeClr val="accent1"/>
          </a:solidFill>
          <a:ln w="9525" cap="flat" cmpd="sng" algn="ctr">
            <a:solidFill>
              <a:schemeClr val="tx1"/>
            </a:solidFill>
            <a:prstDash val="solid"/>
            <a:round/>
            <a:headEnd type="arrow"/>
            <a:tailEnd type="arrow"/>
          </a:ln>
          <a:effectLst/>
        </p:spPr>
      </p:cxnSp>
    </p:spTree>
    <p:custDataLst>
      <p:tags r:id="rId1"/>
    </p:custDataLst>
    <p:extLst>
      <p:ext uri="{BB962C8B-B14F-4D97-AF65-F5344CB8AC3E}">
        <p14:creationId xmlns:p14="http://schemas.microsoft.com/office/powerpoint/2010/main" val="4127908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915987"/>
          </a:xfrm>
        </p:spPr>
        <p:txBody>
          <a:bodyPr/>
          <a:lstStyle/>
          <a:p>
            <a:pPr eaLnBrk="1" hangingPunct="1"/>
            <a:r>
              <a:rPr lang="en-US" altLang="en-US" sz="3500" b="1" dirty="0">
                <a:solidFill>
                  <a:srgbClr val="006600"/>
                </a:solidFill>
                <a:latin typeface="Calibri" panose="020F0502020204030204" pitchFamily="34" charset="0"/>
                <a:cs typeface="Times New Roman" pitchFamily="18" charset="0"/>
              </a:rPr>
              <a:t>What is Deliberative Engagement?</a:t>
            </a:r>
            <a:r>
              <a:rPr lang="en-US" altLang="en-US" sz="3500" dirty="0">
                <a:solidFill>
                  <a:srgbClr val="006600"/>
                </a:solidFill>
                <a:latin typeface="Calibri" panose="020F0502020204030204" pitchFamily="34" charset="0"/>
                <a:cs typeface="Times New Roman" pitchFamily="18" charset="0"/>
              </a:rPr>
              <a:t/>
            </a:r>
            <a:br>
              <a:rPr lang="en-US" altLang="en-US" sz="3500" dirty="0">
                <a:solidFill>
                  <a:srgbClr val="006600"/>
                </a:solidFill>
                <a:latin typeface="Calibri" panose="020F0502020204030204" pitchFamily="34" charset="0"/>
                <a:cs typeface="Times New Roman" pitchFamily="18" charset="0"/>
              </a:rPr>
            </a:br>
            <a:endParaRPr lang="en-US" altLang="en-US" sz="3500" dirty="0">
              <a:solidFill>
                <a:srgbClr val="006600"/>
              </a:solidFill>
              <a:latin typeface="Calibri" panose="020F0502020204030204" pitchFamily="34" charset="0"/>
              <a:cs typeface="Times New Roman" pitchFamily="18" charset="0"/>
            </a:endParaRPr>
          </a:p>
        </p:txBody>
      </p:sp>
      <p:sp>
        <p:nvSpPr>
          <p:cNvPr id="36867" name="Content Placeholder 2"/>
          <p:cNvSpPr>
            <a:spLocks noGrp="1"/>
          </p:cNvSpPr>
          <p:nvPr>
            <p:ph idx="1"/>
          </p:nvPr>
        </p:nvSpPr>
        <p:spPr>
          <a:xfrm>
            <a:off x="396543" y="911983"/>
            <a:ext cx="8229600" cy="4525963"/>
          </a:xfrm>
        </p:spPr>
        <p:txBody>
          <a:bodyPr/>
          <a:lstStyle/>
          <a:p>
            <a:pPr algn="ctr" rtl="1" eaLnBrk="1" hangingPunct="1">
              <a:buFontTx/>
              <a:buNone/>
            </a:pPr>
            <a:r>
              <a:rPr lang="en-US" altLang="en-US" sz="2400" dirty="0">
                <a:solidFill>
                  <a:srgbClr val="008000"/>
                </a:solidFill>
                <a:latin typeface="Calibri" panose="020F0502020204030204" pitchFamily="34" charset="0"/>
                <a:cs typeface="Times New Roman" pitchFamily="18" charset="0"/>
              </a:rPr>
              <a:t>Deliberative democracy </a:t>
            </a:r>
          </a:p>
          <a:p>
            <a:pPr algn="ctr" rtl="1" eaLnBrk="1" hangingPunct="1">
              <a:buFontTx/>
              <a:buNone/>
            </a:pPr>
            <a:r>
              <a:rPr lang="en-US" altLang="en-US" sz="2400" dirty="0">
                <a:solidFill>
                  <a:srgbClr val="008000"/>
                </a:solidFill>
                <a:latin typeface="Calibri" panose="020F0502020204030204" pitchFamily="34" charset="0"/>
                <a:cs typeface="Times New Roman" pitchFamily="18" charset="0"/>
              </a:rPr>
              <a:t>Community problem-solving</a:t>
            </a:r>
          </a:p>
          <a:p>
            <a:pPr algn="ctr" rtl="1" eaLnBrk="1" hangingPunct="1">
              <a:buFontTx/>
              <a:buNone/>
            </a:pPr>
            <a:r>
              <a:rPr lang="en-US" altLang="en-US" sz="2400" dirty="0">
                <a:solidFill>
                  <a:srgbClr val="008000"/>
                </a:solidFill>
                <a:latin typeface="Calibri" panose="020F0502020204030204" pitchFamily="34" charset="0"/>
                <a:cs typeface="Times New Roman" pitchFamily="18" charset="0"/>
              </a:rPr>
              <a:t>Collaborative problem-solving</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Participatory decision-making</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Slow democracy</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Strong democracy</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Multi-stakeholder dispute resolution</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Public participation	 </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Democratic governance</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Collaborative governance</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Organic or community politics	</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Consensus building or seeking processes</a:t>
            </a:r>
          </a:p>
          <a:p>
            <a:pPr algn="ctr" eaLnBrk="1" hangingPunct="1">
              <a:buFontTx/>
              <a:buNone/>
            </a:pPr>
            <a:r>
              <a:rPr lang="en-US" altLang="en-US" sz="2400" dirty="0">
                <a:solidFill>
                  <a:srgbClr val="008000"/>
                </a:solidFill>
                <a:latin typeface="Calibri" panose="020F0502020204030204" pitchFamily="34" charset="0"/>
                <a:cs typeface="Times New Roman" pitchFamily="18" charset="0"/>
              </a:rPr>
              <a:t>Organic politics</a:t>
            </a:r>
          </a:p>
        </p:txBody>
      </p:sp>
    </p:spTree>
    <p:custDataLst>
      <p:tags r:id="rId1"/>
    </p:custDataLst>
    <p:extLst>
      <p:ext uri="{BB962C8B-B14F-4D97-AF65-F5344CB8AC3E}">
        <p14:creationId xmlns:p14="http://schemas.microsoft.com/office/powerpoint/2010/main" val="31497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86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86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86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86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86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8580" y="-230736"/>
            <a:ext cx="9341159" cy="1143000"/>
          </a:xfrm>
        </p:spPr>
        <p:txBody>
          <a:bodyPr/>
          <a:lstStyle/>
          <a:p>
            <a:r>
              <a:rPr lang="en-US" altLang="en-US" sz="3000" b="1" dirty="0">
                <a:solidFill>
                  <a:srgbClr val="006600"/>
                </a:solidFill>
                <a:latin typeface="Calibri" panose="020F0502020204030204" pitchFamily="34" charset="0"/>
              </a:rPr>
              <a:t>Key Components of Deliberative Engagement</a:t>
            </a:r>
          </a:p>
        </p:txBody>
      </p:sp>
      <p:sp>
        <p:nvSpPr>
          <p:cNvPr id="31747" name="Content Placeholder 2"/>
          <p:cNvSpPr>
            <a:spLocks noGrp="1"/>
          </p:cNvSpPr>
          <p:nvPr>
            <p:ph idx="1"/>
          </p:nvPr>
        </p:nvSpPr>
        <p:spPr>
          <a:xfrm>
            <a:off x="414498" y="692264"/>
            <a:ext cx="8483842" cy="4525963"/>
          </a:xfrm>
        </p:spPr>
        <p:txBody>
          <a:bodyPr/>
          <a:lstStyle/>
          <a:p>
            <a:r>
              <a:rPr lang="en-US" altLang="en-US" sz="2400" dirty="0">
                <a:solidFill>
                  <a:srgbClr val="006600"/>
                </a:solidFill>
                <a:latin typeface="Calibri" panose="020F0502020204030204" pitchFamily="34" charset="0"/>
              </a:rPr>
              <a:t>Overall deliberative framing</a:t>
            </a:r>
          </a:p>
          <a:p>
            <a:pPr lvl="1"/>
            <a:r>
              <a:rPr lang="en-US" altLang="en-US" sz="2400" dirty="0">
                <a:solidFill>
                  <a:srgbClr val="006600"/>
                </a:solidFill>
                <a:latin typeface="Calibri" panose="020F0502020204030204" pitchFamily="34" charset="0"/>
              </a:rPr>
              <a:t>Wicked problem, multiple approaches, broad range of actors, starting discussion “upstream” (before polarization)</a:t>
            </a:r>
          </a:p>
          <a:p>
            <a:r>
              <a:rPr lang="en-US" altLang="en-US" sz="2400" dirty="0">
                <a:solidFill>
                  <a:srgbClr val="006600"/>
                </a:solidFill>
                <a:latin typeface="Calibri" panose="020F0502020204030204" pitchFamily="34" charset="0"/>
              </a:rPr>
              <a:t>Discussion guides/backgrounder</a:t>
            </a:r>
          </a:p>
          <a:p>
            <a:pPr lvl="1"/>
            <a:r>
              <a:rPr lang="en-US" altLang="en-US" sz="2400" dirty="0">
                <a:solidFill>
                  <a:srgbClr val="006600"/>
                </a:solidFill>
                <a:latin typeface="Calibri" panose="020F0502020204030204" pitchFamily="34" charset="0"/>
              </a:rPr>
              <a:t>Base of information, something to react to, framed for deliberation, not persuasion</a:t>
            </a:r>
          </a:p>
          <a:p>
            <a:r>
              <a:rPr lang="en-US" altLang="en-US" sz="2400" dirty="0">
                <a:solidFill>
                  <a:srgbClr val="006600"/>
                </a:solidFill>
                <a:latin typeface="Calibri" panose="020F0502020204030204" pitchFamily="34" charset="0"/>
              </a:rPr>
              <a:t>Small, diverse, representative groups</a:t>
            </a:r>
          </a:p>
          <a:p>
            <a:r>
              <a:rPr lang="en-US" altLang="en-US" sz="2400" dirty="0">
                <a:solidFill>
                  <a:srgbClr val="006600"/>
                </a:solidFill>
                <a:latin typeface="Calibri" panose="020F0502020204030204" pitchFamily="34" charset="0"/>
              </a:rPr>
              <a:t>Processes designed for interaction and learning</a:t>
            </a:r>
          </a:p>
          <a:p>
            <a:endParaRPr lang="en-US" altLang="en-US" sz="2400" dirty="0">
              <a:solidFill>
                <a:srgbClr val="006600"/>
              </a:solidFill>
              <a:latin typeface="Calibri" panose="020F0502020204030204" pitchFamily="34" charset="0"/>
            </a:endParaRPr>
          </a:p>
          <a:p>
            <a:endParaRPr lang="en-US" altLang="en-US" sz="2400" dirty="0">
              <a:solidFill>
                <a:srgbClr val="006600"/>
              </a:solidFill>
              <a:latin typeface="Calibri" panose="020F0502020204030204" pitchFamily="34" charset="0"/>
            </a:endParaRPr>
          </a:p>
          <a:p>
            <a:endParaRPr lang="en-US" altLang="en-US" sz="2400" dirty="0">
              <a:solidFill>
                <a:srgbClr val="006600"/>
              </a:solidFill>
              <a:latin typeface="Calibri" panose="020F0502020204030204" pitchFamily="34" charset="0"/>
            </a:endParaRPr>
          </a:p>
          <a:p>
            <a:endParaRPr lang="en-US" altLang="en-US" sz="2400" dirty="0">
              <a:solidFill>
                <a:srgbClr val="006600"/>
              </a:solidFill>
              <a:latin typeface="Calibri" panose="020F050202020403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060"/>
          <a:stretch/>
        </p:blipFill>
        <p:spPr>
          <a:xfrm>
            <a:off x="659331" y="5079013"/>
            <a:ext cx="7739935" cy="1679781"/>
          </a:xfrm>
          <a:prstGeom prst="rect">
            <a:avLst/>
          </a:prstGeom>
        </p:spPr>
      </p:pic>
    </p:spTree>
    <p:custDataLst>
      <p:tags r:id="rId1"/>
    </p:custDataLst>
    <p:extLst>
      <p:ext uri="{BB962C8B-B14F-4D97-AF65-F5344CB8AC3E}">
        <p14:creationId xmlns:p14="http://schemas.microsoft.com/office/powerpoint/2010/main" val="316183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521" y="5087448"/>
            <a:ext cx="1879683" cy="97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5" y="912861"/>
            <a:ext cx="1850255" cy="122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382" y="4113002"/>
            <a:ext cx="2078137" cy="141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312" y="4350848"/>
            <a:ext cx="1464469" cy="197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4572" y="2528908"/>
            <a:ext cx="1710282" cy="133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494" name="Group 21"/>
          <p:cNvGrpSpPr>
            <a:grpSpLocks/>
          </p:cNvGrpSpPr>
          <p:nvPr/>
        </p:nvGrpSpPr>
        <p:grpSpPr bwMode="auto">
          <a:xfrm>
            <a:off x="3279775" y="1239838"/>
            <a:ext cx="1676400" cy="4140200"/>
            <a:chOff x="3369733" y="1143000"/>
            <a:chExt cx="1676400" cy="4140200"/>
          </a:xfrm>
        </p:grpSpPr>
        <p:sp>
          <p:nvSpPr>
            <p:cNvPr id="63500" name="Oval 6"/>
            <p:cNvSpPr>
              <a:spLocks noChangeArrowheads="1"/>
            </p:cNvSpPr>
            <p:nvPr/>
          </p:nvSpPr>
          <p:spPr bwMode="auto">
            <a:xfrm>
              <a:off x="3369733" y="3810000"/>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t>Citizens</a:t>
              </a:r>
            </a:p>
          </p:txBody>
        </p:sp>
        <p:sp>
          <p:nvSpPr>
            <p:cNvPr id="63501" name="Oval 9"/>
            <p:cNvSpPr>
              <a:spLocks noChangeArrowheads="1"/>
            </p:cNvSpPr>
            <p:nvPr/>
          </p:nvSpPr>
          <p:spPr bwMode="auto">
            <a:xfrm>
              <a:off x="3369733" y="1143000"/>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dirty="0"/>
            </a:p>
            <a:p>
              <a:pPr algn="ctr" eaLnBrk="1" hangingPunct="1">
                <a:buNone/>
              </a:pPr>
              <a:r>
                <a:rPr lang="en-US" altLang="en-US" sz="1800" dirty="0"/>
                <a:t>Government</a:t>
              </a:r>
            </a:p>
          </p:txBody>
        </p:sp>
        <p:cxnSp>
          <p:nvCxnSpPr>
            <p:cNvPr id="63502" name="Straight Arrow Connector 13"/>
            <p:cNvCxnSpPr>
              <a:cxnSpLocks noChangeShapeType="1"/>
              <a:stCxn id="63500" idx="0"/>
              <a:endCxn id="63501" idx="4"/>
            </p:cNvCxnSpPr>
            <p:nvPr/>
          </p:nvCxnSpPr>
          <p:spPr bwMode="auto">
            <a:xfrm flipV="1">
              <a:off x="4207933" y="2616200"/>
              <a:ext cx="0" cy="119380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3503" name="TextBox 16"/>
            <p:cNvSpPr txBox="1">
              <a:spLocks noChangeArrowheads="1"/>
            </p:cNvSpPr>
            <p:nvPr/>
          </p:nvSpPr>
          <p:spPr bwMode="auto">
            <a:xfrm>
              <a:off x="3369733" y="3100401"/>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Input</a:t>
              </a:r>
            </a:p>
          </p:txBody>
        </p:sp>
      </p:grpSp>
      <p:sp>
        <p:nvSpPr>
          <p:cNvPr id="63499" name="TextBox 27"/>
          <p:cNvSpPr txBox="1">
            <a:spLocks noChangeArrowheads="1"/>
          </p:cNvSpPr>
          <p:nvPr/>
        </p:nvSpPr>
        <p:spPr bwMode="auto">
          <a:xfrm>
            <a:off x="144463" y="379413"/>
            <a:ext cx="8926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a:t>Traditional Forms of Public Participation</a:t>
            </a:r>
          </a:p>
        </p:txBody>
      </p:sp>
      <p:sp>
        <p:nvSpPr>
          <p:cNvPr id="16" name="Oval 6"/>
          <p:cNvSpPr>
            <a:spLocks noChangeArrowheads="1"/>
          </p:cNvSpPr>
          <p:nvPr/>
        </p:nvSpPr>
        <p:spPr bwMode="auto">
          <a:xfrm>
            <a:off x="5585440" y="3614248"/>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t>Citizens</a:t>
            </a:r>
          </a:p>
        </p:txBody>
      </p:sp>
      <p:sp>
        <p:nvSpPr>
          <p:cNvPr id="17" name="Oval 6"/>
          <p:cNvSpPr>
            <a:spLocks noChangeArrowheads="1"/>
          </p:cNvSpPr>
          <p:nvPr/>
        </p:nvSpPr>
        <p:spPr bwMode="auto">
          <a:xfrm>
            <a:off x="6072136" y="1481938"/>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t>Citizens</a:t>
            </a:r>
          </a:p>
        </p:txBody>
      </p:sp>
      <p:sp>
        <p:nvSpPr>
          <p:cNvPr id="18" name="Oval 6"/>
          <p:cNvSpPr>
            <a:spLocks noChangeArrowheads="1"/>
          </p:cNvSpPr>
          <p:nvPr/>
        </p:nvSpPr>
        <p:spPr bwMode="auto">
          <a:xfrm>
            <a:off x="1356595" y="3345965"/>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t>Citizens</a:t>
            </a:r>
          </a:p>
        </p:txBody>
      </p:sp>
      <p:sp>
        <p:nvSpPr>
          <p:cNvPr id="19" name="Oval 6"/>
          <p:cNvSpPr>
            <a:spLocks noChangeArrowheads="1"/>
          </p:cNvSpPr>
          <p:nvPr/>
        </p:nvSpPr>
        <p:spPr bwMode="auto">
          <a:xfrm>
            <a:off x="256355" y="1547096"/>
            <a:ext cx="1676400" cy="1473200"/>
          </a:xfrm>
          <a:prstGeom prst="ellips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t>Citizens</a:t>
            </a:r>
          </a:p>
        </p:txBody>
      </p:sp>
      <p:cxnSp>
        <p:nvCxnSpPr>
          <p:cNvPr id="20" name="Straight Arrow Connector 13"/>
          <p:cNvCxnSpPr>
            <a:cxnSpLocks noChangeShapeType="1"/>
          </p:cNvCxnSpPr>
          <p:nvPr/>
        </p:nvCxnSpPr>
        <p:spPr bwMode="auto">
          <a:xfrm flipH="1" flipV="1">
            <a:off x="4793226" y="2600339"/>
            <a:ext cx="785557" cy="119380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2" name="Straight Arrow Connector 13"/>
          <p:cNvCxnSpPr>
            <a:cxnSpLocks noChangeShapeType="1"/>
          </p:cNvCxnSpPr>
          <p:nvPr/>
        </p:nvCxnSpPr>
        <p:spPr bwMode="auto">
          <a:xfrm flipH="1">
            <a:off x="4945626" y="2170625"/>
            <a:ext cx="633157" cy="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5" name="Straight Arrow Connector 13"/>
          <p:cNvCxnSpPr>
            <a:cxnSpLocks noChangeShapeType="1"/>
          </p:cNvCxnSpPr>
          <p:nvPr/>
        </p:nvCxnSpPr>
        <p:spPr bwMode="auto">
          <a:xfrm>
            <a:off x="2410209" y="2170625"/>
            <a:ext cx="490308" cy="0"/>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7" name="Straight Arrow Connector 13"/>
          <p:cNvCxnSpPr>
            <a:cxnSpLocks noChangeShapeType="1"/>
          </p:cNvCxnSpPr>
          <p:nvPr/>
        </p:nvCxnSpPr>
        <p:spPr bwMode="auto">
          <a:xfrm flipV="1">
            <a:off x="2807763" y="2713038"/>
            <a:ext cx="472012" cy="484201"/>
          </a:xfrm>
          <a:prstGeom prst="straightConnector1">
            <a:avLst/>
          </a:prstGeom>
          <a:noFill/>
          <a:ln w="44450" algn="ctr">
            <a:solidFill>
              <a:schemeClr val="tx1"/>
            </a:solidFill>
            <a:round/>
            <a:headEnd/>
            <a:tailEnd type="triangle" w="lg" len="lg"/>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177332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a:spLocks noChangeArrowheads="1"/>
          </p:cNvSpPr>
          <p:nvPr/>
        </p:nvSpPr>
        <p:spPr bwMode="auto">
          <a:xfrm>
            <a:off x="3970338" y="431800"/>
            <a:ext cx="1676400" cy="1473200"/>
          </a:xfrm>
          <a:prstGeom prst="ellipse">
            <a:avLst/>
          </a:prstGeom>
          <a:solidFill>
            <a:schemeClr val="accent1"/>
          </a:solidFill>
          <a:ln w="9525">
            <a:solidFill>
              <a:schemeClr val="tx1"/>
            </a:solidFill>
            <a:round/>
            <a:headEnd/>
            <a:tailEnd/>
          </a:ln>
        </p:spPr>
        <p:txBody>
          <a:bodyPr/>
          <a:lstStyle/>
          <a:p>
            <a:pPr algn="ctr" eaLnBrk="1" hangingPunct="1"/>
            <a:r>
              <a:rPr lang="en-US" altLang="en-US" dirty="0">
                <a:latin typeface="Arial" pitchFamily="34" charset="0"/>
              </a:rPr>
              <a:t>Government</a:t>
            </a:r>
          </a:p>
        </p:txBody>
      </p:sp>
      <p:sp>
        <p:nvSpPr>
          <p:cNvPr id="32771" name="TextBox 9"/>
          <p:cNvSpPr txBox="1">
            <a:spLocks noChangeArrowheads="1"/>
          </p:cNvSpPr>
          <p:nvPr/>
        </p:nvSpPr>
        <p:spPr bwMode="auto">
          <a:xfrm>
            <a:off x="339725" y="3271838"/>
            <a:ext cx="203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defRPr/>
            </a:pPr>
            <a:r>
              <a:rPr lang="en-US" b="1" dirty="0">
                <a:solidFill>
                  <a:schemeClr val="accent2">
                    <a:lumMod val="75000"/>
                  </a:schemeClr>
                </a:solidFill>
                <a:latin typeface="Arial" charset="0"/>
              </a:rPr>
              <a:t>Deliberative </a:t>
            </a:r>
          </a:p>
          <a:p>
            <a:pPr algn="ctr" eaLnBrk="1" hangingPunct="1">
              <a:defRPr/>
            </a:pPr>
            <a:r>
              <a:rPr lang="en-US" b="1" dirty="0">
                <a:solidFill>
                  <a:schemeClr val="accent2">
                    <a:lumMod val="75000"/>
                  </a:schemeClr>
                </a:solidFill>
                <a:latin typeface="Arial" charset="0"/>
              </a:rPr>
              <a:t>Engagement</a:t>
            </a:r>
          </a:p>
        </p:txBody>
      </p:sp>
      <p:grpSp>
        <p:nvGrpSpPr>
          <p:cNvPr id="73731" name="Group 12"/>
          <p:cNvGrpSpPr>
            <a:grpSpLocks/>
          </p:cNvGrpSpPr>
          <p:nvPr/>
        </p:nvGrpSpPr>
        <p:grpSpPr bwMode="auto">
          <a:xfrm>
            <a:off x="2852738" y="2819400"/>
            <a:ext cx="3937000" cy="3733800"/>
            <a:chOff x="2853266" y="2808795"/>
            <a:chExt cx="3936452" cy="3734338"/>
          </a:xfrm>
        </p:grpSpPr>
        <p:sp>
          <p:nvSpPr>
            <p:cNvPr id="32787" name="Oval 3"/>
            <p:cNvSpPr>
              <a:spLocks noChangeArrowheads="1"/>
            </p:cNvSpPr>
            <p:nvPr/>
          </p:nvSpPr>
          <p:spPr bwMode="auto">
            <a:xfrm>
              <a:off x="3962774" y="2808795"/>
              <a:ext cx="1676167" cy="1473412"/>
            </a:xfrm>
            <a:prstGeom prst="ellipse">
              <a:avLst/>
            </a:prstGeom>
            <a:solidFill>
              <a:schemeClr val="accent1"/>
            </a:solidFill>
            <a:ln w="9525">
              <a:solidFill>
                <a:schemeClr val="tx1"/>
              </a:solidFill>
              <a:round/>
              <a:headEnd/>
              <a:tailEnd/>
            </a:ln>
          </p:spPr>
          <p:txBody>
            <a:bodyPr/>
            <a:lstStyle/>
            <a:p>
              <a:pPr algn="ctr">
                <a:defRPr/>
              </a:pPr>
              <a:r>
                <a:rPr lang="en-US" dirty="0">
                  <a:latin typeface="+mn-lt"/>
                  <a:ea typeface="MS PGothic" charset="0"/>
                  <a:cs typeface="MS PGothic" charset="0"/>
                </a:rPr>
                <a:t>Citizens</a:t>
              </a:r>
            </a:p>
          </p:txBody>
        </p:sp>
        <p:sp>
          <p:nvSpPr>
            <p:cNvPr id="32788" name="Oval 4"/>
            <p:cNvSpPr>
              <a:spLocks noChangeArrowheads="1"/>
            </p:cNvSpPr>
            <p:nvPr/>
          </p:nvSpPr>
          <p:spPr bwMode="auto">
            <a:xfrm>
              <a:off x="4978632" y="3918618"/>
              <a:ext cx="1811086" cy="1473412"/>
            </a:xfrm>
            <a:prstGeom prst="ellipse">
              <a:avLst/>
            </a:prstGeom>
            <a:solidFill>
              <a:schemeClr val="accent1"/>
            </a:solidFill>
            <a:ln w="9525">
              <a:solidFill>
                <a:schemeClr val="tx1"/>
              </a:solidFill>
              <a:round/>
              <a:headEnd/>
              <a:tailEnd/>
            </a:ln>
          </p:spPr>
          <p:txBody>
            <a:bodyPr/>
            <a:lstStyle/>
            <a:p>
              <a:pPr algn="ctr">
                <a:defRPr/>
              </a:pPr>
              <a:r>
                <a:rPr lang="en-US" sz="2000" dirty="0">
                  <a:latin typeface="+mn-lt"/>
                  <a:ea typeface="MS PGothic" charset="0"/>
                  <a:cs typeface="MS PGothic" charset="0"/>
                </a:rPr>
                <a:t>Citizens</a:t>
              </a:r>
            </a:p>
          </p:txBody>
        </p:sp>
        <p:sp>
          <p:nvSpPr>
            <p:cNvPr id="32789" name="Oval 5"/>
            <p:cNvSpPr>
              <a:spLocks noChangeArrowheads="1"/>
            </p:cNvSpPr>
            <p:nvPr/>
          </p:nvSpPr>
          <p:spPr bwMode="auto">
            <a:xfrm>
              <a:off x="2853266" y="3986890"/>
              <a:ext cx="1676167" cy="1471825"/>
            </a:xfrm>
            <a:prstGeom prst="ellipse">
              <a:avLst/>
            </a:prstGeom>
            <a:solidFill>
              <a:schemeClr val="accent1"/>
            </a:solidFill>
            <a:ln w="9525">
              <a:solidFill>
                <a:schemeClr val="tx1"/>
              </a:solidFill>
              <a:round/>
              <a:headEnd/>
              <a:tailEnd/>
            </a:ln>
          </p:spPr>
          <p:txBody>
            <a:bodyPr/>
            <a:lstStyle/>
            <a:p>
              <a:pPr algn="ctr">
                <a:defRPr/>
              </a:pPr>
              <a:r>
                <a:rPr lang="en-US" sz="2000" dirty="0">
                  <a:latin typeface="+mn-lt"/>
                  <a:ea typeface="MS PGothic" charset="0"/>
                  <a:cs typeface="MS PGothic" charset="0"/>
                </a:rPr>
                <a:t>Citizens</a:t>
              </a:r>
            </a:p>
          </p:txBody>
        </p:sp>
        <p:sp>
          <p:nvSpPr>
            <p:cNvPr id="32790" name="Oval 8"/>
            <p:cNvSpPr>
              <a:spLocks noChangeArrowheads="1"/>
            </p:cNvSpPr>
            <p:nvPr/>
          </p:nvSpPr>
          <p:spPr bwMode="auto">
            <a:xfrm>
              <a:off x="3970711" y="5069721"/>
              <a:ext cx="1676167" cy="1473412"/>
            </a:xfrm>
            <a:prstGeom prst="ellipse">
              <a:avLst/>
            </a:prstGeom>
            <a:solidFill>
              <a:schemeClr val="accent1"/>
            </a:solidFill>
            <a:ln w="9525">
              <a:solidFill>
                <a:schemeClr val="tx1"/>
              </a:solidFill>
              <a:round/>
              <a:headEnd/>
              <a:tailEnd/>
            </a:ln>
          </p:spPr>
          <p:txBody>
            <a:bodyPr/>
            <a:lstStyle/>
            <a:p>
              <a:pPr algn="ctr">
                <a:defRPr/>
              </a:pPr>
              <a:r>
                <a:rPr lang="en-US" sz="2000" dirty="0">
                  <a:latin typeface="+mn-lt"/>
                  <a:ea typeface="MS PGothic" charset="0"/>
                  <a:cs typeface="MS PGothic" charset="0"/>
                </a:rPr>
                <a:t>Citizens</a:t>
              </a:r>
            </a:p>
          </p:txBody>
        </p:sp>
        <p:sp>
          <p:nvSpPr>
            <p:cNvPr id="8" name="Quad Arrow 7"/>
            <p:cNvSpPr/>
            <p:nvPr/>
          </p:nvSpPr>
          <p:spPr bwMode="auto">
            <a:xfrm>
              <a:off x="4200865" y="4004355"/>
              <a:ext cx="1215856" cy="1216200"/>
            </a:xfrm>
            <a:prstGeom prst="quadArrow">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p>
          </p:txBody>
        </p:sp>
      </p:grpSp>
      <p:sp>
        <p:nvSpPr>
          <p:cNvPr id="14" name="Oval 13"/>
          <p:cNvSpPr>
            <a:spLocks noChangeArrowheads="1"/>
          </p:cNvSpPr>
          <p:nvPr/>
        </p:nvSpPr>
        <p:spPr bwMode="auto">
          <a:xfrm>
            <a:off x="2573338" y="2597150"/>
            <a:ext cx="4216400" cy="414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endParaRPr lang="en-US" altLang="en-US"/>
          </a:p>
        </p:txBody>
      </p:sp>
      <p:cxnSp>
        <p:nvCxnSpPr>
          <p:cNvPr id="17" name="Straight Arrow Connector 16"/>
          <p:cNvCxnSpPr>
            <a:cxnSpLocks noChangeShapeType="1"/>
            <a:endCxn id="7" idx="4"/>
          </p:cNvCxnSpPr>
          <p:nvPr/>
        </p:nvCxnSpPr>
        <p:spPr bwMode="auto">
          <a:xfrm flipH="1" flipV="1">
            <a:off x="4808538" y="1905000"/>
            <a:ext cx="12700" cy="6921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 name="Oval 14"/>
          <p:cNvSpPr>
            <a:spLocks noChangeArrowheads="1"/>
          </p:cNvSpPr>
          <p:nvPr/>
        </p:nvSpPr>
        <p:spPr bwMode="auto">
          <a:xfrm>
            <a:off x="1584325" y="1095375"/>
            <a:ext cx="1676400" cy="1473200"/>
          </a:xfrm>
          <a:prstGeom prst="ellipse">
            <a:avLst/>
          </a:prstGeom>
          <a:solidFill>
            <a:schemeClr val="accent1"/>
          </a:solidFill>
          <a:ln w="9525">
            <a:solidFill>
              <a:schemeClr val="tx1"/>
            </a:solidFill>
            <a:round/>
            <a:headEnd/>
            <a:tailEnd/>
          </a:ln>
        </p:spPr>
        <p:txBody>
          <a:bodyPr/>
          <a:lstStyle/>
          <a:p>
            <a:pPr algn="ctr">
              <a:defRPr/>
            </a:pPr>
            <a:r>
              <a:rPr lang="en-US" sz="1800" dirty="0">
                <a:latin typeface="+mn-lt"/>
                <a:ea typeface="MS PGothic" charset="0"/>
                <a:cs typeface="MS PGothic" charset="0"/>
              </a:rPr>
              <a:t>Non-profits</a:t>
            </a:r>
          </a:p>
        </p:txBody>
      </p:sp>
      <p:sp>
        <p:nvSpPr>
          <p:cNvPr id="16" name="Oval 15"/>
          <p:cNvSpPr>
            <a:spLocks noChangeArrowheads="1"/>
          </p:cNvSpPr>
          <p:nvPr/>
        </p:nvSpPr>
        <p:spPr bwMode="auto">
          <a:xfrm>
            <a:off x="6256338" y="1311275"/>
            <a:ext cx="1676400" cy="1473200"/>
          </a:xfrm>
          <a:prstGeom prst="ellipse">
            <a:avLst/>
          </a:prstGeom>
          <a:solidFill>
            <a:schemeClr val="accent1"/>
          </a:solidFill>
          <a:ln w="9525">
            <a:solidFill>
              <a:schemeClr val="tx1"/>
            </a:solidFill>
            <a:round/>
            <a:headEnd/>
            <a:tailEnd/>
          </a:ln>
        </p:spPr>
        <p:txBody>
          <a:bodyPr/>
          <a:lstStyle/>
          <a:p>
            <a:pPr algn="ctr">
              <a:defRPr/>
            </a:pPr>
            <a:r>
              <a:rPr lang="en-US" sz="1800" dirty="0">
                <a:latin typeface="+mn-lt"/>
                <a:ea typeface="MS PGothic" charset="0"/>
                <a:cs typeface="MS PGothic" charset="0"/>
              </a:rPr>
              <a:t>Private </a:t>
            </a:r>
          </a:p>
          <a:p>
            <a:pPr algn="ctr">
              <a:defRPr/>
            </a:pPr>
            <a:r>
              <a:rPr lang="en-US" dirty="0">
                <a:latin typeface="+mn-lt"/>
                <a:ea typeface="MS PGothic" charset="0"/>
                <a:cs typeface="MS PGothic" charset="0"/>
              </a:rPr>
              <a:t>Sector</a:t>
            </a:r>
            <a:endParaRPr lang="en-US" sz="1800" dirty="0">
              <a:latin typeface="+mn-lt"/>
              <a:ea typeface="MS PGothic" charset="0"/>
              <a:cs typeface="MS PGothic" charset="0"/>
            </a:endParaRPr>
          </a:p>
        </p:txBody>
      </p:sp>
      <p:sp>
        <p:nvSpPr>
          <p:cNvPr id="18" name="Oval 17"/>
          <p:cNvSpPr>
            <a:spLocks noChangeArrowheads="1"/>
          </p:cNvSpPr>
          <p:nvPr/>
        </p:nvSpPr>
        <p:spPr bwMode="auto">
          <a:xfrm>
            <a:off x="7223125" y="2779713"/>
            <a:ext cx="1920875" cy="1473200"/>
          </a:xfrm>
          <a:prstGeom prst="ellipse">
            <a:avLst/>
          </a:prstGeom>
          <a:solidFill>
            <a:schemeClr val="accent1"/>
          </a:solidFill>
          <a:ln w="9525">
            <a:solidFill>
              <a:schemeClr val="tx1"/>
            </a:solidFill>
            <a:round/>
            <a:headEnd/>
            <a:tailEnd/>
          </a:ln>
        </p:spPr>
        <p:txBody>
          <a:bodyPr/>
          <a:lstStyle/>
          <a:p>
            <a:pPr algn="ctr">
              <a:defRPr/>
            </a:pPr>
            <a:endParaRPr lang="en-US" sz="1800" dirty="0">
              <a:latin typeface="Times" charset="0"/>
              <a:ea typeface="MS PGothic" charset="0"/>
              <a:cs typeface="MS PGothic" charset="0"/>
            </a:endParaRPr>
          </a:p>
          <a:p>
            <a:pPr algn="ctr">
              <a:defRPr/>
            </a:pPr>
            <a:r>
              <a:rPr lang="en-US" sz="1800" dirty="0">
                <a:latin typeface="+mn-lt"/>
                <a:ea typeface="MS PGothic" charset="0"/>
                <a:cs typeface="MS PGothic" charset="0"/>
              </a:rPr>
              <a:t>Experts</a:t>
            </a:r>
          </a:p>
        </p:txBody>
      </p:sp>
      <p:cxnSp>
        <p:nvCxnSpPr>
          <p:cNvPr id="19" name="Straight Arrow Connector 18"/>
          <p:cNvCxnSpPr>
            <a:cxnSpLocks noChangeShapeType="1"/>
          </p:cNvCxnSpPr>
          <p:nvPr/>
        </p:nvCxnSpPr>
        <p:spPr bwMode="auto">
          <a:xfrm flipH="1" flipV="1">
            <a:off x="2963863" y="2511425"/>
            <a:ext cx="419100" cy="538163"/>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6802438" y="3917950"/>
            <a:ext cx="612775" cy="24447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2" name="Straight Arrow Connector 21"/>
          <p:cNvCxnSpPr>
            <a:cxnSpLocks noChangeShapeType="1"/>
            <a:endCxn id="16" idx="3"/>
          </p:cNvCxnSpPr>
          <p:nvPr/>
        </p:nvCxnSpPr>
        <p:spPr bwMode="auto">
          <a:xfrm flipV="1">
            <a:off x="6056313" y="2568575"/>
            <a:ext cx="446087" cy="5270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flipH="1">
            <a:off x="3260725" y="1311275"/>
            <a:ext cx="709613" cy="2349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0" name="Straight Arrow Connector 29"/>
          <p:cNvCxnSpPr>
            <a:cxnSpLocks noChangeShapeType="1"/>
          </p:cNvCxnSpPr>
          <p:nvPr/>
        </p:nvCxnSpPr>
        <p:spPr bwMode="auto">
          <a:xfrm flipH="1" flipV="1">
            <a:off x="7662863" y="2578100"/>
            <a:ext cx="269875" cy="25400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flipH="1" flipV="1">
            <a:off x="5646738" y="1455738"/>
            <a:ext cx="709612" cy="27305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30016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920383" cy="465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097" y="6039286"/>
            <a:ext cx="8870536" cy="830997"/>
          </a:xfrm>
          <a:prstGeom prst="rect">
            <a:avLst/>
          </a:prstGeom>
          <a:noFill/>
        </p:spPr>
        <p:txBody>
          <a:bodyPr wrap="square" rtlCol="0">
            <a:spAutoFit/>
          </a:bodyPr>
          <a:lstStyle/>
          <a:p>
            <a:pPr algn="ctr"/>
            <a:r>
              <a:rPr lang="en-US" sz="2400" dirty="0"/>
              <a:t>National Coalition for Dialogue and Deliberation</a:t>
            </a:r>
          </a:p>
          <a:p>
            <a:pPr algn="ctr"/>
            <a:r>
              <a:rPr lang="en-US" sz="2400" dirty="0"/>
              <a:t>www.ncdd.org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385" y="1"/>
            <a:ext cx="5223616" cy="612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414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975" y="-170542"/>
            <a:ext cx="6321671" cy="7028542"/>
          </a:xfrm>
          <a:prstGeom prst="rect">
            <a:avLst/>
          </a:prstGeom>
        </p:spPr>
      </p:pic>
      <p:sp>
        <p:nvSpPr>
          <p:cNvPr id="5" name="TextBox 4"/>
          <p:cNvSpPr txBox="1"/>
          <p:nvPr/>
        </p:nvSpPr>
        <p:spPr>
          <a:xfrm>
            <a:off x="140677" y="2329961"/>
            <a:ext cx="2602523" cy="1569660"/>
          </a:xfrm>
          <a:prstGeom prst="rect">
            <a:avLst/>
          </a:prstGeom>
          <a:noFill/>
        </p:spPr>
        <p:txBody>
          <a:bodyPr wrap="square" rtlCol="0">
            <a:spAutoFit/>
          </a:bodyPr>
          <a:lstStyle/>
          <a:p>
            <a:pPr algn="ctr"/>
            <a:r>
              <a:rPr lang="en-US" sz="2400" dirty="0"/>
              <a:t>Kettering Foundation’s</a:t>
            </a:r>
          </a:p>
          <a:p>
            <a:pPr algn="ctr"/>
            <a:r>
              <a:rPr lang="en-US" sz="2400" dirty="0"/>
              <a:t>Six Democratic Practices</a:t>
            </a:r>
          </a:p>
        </p:txBody>
      </p:sp>
      <p:sp>
        <p:nvSpPr>
          <p:cNvPr id="2" name="Rectangle 1"/>
          <p:cNvSpPr/>
          <p:nvPr/>
        </p:nvSpPr>
        <p:spPr>
          <a:xfrm>
            <a:off x="975410" y="6469399"/>
            <a:ext cx="7157207" cy="369332"/>
          </a:xfrm>
          <a:prstGeom prst="rect">
            <a:avLst/>
          </a:prstGeom>
        </p:spPr>
        <p:txBody>
          <a:bodyPr wrap="square">
            <a:spAutoFit/>
          </a:bodyPr>
          <a:lstStyle/>
          <a:p>
            <a:r>
              <a:rPr lang="en-US" dirty="0"/>
              <a:t>https://www.kettering.org/core-insights/democratic-practices</a:t>
            </a:r>
          </a:p>
        </p:txBody>
      </p:sp>
    </p:spTree>
    <p:extLst>
      <p:ext uri="{BB962C8B-B14F-4D97-AF65-F5344CB8AC3E}">
        <p14:creationId xmlns:p14="http://schemas.microsoft.com/office/powerpoint/2010/main" val="1476370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8580" y="-230736"/>
            <a:ext cx="9341159" cy="1143000"/>
          </a:xfrm>
        </p:spPr>
        <p:txBody>
          <a:bodyPr/>
          <a:lstStyle/>
          <a:p>
            <a:r>
              <a:rPr lang="en-US" altLang="en-US" sz="3000" b="1" dirty="0">
                <a:solidFill>
                  <a:srgbClr val="006600"/>
                </a:solidFill>
                <a:latin typeface="Calibri" panose="020F0502020204030204" pitchFamily="34" charset="0"/>
              </a:rPr>
              <a:t>Key Components of Deliberative Engagement</a:t>
            </a:r>
          </a:p>
        </p:txBody>
      </p:sp>
      <p:sp>
        <p:nvSpPr>
          <p:cNvPr id="31747" name="Content Placeholder 2"/>
          <p:cNvSpPr>
            <a:spLocks noGrp="1"/>
          </p:cNvSpPr>
          <p:nvPr>
            <p:ph idx="1"/>
          </p:nvPr>
        </p:nvSpPr>
        <p:spPr>
          <a:xfrm>
            <a:off x="414498" y="692264"/>
            <a:ext cx="8483842" cy="4525963"/>
          </a:xfrm>
        </p:spPr>
        <p:txBody>
          <a:bodyPr/>
          <a:lstStyle/>
          <a:p>
            <a:r>
              <a:rPr lang="en-US" altLang="en-US" sz="2400" dirty="0">
                <a:solidFill>
                  <a:srgbClr val="006600"/>
                </a:solidFill>
                <a:latin typeface="Calibri" panose="020F0502020204030204" pitchFamily="34" charset="0"/>
              </a:rPr>
              <a:t>Overall deliberative framing</a:t>
            </a:r>
          </a:p>
          <a:p>
            <a:pPr lvl="1"/>
            <a:r>
              <a:rPr lang="en-US" altLang="en-US" sz="2400" dirty="0">
                <a:solidFill>
                  <a:srgbClr val="006600"/>
                </a:solidFill>
                <a:latin typeface="Calibri" panose="020F0502020204030204" pitchFamily="34" charset="0"/>
              </a:rPr>
              <a:t>Wicked problem, multiple approaches, broad range of actors, starting discussion “upstream” (before polarization)</a:t>
            </a:r>
          </a:p>
          <a:p>
            <a:r>
              <a:rPr lang="en-US" altLang="en-US" sz="2400" dirty="0">
                <a:solidFill>
                  <a:srgbClr val="006600"/>
                </a:solidFill>
                <a:latin typeface="Calibri" panose="020F0502020204030204" pitchFamily="34" charset="0"/>
              </a:rPr>
              <a:t>Discussion guides/backgrounder</a:t>
            </a:r>
          </a:p>
          <a:p>
            <a:pPr lvl="1"/>
            <a:r>
              <a:rPr lang="en-US" altLang="en-US" sz="2400" dirty="0">
                <a:solidFill>
                  <a:srgbClr val="006600"/>
                </a:solidFill>
                <a:latin typeface="Calibri" panose="020F0502020204030204" pitchFamily="34" charset="0"/>
              </a:rPr>
              <a:t>Base of information, something to react to, framed for deliberation, not persuasion</a:t>
            </a:r>
          </a:p>
          <a:p>
            <a:r>
              <a:rPr lang="en-US" altLang="en-US" sz="2400" dirty="0">
                <a:solidFill>
                  <a:srgbClr val="006600"/>
                </a:solidFill>
                <a:latin typeface="Calibri" panose="020F0502020204030204" pitchFamily="34" charset="0"/>
              </a:rPr>
              <a:t>Small, diverse, representative groups</a:t>
            </a:r>
          </a:p>
          <a:p>
            <a:r>
              <a:rPr lang="en-US" altLang="en-US" sz="2400" dirty="0">
                <a:solidFill>
                  <a:srgbClr val="006600"/>
                </a:solidFill>
                <a:latin typeface="Calibri" panose="020F0502020204030204" pitchFamily="34" charset="0"/>
              </a:rPr>
              <a:t>Processes designed for interaction and learning</a:t>
            </a:r>
          </a:p>
          <a:p>
            <a:r>
              <a:rPr lang="en-US" altLang="en-US" sz="2400" dirty="0">
                <a:solidFill>
                  <a:srgbClr val="006600"/>
                </a:solidFill>
                <a:latin typeface="Calibri" panose="020F0502020204030204" pitchFamily="34" charset="0"/>
              </a:rPr>
              <a:t>Deliberative facilitators</a:t>
            </a:r>
          </a:p>
          <a:p>
            <a:endParaRPr lang="en-US" altLang="en-US" sz="2400" dirty="0">
              <a:solidFill>
                <a:srgbClr val="006600"/>
              </a:solidFill>
              <a:latin typeface="Calibri" panose="020F0502020204030204" pitchFamily="34" charset="0"/>
            </a:endParaRPr>
          </a:p>
          <a:p>
            <a:endParaRPr lang="en-US" altLang="en-US" sz="2400" dirty="0">
              <a:solidFill>
                <a:srgbClr val="006600"/>
              </a:solidFill>
              <a:latin typeface="Calibri" panose="020F0502020204030204" pitchFamily="34" charset="0"/>
            </a:endParaRPr>
          </a:p>
          <a:p>
            <a:endParaRPr lang="en-US" altLang="en-US" sz="2400" dirty="0">
              <a:solidFill>
                <a:srgbClr val="006600"/>
              </a:solidFill>
              <a:latin typeface="Calibri" panose="020F050202020403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060"/>
          <a:stretch/>
        </p:blipFill>
        <p:spPr>
          <a:xfrm>
            <a:off x="659331" y="5079013"/>
            <a:ext cx="7739935" cy="1679781"/>
          </a:xfrm>
          <a:prstGeom prst="rect">
            <a:avLst/>
          </a:prstGeom>
        </p:spPr>
      </p:pic>
    </p:spTree>
    <p:custDataLst>
      <p:tags r:id="rId1"/>
    </p:custDataLst>
    <p:extLst>
      <p:ext uri="{BB962C8B-B14F-4D97-AF65-F5344CB8AC3E}">
        <p14:creationId xmlns:p14="http://schemas.microsoft.com/office/powerpoint/2010/main" val="485722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11" y="156882"/>
            <a:ext cx="8229600" cy="1143000"/>
          </a:xfrm>
        </p:spPr>
        <p:txBody>
          <a:bodyPr/>
          <a:lstStyle/>
          <a:p>
            <a:r>
              <a:rPr lang="en-US" sz="3500" b="1" dirty="0">
                <a:solidFill>
                  <a:srgbClr val="006600"/>
                </a:solidFill>
                <a:latin typeface="Calibri" panose="020F0502020204030204" pitchFamily="34" charset="0"/>
              </a:rPr>
              <a:t>The Four Key Shifts </a:t>
            </a:r>
            <a:br>
              <a:rPr lang="en-US" sz="3500" b="1" dirty="0">
                <a:solidFill>
                  <a:srgbClr val="006600"/>
                </a:solidFill>
                <a:latin typeface="Calibri" panose="020F0502020204030204" pitchFamily="34" charset="0"/>
              </a:rPr>
            </a:br>
            <a:r>
              <a:rPr lang="en-US" sz="3500" b="1" dirty="0">
                <a:solidFill>
                  <a:srgbClr val="006600"/>
                </a:solidFill>
                <a:latin typeface="Calibri" panose="020F0502020204030204" pitchFamily="34" charset="0"/>
              </a:rPr>
              <a:t>of Deliberative Engagement</a:t>
            </a:r>
          </a:p>
        </p:txBody>
      </p:sp>
      <p:sp>
        <p:nvSpPr>
          <p:cNvPr id="3" name="Content Placeholder 2"/>
          <p:cNvSpPr>
            <a:spLocks noGrp="1"/>
          </p:cNvSpPr>
          <p:nvPr>
            <p:ph idx="1"/>
          </p:nvPr>
        </p:nvSpPr>
        <p:spPr>
          <a:xfrm>
            <a:off x="368211" y="1773115"/>
            <a:ext cx="4114800" cy="587280"/>
          </a:xfrm>
        </p:spPr>
        <p:txBody>
          <a:bodyPr/>
          <a:lstStyle/>
          <a:p>
            <a:r>
              <a:rPr lang="en-US" dirty="0">
                <a:solidFill>
                  <a:srgbClr val="006600"/>
                </a:solidFill>
                <a:latin typeface="Calibri" panose="020F0502020204030204" pitchFamily="34" charset="0"/>
              </a:rPr>
              <a:t>From wicked people  </a:t>
            </a:r>
          </a:p>
          <a:p>
            <a:pPr marL="457200" lvl="1" indent="0">
              <a:buNone/>
            </a:pPr>
            <a:endParaRPr lang="en-US" sz="1800" dirty="0">
              <a:solidFill>
                <a:srgbClr val="006600"/>
              </a:solidFill>
              <a:latin typeface="Calibri" panose="020F0502020204030204" pitchFamily="34" charset="0"/>
            </a:endParaRPr>
          </a:p>
        </p:txBody>
      </p:sp>
      <p:sp>
        <p:nvSpPr>
          <p:cNvPr id="4" name="Content Placeholder 2"/>
          <p:cNvSpPr txBox="1">
            <a:spLocks/>
          </p:cNvSpPr>
          <p:nvPr/>
        </p:nvSpPr>
        <p:spPr>
          <a:xfrm>
            <a:off x="4330611" y="1802423"/>
            <a:ext cx="4114800" cy="7405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0" dirty="0">
                <a:solidFill>
                  <a:srgbClr val="006600"/>
                </a:solidFill>
                <a:latin typeface="Calibri" panose="020F0502020204030204" pitchFamily="34" charset="0"/>
                <a:sym typeface="Wingdings" panose="05000000000000000000" pitchFamily="2" charset="2"/>
              </a:rPr>
              <a:t> </a:t>
            </a:r>
            <a:r>
              <a:rPr lang="en-US" b="0" dirty="0">
                <a:solidFill>
                  <a:srgbClr val="006600"/>
                </a:solidFill>
                <a:latin typeface="Calibri" panose="020F0502020204030204" pitchFamily="34" charset="0"/>
              </a:rPr>
              <a:t>to wicked problems</a:t>
            </a:r>
          </a:p>
          <a:p>
            <a:pPr marL="457200" lvl="1" indent="0">
              <a:buFont typeface="Arial" panose="020B0604020202020204" pitchFamily="34" charset="0"/>
              <a:buNone/>
            </a:pPr>
            <a:endParaRPr lang="en-US" b="0" dirty="0">
              <a:solidFill>
                <a:srgbClr val="006600"/>
              </a:solidFill>
              <a:latin typeface="Calibri" panose="020F0502020204030204" pitchFamily="34" charset="0"/>
            </a:endParaRPr>
          </a:p>
        </p:txBody>
      </p:sp>
      <p:sp>
        <p:nvSpPr>
          <p:cNvPr id="5" name="Content Placeholder 2"/>
          <p:cNvSpPr txBox="1">
            <a:spLocks/>
          </p:cNvSpPr>
          <p:nvPr/>
        </p:nvSpPr>
        <p:spPr>
          <a:xfrm>
            <a:off x="368211" y="2662794"/>
            <a:ext cx="4114800" cy="5872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006600"/>
                </a:solidFill>
                <a:latin typeface="Calibri" panose="020F0502020204030204" pitchFamily="34" charset="0"/>
              </a:rPr>
              <a:t>From adversaries</a:t>
            </a:r>
          </a:p>
          <a:p>
            <a:pPr marL="457200" lvl="1" indent="0">
              <a:buFont typeface="Arial" panose="020B0604020202020204" pitchFamily="34" charset="0"/>
              <a:buNone/>
            </a:pPr>
            <a:endParaRPr lang="en-US" sz="3200" b="0" dirty="0">
              <a:solidFill>
                <a:srgbClr val="006600"/>
              </a:solidFill>
              <a:latin typeface="Calibri" panose="020F0502020204030204" pitchFamily="34" charset="0"/>
            </a:endParaRPr>
          </a:p>
        </p:txBody>
      </p:sp>
      <p:sp>
        <p:nvSpPr>
          <p:cNvPr id="6" name="Content Placeholder 2"/>
          <p:cNvSpPr txBox="1">
            <a:spLocks/>
          </p:cNvSpPr>
          <p:nvPr/>
        </p:nvSpPr>
        <p:spPr>
          <a:xfrm>
            <a:off x="4354057" y="2690193"/>
            <a:ext cx="4498998" cy="118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à"/>
            </a:pPr>
            <a:r>
              <a:rPr lang="en-US" b="0" dirty="0">
                <a:solidFill>
                  <a:srgbClr val="006600"/>
                </a:solidFill>
                <a:latin typeface="Calibri" panose="020F0502020204030204" pitchFamily="34" charset="0"/>
              </a:rPr>
              <a:t> to collaborators</a:t>
            </a:r>
            <a:endParaRPr lang="en-US" sz="3200" b="0" dirty="0">
              <a:solidFill>
                <a:srgbClr val="006600"/>
              </a:solidFill>
              <a:latin typeface="Calibri" panose="020F0502020204030204" pitchFamily="34" charset="0"/>
            </a:endParaRPr>
          </a:p>
        </p:txBody>
      </p:sp>
      <p:sp>
        <p:nvSpPr>
          <p:cNvPr id="7" name="Content Placeholder 2"/>
          <p:cNvSpPr txBox="1">
            <a:spLocks/>
          </p:cNvSpPr>
          <p:nvPr/>
        </p:nvSpPr>
        <p:spPr>
          <a:xfrm>
            <a:off x="368211" y="5107877"/>
            <a:ext cx="4114800" cy="5872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solidFill>
                  <a:srgbClr val="006600"/>
                </a:solidFill>
                <a:latin typeface="Calibri" panose="020F0502020204030204" pitchFamily="34" charset="0"/>
              </a:rPr>
              <a:t>From facts as cherry picked ammunition or “fake news”</a:t>
            </a:r>
          </a:p>
          <a:p>
            <a:pPr marL="457200" lvl="1" indent="0">
              <a:buFont typeface="Arial" panose="020B0604020202020204" pitchFamily="34" charset="0"/>
              <a:buNone/>
            </a:pPr>
            <a:endParaRPr lang="en-US" sz="3200" b="0" dirty="0">
              <a:solidFill>
                <a:srgbClr val="006600"/>
              </a:solidFill>
              <a:latin typeface="Calibri" panose="020F0502020204030204" pitchFamily="34" charset="0"/>
            </a:endParaRPr>
          </a:p>
        </p:txBody>
      </p:sp>
      <p:sp>
        <p:nvSpPr>
          <p:cNvPr id="8" name="Content Placeholder 2"/>
          <p:cNvSpPr txBox="1">
            <a:spLocks/>
          </p:cNvSpPr>
          <p:nvPr/>
        </p:nvSpPr>
        <p:spPr>
          <a:xfrm>
            <a:off x="4394555" y="5153576"/>
            <a:ext cx="4114800" cy="7405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à"/>
            </a:pPr>
            <a:r>
              <a:rPr lang="en-US" b="0" dirty="0">
                <a:solidFill>
                  <a:srgbClr val="006600"/>
                </a:solidFill>
                <a:latin typeface="Calibri" panose="020F0502020204030204" pitchFamily="34" charset="0"/>
                <a:sym typeface="Wingdings" panose="05000000000000000000" pitchFamily="2" charset="2"/>
              </a:rPr>
              <a:t>to facts as tools for </a:t>
            </a:r>
          </a:p>
          <a:p>
            <a:pPr marL="0" indent="0">
              <a:spcBef>
                <a:spcPts val="0"/>
              </a:spcBef>
              <a:buNone/>
            </a:pPr>
            <a:r>
              <a:rPr lang="en-US" b="0" dirty="0">
                <a:solidFill>
                  <a:srgbClr val="006600"/>
                </a:solidFill>
                <a:latin typeface="Calibri" panose="020F0502020204030204" pitchFamily="34" charset="0"/>
                <a:sym typeface="Wingdings" panose="05000000000000000000" pitchFamily="2" charset="2"/>
              </a:rPr>
              <a:t>     addressing problems     </a:t>
            </a:r>
          </a:p>
          <a:p>
            <a:pPr marL="0" indent="0">
              <a:spcBef>
                <a:spcPts val="0"/>
              </a:spcBef>
              <a:buNone/>
            </a:pPr>
            <a:r>
              <a:rPr lang="en-US" b="0" dirty="0">
                <a:solidFill>
                  <a:srgbClr val="006600"/>
                </a:solidFill>
                <a:latin typeface="Calibri" panose="020F0502020204030204" pitchFamily="34" charset="0"/>
                <a:sym typeface="Wingdings" panose="05000000000000000000" pitchFamily="2" charset="2"/>
              </a:rPr>
              <a:t>     together</a:t>
            </a:r>
            <a:endParaRPr lang="en-US" b="0" dirty="0">
              <a:solidFill>
                <a:srgbClr val="006600"/>
              </a:solidFill>
              <a:latin typeface="Calibri" panose="020F0502020204030204" pitchFamily="34" charset="0"/>
            </a:endParaRPr>
          </a:p>
          <a:p>
            <a:pPr marL="457200" lvl="1" indent="0">
              <a:buFont typeface="Arial" panose="020B0604020202020204" pitchFamily="34" charset="0"/>
              <a:buNone/>
            </a:pPr>
            <a:endParaRPr lang="en-US" sz="3200" b="0" dirty="0">
              <a:solidFill>
                <a:srgbClr val="006600"/>
              </a:solidFill>
              <a:latin typeface="Calibri" panose="020F0502020204030204" pitchFamily="34" charset="0"/>
            </a:endParaRPr>
          </a:p>
        </p:txBody>
      </p:sp>
      <p:sp>
        <p:nvSpPr>
          <p:cNvPr id="9" name="Content Placeholder 2"/>
          <p:cNvSpPr txBox="1">
            <a:spLocks/>
          </p:cNvSpPr>
          <p:nvPr/>
        </p:nvSpPr>
        <p:spPr>
          <a:xfrm>
            <a:off x="368211" y="3560695"/>
            <a:ext cx="4114800" cy="1459618"/>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0" b="0" dirty="0">
                <a:solidFill>
                  <a:srgbClr val="006600"/>
                </a:solidFill>
                <a:latin typeface="Calibri" panose="020F0502020204030204" pitchFamily="34" charset="0"/>
              </a:rPr>
              <a:t>From inciting the worst of human nature</a:t>
            </a:r>
          </a:p>
          <a:p>
            <a:pPr marL="457200" lvl="1" indent="0">
              <a:buFont typeface="Arial" panose="020B0604020202020204" pitchFamily="34" charset="0"/>
              <a:buNone/>
            </a:pPr>
            <a:endParaRPr lang="en-US" b="0" dirty="0">
              <a:solidFill>
                <a:srgbClr val="006600"/>
              </a:solidFill>
              <a:latin typeface="Calibri" panose="020F0502020204030204" pitchFamily="34" charset="0"/>
            </a:endParaRPr>
          </a:p>
        </p:txBody>
      </p:sp>
      <p:sp>
        <p:nvSpPr>
          <p:cNvPr id="10" name="Content Placeholder 2"/>
          <p:cNvSpPr txBox="1">
            <a:spLocks/>
          </p:cNvSpPr>
          <p:nvPr/>
        </p:nvSpPr>
        <p:spPr>
          <a:xfrm>
            <a:off x="4330611" y="3604939"/>
            <a:ext cx="4481946" cy="7405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à"/>
            </a:pPr>
            <a:r>
              <a:rPr lang="en-US" b="0" dirty="0">
                <a:solidFill>
                  <a:srgbClr val="006600"/>
                </a:solidFill>
                <a:latin typeface="Calibri" panose="020F0502020204030204" pitchFamily="34" charset="0"/>
                <a:sym typeface="Wingdings" panose="05000000000000000000" pitchFamily="2" charset="2"/>
              </a:rPr>
              <a:t> t</a:t>
            </a:r>
            <a:r>
              <a:rPr lang="en-US" b="0" dirty="0">
                <a:solidFill>
                  <a:srgbClr val="006600"/>
                </a:solidFill>
                <a:latin typeface="Calibri" panose="020F0502020204030204" pitchFamily="34" charset="0"/>
              </a:rPr>
              <a:t>o bringing out the </a:t>
            </a:r>
          </a:p>
          <a:p>
            <a:pPr marL="0" indent="0">
              <a:spcBef>
                <a:spcPts val="0"/>
              </a:spcBef>
              <a:buNone/>
            </a:pPr>
            <a:r>
              <a:rPr lang="en-US" b="0" dirty="0">
                <a:solidFill>
                  <a:srgbClr val="006600"/>
                </a:solidFill>
                <a:latin typeface="Calibri" panose="020F0502020204030204" pitchFamily="34" charset="0"/>
              </a:rPr>
              <a:t>     best of human nature</a:t>
            </a:r>
          </a:p>
          <a:p>
            <a:pPr marL="0" indent="0">
              <a:buNone/>
            </a:pPr>
            <a:endParaRPr lang="en-US" b="0" dirty="0">
              <a:solidFill>
                <a:srgbClr val="006600"/>
              </a:solidFill>
              <a:latin typeface="Calibri" panose="020F0502020204030204" pitchFamily="34" charset="0"/>
            </a:endParaRPr>
          </a:p>
          <a:p>
            <a:pPr marL="457200" lvl="1" indent="0">
              <a:buFont typeface="Arial" panose="020B0604020202020204" pitchFamily="34" charset="0"/>
              <a:buNone/>
            </a:pPr>
            <a:r>
              <a:rPr lang="en-US" sz="3200" b="0" dirty="0">
                <a:solidFill>
                  <a:srgbClr val="006600"/>
                </a:solidFill>
                <a:latin typeface="Calibri" panose="020F0502020204030204" pitchFamily="34" charset="0"/>
              </a:rPr>
              <a:t>   </a:t>
            </a:r>
          </a:p>
        </p:txBody>
      </p:sp>
    </p:spTree>
    <p:extLst>
      <p:ext uri="{BB962C8B-B14F-4D97-AF65-F5344CB8AC3E}">
        <p14:creationId xmlns:p14="http://schemas.microsoft.com/office/powerpoint/2010/main" val="20537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376361" y="1164021"/>
            <a:ext cx="8688126" cy="3914775"/>
          </a:xfrm>
        </p:spPr>
        <p:txBody>
          <a:bodyPr/>
          <a:lstStyle/>
          <a:p>
            <a:pPr marL="0" indent="0" algn="ctr">
              <a:buNone/>
            </a:pPr>
            <a:r>
              <a:rPr lang="en-US" sz="3600" i="1" dirty="0">
                <a:solidFill>
                  <a:srgbClr val="006600"/>
                </a:solidFill>
                <a:latin typeface="Calibri" pitchFamily="34" charset="0"/>
              </a:rPr>
              <a:t>Wicked</a:t>
            </a:r>
            <a:r>
              <a:rPr lang="en-US" sz="3600" dirty="0">
                <a:solidFill>
                  <a:srgbClr val="006600"/>
                </a:solidFill>
                <a:latin typeface="Calibri" pitchFamily="34" charset="0"/>
              </a:rPr>
              <a:t> </a:t>
            </a:r>
            <a:r>
              <a:rPr lang="en-US" sz="3600" i="1" dirty="0">
                <a:solidFill>
                  <a:srgbClr val="006600"/>
                </a:solidFill>
                <a:latin typeface="Calibri" pitchFamily="34" charset="0"/>
              </a:rPr>
              <a:t>problems</a:t>
            </a:r>
            <a:r>
              <a:rPr lang="en-US" sz="3600" dirty="0">
                <a:solidFill>
                  <a:srgbClr val="006600"/>
                </a:solidFill>
                <a:latin typeface="Calibri" pitchFamily="34" charset="0"/>
              </a:rPr>
              <a:t> inherently involve </a:t>
            </a:r>
            <a:r>
              <a:rPr lang="en-US" sz="3600" b="1" dirty="0">
                <a:solidFill>
                  <a:srgbClr val="006600"/>
                </a:solidFill>
                <a:latin typeface="Calibri" pitchFamily="34" charset="0"/>
              </a:rPr>
              <a:t>competing underlying values</a:t>
            </a:r>
            <a:r>
              <a:rPr lang="en-US" sz="3600" dirty="0">
                <a:solidFill>
                  <a:srgbClr val="006600"/>
                </a:solidFill>
                <a:latin typeface="Calibri" pitchFamily="34" charset="0"/>
              </a:rPr>
              <a:t>, paradoxes, and tradeoffs that </a:t>
            </a:r>
            <a:r>
              <a:rPr lang="en-US" sz="3600" b="1" dirty="0">
                <a:solidFill>
                  <a:srgbClr val="006600"/>
                </a:solidFill>
                <a:latin typeface="Calibri" pitchFamily="34" charset="0"/>
              </a:rPr>
              <a:t>cannot be resolved </a:t>
            </a:r>
            <a:r>
              <a:rPr lang="en-US" sz="3600" dirty="0">
                <a:solidFill>
                  <a:srgbClr val="006600"/>
                </a:solidFill>
                <a:latin typeface="Calibri" pitchFamily="34" charset="0"/>
              </a:rPr>
              <a:t>by science.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18" y="3906983"/>
            <a:ext cx="4333611" cy="295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37072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Key Steps for </a:t>
            </a:r>
            <a:br>
              <a:rPr lang="en-US" b="1" dirty="0">
                <a:solidFill>
                  <a:srgbClr val="006600"/>
                </a:solidFill>
                <a:latin typeface="Calibri" panose="020F0502020204030204" pitchFamily="34" charset="0"/>
              </a:rPr>
            </a:br>
            <a:r>
              <a:rPr lang="en-US" b="1" dirty="0">
                <a:solidFill>
                  <a:srgbClr val="006600"/>
                </a:solidFill>
                <a:latin typeface="Calibri" panose="020F0502020204030204" pitchFamily="34" charset="0"/>
              </a:rPr>
              <a:t>Local Communities</a:t>
            </a:r>
          </a:p>
        </p:txBody>
      </p:sp>
      <p:sp>
        <p:nvSpPr>
          <p:cNvPr id="3" name="Content Placeholder 2"/>
          <p:cNvSpPr>
            <a:spLocks noGrp="1"/>
          </p:cNvSpPr>
          <p:nvPr>
            <p:ph idx="1"/>
          </p:nvPr>
        </p:nvSpPr>
        <p:spPr>
          <a:xfrm>
            <a:off x="457201" y="1600200"/>
            <a:ext cx="7335148" cy="4525963"/>
          </a:xfrm>
        </p:spPr>
        <p:txBody>
          <a:bodyPr/>
          <a:lstStyle/>
          <a:p>
            <a:pPr lvl="1">
              <a:buFont typeface="Arial" panose="020B0604020202020204" pitchFamily="34" charset="0"/>
              <a:buChar char="•"/>
            </a:pPr>
            <a:r>
              <a:rPr lang="en-US" sz="3200" dirty="0">
                <a:solidFill>
                  <a:srgbClr val="006600"/>
                </a:solidFill>
                <a:latin typeface="Calibri" panose="020F0502020204030204" pitchFamily="34" charset="0"/>
              </a:rPr>
              <a:t>Adopting a wicked problems mindset</a:t>
            </a:r>
          </a:p>
          <a:p>
            <a:pPr lvl="1">
              <a:buFont typeface="Arial" panose="020B0604020202020204" pitchFamily="34" charset="0"/>
              <a:buChar char="•"/>
            </a:pPr>
            <a:r>
              <a:rPr lang="en-US" sz="3200" dirty="0">
                <a:solidFill>
                  <a:srgbClr val="006600"/>
                </a:solidFill>
                <a:latin typeface="Calibri" panose="020F0502020204030204" pitchFamily="34" charset="0"/>
              </a:rPr>
              <a:t>Better processes  - tap into different aspects of human nature</a:t>
            </a:r>
          </a:p>
          <a:p>
            <a:pPr lvl="1">
              <a:buFont typeface="Arial" panose="020B0604020202020204" pitchFamily="34" charset="0"/>
              <a:buChar char="•"/>
            </a:pPr>
            <a:r>
              <a:rPr lang="en-US" sz="3200" dirty="0">
                <a:solidFill>
                  <a:srgbClr val="006600"/>
                </a:solidFill>
                <a:latin typeface="Calibri" panose="020F0502020204030204" pitchFamily="34" charset="0"/>
              </a:rPr>
              <a:t>Build local capacity for deliberative engagement</a:t>
            </a:r>
          </a:p>
          <a:p>
            <a:pPr lvl="1">
              <a:buFont typeface="Arial" panose="020B0604020202020204" pitchFamily="34" charset="0"/>
              <a:buChar char="•"/>
            </a:pPr>
            <a:r>
              <a:rPr lang="en-US" sz="3200" b="1" dirty="0">
                <a:solidFill>
                  <a:srgbClr val="006600"/>
                </a:solidFill>
                <a:latin typeface="Calibri" panose="020F0502020204030204" pitchFamily="34" charset="0"/>
              </a:rPr>
              <a:t>Reinvigorate or create new key bridging institutions</a:t>
            </a:r>
          </a:p>
        </p:txBody>
      </p:sp>
      <p:sp>
        <p:nvSpPr>
          <p:cNvPr id="4" name="TextBox 3"/>
          <p:cNvSpPr txBox="1"/>
          <p:nvPr/>
        </p:nvSpPr>
        <p:spPr>
          <a:xfrm>
            <a:off x="7647709" y="1634836"/>
            <a:ext cx="1351652" cy="369332"/>
          </a:xfrm>
          <a:prstGeom prst="rect">
            <a:avLst/>
          </a:prstGeom>
          <a:noFill/>
        </p:spPr>
        <p:txBody>
          <a:bodyPr wrap="none" rtlCol="0">
            <a:spAutoFit/>
          </a:bodyPr>
          <a:lstStyle/>
          <a:p>
            <a:r>
              <a:rPr lang="en-US" dirty="0"/>
              <a:t>Short term</a:t>
            </a:r>
          </a:p>
        </p:txBody>
      </p:sp>
      <p:sp>
        <p:nvSpPr>
          <p:cNvPr id="5" name="TextBox 4"/>
          <p:cNvSpPr txBox="1"/>
          <p:nvPr/>
        </p:nvSpPr>
        <p:spPr>
          <a:xfrm>
            <a:off x="7792348" y="4641272"/>
            <a:ext cx="1313180" cy="369332"/>
          </a:xfrm>
          <a:prstGeom prst="rect">
            <a:avLst/>
          </a:prstGeom>
          <a:noFill/>
        </p:spPr>
        <p:txBody>
          <a:bodyPr wrap="none" rtlCol="0">
            <a:spAutoFit/>
          </a:bodyPr>
          <a:lstStyle/>
          <a:p>
            <a:r>
              <a:rPr lang="en-US" dirty="0"/>
              <a:t>Long term</a:t>
            </a:r>
          </a:p>
        </p:txBody>
      </p:sp>
      <p:cxnSp>
        <p:nvCxnSpPr>
          <p:cNvPr id="6" name="Straight Arrow Connector 5"/>
          <p:cNvCxnSpPr/>
          <p:nvPr/>
        </p:nvCxnSpPr>
        <p:spPr bwMode="auto">
          <a:xfrm>
            <a:off x="8323535" y="2147455"/>
            <a:ext cx="0" cy="2272145"/>
          </a:xfrm>
          <a:prstGeom prst="straightConnector1">
            <a:avLst/>
          </a:prstGeom>
          <a:solidFill>
            <a:schemeClr val="accent1"/>
          </a:solidFill>
          <a:ln w="9525" cap="flat" cmpd="sng" algn="ctr">
            <a:solidFill>
              <a:schemeClr val="tx1"/>
            </a:solidFill>
            <a:prstDash val="solid"/>
            <a:round/>
            <a:headEnd type="arrow"/>
            <a:tailEnd type="arrow"/>
          </a:ln>
          <a:effectLst/>
        </p:spPr>
      </p:cxnSp>
    </p:spTree>
    <p:custDataLst>
      <p:tags r:id="rId1"/>
    </p:custDataLst>
    <p:extLst>
      <p:ext uri="{BB962C8B-B14F-4D97-AF65-F5344CB8AC3E}">
        <p14:creationId xmlns:p14="http://schemas.microsoft.com/office/powerpoint/2010/main" val="4127908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5400" b="1" dirty="0">
                <a:solidFill>
                  <a:srgbClr val="006600"/>
                </a:solidFill>
                <a:latin typeface="Calibri" pitchFamily="34" charset="0"/>
                <a:cs typeface="Times New Roman" pitchFamily="18" charset="0"/>
              </a:rPr>
              <a:t>Institutional Troubles</a:t>
            </a:r>
            <a:r>
              <a:rPr lang="en-US" sz="3500" b="1" dirty="0">
                <a:solidFill>
                  <a:srgbClr val="006600"/>
                </a:solidFill>
                <a:latin typeface="Calibri" pitchFamily="34" charset="0"/>
                <a:cs typeface="Times New Roman" pitchFamily="18" charset="0"/>
              </a:rPr>
              <a:t/>
            </a:r>
            <a:br>
              <a:rPr lang="en-US" sz="3500" b="1" dirty="0">
                <a:solidFill>
                  <a:srgbClr val="006600"/>
                </a:solidFill>
                <a:latin typeface="Calibri" pitchFamily="34" charset="0"/>
                <a:cs typeface="Times New Roman" pitchFamily="18" charset="0"/>
              </a:rPr>
            </a:br>
            <a:r>
              <a:rPr lang="en-US" sz="3600" b="1" dirty="0">
                <a:solidFill>
                  <a:srgbClr val="006600"/>
                </a:solidFill>
                <a:latin typeface="Calibri" pitchFamily="34" charset="0"/>
                <a:cs typeface="Times New Roman" pitchFamily="18" charset="0"/>
              </a:rPr>
              <a:t>Bridging v. Polarizing Institutions</a:t>
            </a:r>
          </a:p>
        </p:txBody>
      </p:sp>
      <p:sp>
        <p:nvSpPr>
          <p:cNvPr id="2" name="Content Placeholder 1"/>
          <p:cNvSpPr>
            <a:spLocks noGrp="1"/>
          </p:cNvSpPr>
          <p:nvPr>
            <p:ph idx="1"/>
          </p:nvPr>
        </p:nvSpPr>
        <p:spPr>
          <a:xfrm>
            <a:off x="2550920" y="2230452"/>
            <a:ext cx="6499076" cy="4525963"/>
          </a:xfrm>
        </p:spPr>
        <p:txBody>
          <a:bodyPr/>
          <a:lstStyle/>
          <a:p>
            <a:r>
              <a:rPr lang="en-US" sz="2200" dirty="0">
                <a:solidFill>
                  <a:srgbClr val="006600"/>
                </a:solidFill>
              </a:rPr>
              <a:t>Political parties/elections</a:t>
            </a:r>
          </a:p>
          <a:p>
            <a:r>
              <a:rPr lang="en-US" sz="2200" dirty="0">
                <a:solidFill>
                  <a:srgbClr val="006600"/>
                </a:solidFill>
              </a:rPr>
              <a:t>Advocacy groups</a:t>
            </a:r>
          </a:p>
          <a:p>
            <a:r>
              <a:rPr lang="en-US" sz="2200" dirty="0">
                <a:solidFill>
                  <a:srgbClr val="006600"/>
                </a:solidFill>
              </a:rPr>
              <a:t>Internet / Social media</a:t>
            </a:r>
          </a:p>
          <a:p>
            <a:r>
              <a:rPr lang="en-US" sz="2200" dirty="0">
                <a:solidFill>
                  <a:srgbClr val="006600"/>
                </a:solidFill>
              </a:rPr>
              <a:t>Media/Press</a:t>
            </a:r>
          </a:p>
          <a:p>
            <a:r>
              <a:rPr lang="en-US" sz="2200" dirty="0">
                <a:solidFill>
                  <a:srgbClr val="006600"/>
                </a:solidFill>
              </a:rPr>
              <a:t>Experts</a:t>
            </a:r>
          </a:p>
          <a:p>
            <a:r>
              <a:rPr lang="en-US" sz="2200" dirty="0">
                <a:solidFill>
                  <a:srgbClr val="006600"/>
                </a:solidFill>
              </a:rPr>
              <a:t>School districts</a:t>
            </a:r>
          </a:p>
          <a:p>
            <a:r>
              <a:rPr lang="en-US" sz="2200" dirty="0">
                <a:solidFill>
                  <a:srgbClr val="006600"/>
                </a:solidFill>
              </a:rPr>
              <a:t>Universities</a:t>
            </a:r>
          </a:p>
          <a:p>
            <a:r>
              <a:rPr lang="en-US" sz="2200" dirty="0">
                <a:solidFill>
                  <a:srgbClr val="006600"/>
                </a:solidFill>
              </a:rPr>
              <a:t>Community organizations like Leadership Foundations, League of Women Voters, United Way, Community Foundations, , Leadership programs, Boards and Commissions</a:t>
            </a:r>
          </a:p>
          <a:p>
            <a:endParaRPr lang="en-US" sz="2200" dirty="0">
              <a:solidFill>
                <a:srgbClr val="006600"/>
              </a:solidFill>
            </a:endParaRPr>
          </a:p>
          <a:p>
            <a:pPr marL="0" indent="0">
              <a:buNone/>
            </a:pPr>
            <a:endParaRPr lang="en-US" sz="2200" dirty="0">
              <a:solidFill>
                <a:srgbClr val="006600"/>
              </a:solidFill>
            </a:endParaRPr>
          </a:p>
          <a:p>
            <a:endParaRPr lang="en-US" sz="2200" dirty="0">
              <a:solidFill>
                <a:srgbClr val="006600"/>
              </a:solidFill>
            </a:endParaRPr>
          </a:p>
        </p:txBody>
      </p:sp>
      <p:cxnSp>
        <p:nvCxnSpPr>
          <p:cNvPr id="11" name="Straight Arrow Connector 10"/>
          <p:cNvCxnSpPr/>
          <p:nvPr/>
        </p:nvCxnSpPr>
        <p:spPr bwMode="auto">
          <a:xfrm flipH="1">
            <a:off x="1459302" y="2709016"/>
            <a:ext cx="21363" cy="2709018"/>
          </a:xfrm>
          <a:prstGeom prst="straightConnector1">
            <a:avLst/>
          </a:prstGeom>
          <a:solidFill>
            <a:schemeClr val="accent1"/>
          </a:solidFill>
          <a:ln w="44450" cap="flat" cmpd="sng" algn="ctr">
            <a:solidFill>
              <a:schemeClr val="tx1"/>
            </a:solidFill>
            <a:prstDash val="solid"/>
            <a:round/>
            <a:headEnd type="arrow"/>
            <a:tailEnd type="arrow"/>
          </a:ln>
          <a:effectLst/>
        </p:spPr>
      </p:cxnSp>
      <p:sp>
        <p:nvSpPr>
          <p:cNvPr id="12" name="TextBox 11"/>
          <p:cNvSpPr txBox="1"/>
          <p:nvPr/>
        </p:nvSpPr>
        <p:spPr>
          <a:xfrm>
            <a:off x="395954" y="2230452"/>
            <a:ext cx="1890261" cy="369332"/>
          </a:xfrm>
          <a:prstGeom prst="rect">
            <a:avLst/>
          </a:prstGeom>
          <a:noFill/>
        </p:spPr>
        <p:txBody>
          <a:bodyPr wrap="none" rtlCol="0">
            <a:spAutoFit/>
          </a:bodyPr>
          <a:lstStyle/>
          <a:p>
            <a:r>
              <a:rPr lang="en-US" dirty="0"/>
              <a:t>More polarizing</a:t>
            </a:r>
          </a:p>
        </p:txBody>
      </p:sp>
      <p:sp>
        <p:nvSpPr>
          <p:cNvPr id="13" name="TextBox 12"/>
          <p:cNvSpPr txBox="1"/>
          <p:nvPr/>
        </p:nvSpPr>
        <p:spPr>
          <a:xfrm>
            <a:off x="395954" y="5418034"/>
            <a:ext cx="1723549" cy="369332"/>
          </a:xfrm>
          <a:prstGeom prst="rect">
            <a:avLst/>
          </a:prstGeom>
          <a:noFill/>
        </p:spPr>
        <p:txBody>
          <a:bodyPr wrap="none" rtlCol="0">
            <a:spAutoFit/>
          </a:bodyPr>
          <a:lstStyle/>
          <a:p>
            <a:r>
              <a:rPr lang="en-US" dirty="0"/>
              <a:t>More bridging</a:t>
            </a:r>
          </a:p>
        </p:txBody>
      </p:sp>
    </p:spTree>
    <p:custDataLst>
      <p:tags r:id="rId1"/>
    </p:custDataLst>
    <p:extLst>
      <p:ext uri="{BB962C8B-B14F-4D97-AF65-F5344CB8AC3E}">
        <p14:creationId xmlns:p14="http://schemas.microsoft.com/office/powerpoint/2010/main" val="2148476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5400" b="1" dirty="0">
                <a:solidFill>
                  <a:srgbClr val="006600"/>
                </a:solidFill>
                <a:latin typeface="Calibri" pitchFamily="34" charset="0"/>
                <a:cs typeface="Times New Roman" pitchFamily="18" charset="0"/>
              </a:rPr>
              <a:t>Institutional Troubles</a:t>
            </a:r>
            <a:r>
              <a:rPr lang="en-US" sz="3500" b="1" dirty="0">
                <a:solidFill>
                  <a:srgbClr val="006600"/>
                </a:solidFill>
                <a:latin typeface="Calibri" pitchFamily="34" charset="0"/>
                <a:cs typeface="Times New Roman" pitchFamily="18" charset="0"/>
              </a:rPr>
              <a:t/>
            </a:r>
            <a:br>
              <a:rPr lang="en-US" sz="3500" b="1" dirty="0">
                <a:solidFill>
                  <a:srgbClr val="006600"/>
                </a:solidFill>
                <a:latin typeface="Calibri" pitchFamily="34" charset="0"/>
                <a:cs typeface="Times New Roman" pitchFamily="18" charset="0"/>
              </a:rPr>
            </a:br>
            <a:r>
              <a:rPr lang="en-US" sz="3600" b="1" dirty="0">
                <a:solidFill>
                  <a:srgbClr val="006600"/>
                </a:solidFill>
                <a:latin typeface="Calibri" pitchFamily="34" charset="0"/>
                <a:cs typeface="Times New Roman" pitchFamily="18" charset="0"/>
              </a:rPr>
              <a:t>Bridging v. Polarizing Institutions</a:t>
            </a:r>
          </a:p>
        </p:txBody>
      </p:sp>
      <p:sp>
        <p:nvSpPr>
          <p:cNvPr id="2" name="Content Placeholder 1"/>
          <p:cNvSpPr>
            <a:spLocks noGrp="1"/>
          </p:cNvSpPr>
          <p:nvPr>
            <p:ph idx="1"/>
          </p:nvPr>
        </p:nvSpPr>
        <p:spPr>
          <a:xfrm>
            <a:off x="2230452" y="1754024"/>
            <a:ext cx="6499076" cy="4894604"/>
          </a:xfrm>
        </p:spPr>
        <p:txBody>
          <a:bodyPr/>
          <a:lstStyle/>
          <a:p>
            <a:r>
              <a:rPr lang="en-US" sz="2200" dirty="0">
                <a:solidFill>
                  <a:srgbClr val="006600"/>
                </a:solidFill>
              </a:rPr>
              <a:t>Political parties/elections</a:t>
            </a:r>
          </a:p>
          <a:p>
            <a:r>
              <a:rPr lang="en-US" sz="2200" dirty="0">
                <a:solidFill>
                  <a:srgbClr val="006600"/>
                </a:solidFill>
              </a:rPr>
              <a:t>Advocacy groups</a:t>
            </a:r>
          </a:p>
          <a:p>
            <a:r>
              <a:rPr lang="en-US" sz="2200" dirty="0">
                <a:solidFill>
                  <a:srgbClr val="006600"/>
                </a:solidFill>
              </a:rPr>
              <a:t>Internet / Social media</a:t>
            </a:r>
          </a:p>
          <a:p>
            <a:endParaRPr lang="en-US" sz="2200" dirty="0">
              <a:solidFill>
                <a:srgbClr val="006600"/>
              </a:solidFill>
            </a:endParaRPr>
          </a:p>
          <a:p>
            <a:r>
              <a:rPr lang="en-US" sz="2200" dirty="0">
                <a:solidFill>
                  <a:srgbClr val="006600"/>
                </a:solidFill>
              </a:rPr>
              <a:t>Media/Press</a:t>
            </a:r>
          </a:p>
          <a:p>
            <a:r>
              <a:rPr lang="en-US" sz="2200" dirty="0">
                <a:solidFill>
                  <a:srgbClr val="006600"/>
                </a:solidFill>
              </a:rPr>
              <a:t>Experts</a:t>
            </a:r>
          </a:p>
          <a:p>
            <a:r>
              <a:rPr lang="en-US" sz="2200" dirty="0">
                <a:solidFill>
                  <a:srgbClr val="006600"/>
                </a:solidFill>
              </a:rPr>
              <a:t>School districts</a:t>
            </a:r>
          </a:p>
          <a:p>
            <a:r>
              <a:rPr lang="en-US" sz="2200" dirty="0">
                <a:solidFill>
                  <a:srgbClr val="006600"/>
                </a:solidFill>
              </a:rPr>
              <a:t>Universities</a:t>
            </a:r>
          </a:p>
          <a:p>
            <a:endParaRPr lang="en-US" sz="2200" dirty="0">
              <a:solidFill>
                <a:srgbClr val="006600"/>
              </a:solidFill>
            </a:endParaRPr>
          </a:p>
          <a:p>
            <a:r>
              <a:rPr lang="en-US" sz="2200" dirty="0">
                <a:solidFill>
                  <a:srgbClr val="006600"/>
                </a:solidFill>
              </a:rPr>
              <a:t>Community organizations like Leadership Foundations, League of Women Voters, United Way, Community Foundations, Leadership programs, Boards and Commissions</a:t>
            </a:r>
          </a:p>
          <a:p>
            <a:endParaRPr lang="en-US" sz="2200" dirty="0">
              <a:solidFill>
                <a:srgbClr val="006600"/>
              </a:solidFill>
            </a:endParaRPr>
          </a:p>
        </p:txBody>
      </p:sp>
      <p:cxnSp>
        <p:nvCxnSpPr>
          <p:cNvPr id="4" name="Straight Arrow Connector 3"/>
          <p:cNvCxnSpPr/>
          <p:nvPr/>
        </p:nvCxnSpPr>
        <p:spPr bwMode="auto">
          <a:xfrm flipH="1">
            <a:off x="1319722" y="3315768"/>
            <a:ext cx="21363" cy="2709018"/>
          </a:xfrm>
          <a:prstGeom prst="straightConnector1">
            <a:avLst/>
          </a:prstGeom>
          <a:solidFill>
            <a:schemeClr val="accent1"/>
          </a:solidFill>
          <a:ln w="44450" cap="flat" cmpd="sng" algn="ctr">
            <a:solidFill>
              <a:schemeClr val="tx1"/>
            </a:solidFill>
            <a:prstDash val="solid"/>
            <a:round/>
            <a:headEnd type="arrow"/>
            <a:tailEnd type="arrow"/>
          </a:ln>
          <a:effectLst/>
        </p:spPr>
      </p:cxnSp>
      <p:sp>
        <p:nvSpPr>
          <p:cNvPr id="6" name="TextBox 5"/>
          <p:cNvSpPr txBox="1"/>
          <p:nvPr/>
        </p:nvSpPr>
        <p:spPr>
          <a:xfrm>
            <a:off x="256374" y="2837204"/>
            <a:ext cx="1890261" cy="369332"/>
          </a:xfrm>
          <a:prstGeom prst="rect">
            <a:avLst/>
          </a:prstGeom>
          <a:noFill/>
        </p:spPr>
        <p:txBody>
          <a:bodyPr wrap="none" rtlCol="0">
            <a:spAutoFit/>
          </a:bodyPr>
          <a:lstStyle/>
          <a:p>
            <a:r>
              <a:rPr lang="en-US" dirty="0"/>
              <a:t>More polarizing</a:t>
            </a:r>
          </a:p>
        </p:txBody>
      </p:sp>
      <p:sp>
        <p:nvSpPr>
          <p:cNvPr id="9" name="TextBox 8"/>
          <p:cNvSpPr txBox="1"/>
          <p:nvPr/>
        </p:nvSpPr>
        <p:spPr>
          <a:xfrm>
            <a:off x="256374" y="6024786"/>
            <a:ext cx="1723549" cy="369332"/>
          </a:xfrm>
          <a:prstGeom prst="rect">
            <a:avLst/>
          </a:prstGeom>
          <a:noFill/>
        </p:spPr>
        <p:txBody>
          <a:bodyPr wrap="none" rtlCol="0">
            <a:spAutoFit/>
          </a:bodyPr>
          <a:lstStyle/>
          <a:p>
            <a:r>
              <a:rPr lang="en-US" dirty="0"/>
              <a:t>More bridging</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7694" y="2472107"/>
            <a:ext cx="2930329" cy="199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30565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6600"/>
                </a:solidFill>
                <a:latin typeface="Calibri" panose="020F0502020204030204" pitchFamily="34" charset="0"/>
              </a:rPr>
              <a:t>Key Steps for </a:t>
            </a:r>
            <a:br>
              <a:rPr lang="en-US" b="1" dirty="0">
                <a:solidFill>
                  <a:srgbClr val="006600"/>
                </a:solidFill>
                <a:latin typeface="Calibri" panose="020F0502020204030204" pitchFamily="34" charset="0"/>
              </a:rPr>
            </a:br>
            <a:r>
              <a:rPr lang="en-US" b="1" dirty="0">
                <a:solidFill>
                  <a:srgbClr val="006600"/>
                </a:solidFill>
                <a:latin typeface="Calibri" panose="020F0502020204030204" pitchFamily="34" charset="0"/>
              </a:rPr>
              <a:t>Local Communities</a:t>
            </a:r>
          </a:p>
        </p:txBody>
      </p:sp>
      <p:sp>
        <p:nvSpPr>
          <p:cNvPr id="3" name="Content Placeholder 2"/>
          <p:cNvSpPr>
            <a:spLocks noGrp="1"/>
          </p:cNvSpPr>
          <p:nvPr>
            <p:ph idx="1"/>
          </p:nvPr>
        </p:nvSpPr>
        <p:spPr>
          <a:xfrm>
            <a:off x="256432" y="1634836"/>
            <a:ext cx="7535916" cy="4525963"/>
          </a:xfrm>
        </p:spPr>
        <p:txBody>
          <a:bodyPr/>
          <a:lstStyle/>
          <a:p>
            <a:pPr lvl="1">
              <a:buFont typeface="Arial" panose="020B0604020202020204" pitchFamily="34" charset="0"/>
              <a:buChar char="•"/>
            </a:pPr>
            <a:r>
              <a:rPr lang="en-US" sz="3200" dirty="0">
                <a:solidFill>
                  <a:srgbClr val="006600"/>
                </a:solidFill>
                <a:latin typeface="Calibri" panose="020F0502020204030204" pitchFamily="34" charset="0"/>
              </a:rPr>
              <a:t>Adopting a wicked problems mindset</a:t>
            </a:r>
          </a:p>
          <a:p>
            <a:pPr lvl="1">
              <a:buFont typeface="Arial" panose="020B0604020202020204" pitchFamily="34" charset="0"/>
              <a:buChar char="•"/>
            </a:pPr>
            <a:r>
              <a:rPr lang="en-US" sz="3200" dirty="0">
                <a:solidFill>
                  <a:srgbClr val="006600"/>
                </a:solidFill>
                <a:latin typeface="Calibri" panose="020F0502020204030204" pitchFamily="34" charset="0"/>
              </a:rPr>
              <a:t>Better processes  - tap into different aspects of human nature</a:t>
            </a:r>
          </a:p>
          <a:p>
            <a:pPr lvl="1">
              <a:buFont typeface="Arial" panose="020B0604020202020204" pitchFamily="34" charset="0"/>
              <a:buChar char="•"/>
            </a:pPr>
            <a:r>
              <a:rPr lang="en-US" sz="3200" dirty="0">
                <a:solidFill>
                  <a:srgbClr val="006600"/>
                </a:solidFill>
                <a:latin typeface="Calibri" panose="020F0502020204030204" pitchFamily="34" charset="0"/>
              </a:rPr>
              <a:t>Build local capacity for deliberative engagement</a:t>
            </a:r>
          </a:p>
          <a:p>
            <a:pPr lvl="1">
              <a:buFont typeface="Arial" panose="020B0604020202020204" pitchFamily="34" charset="0"/>
              <a:buChar char="•"/>
            </a:pPr>
            <a:r>
              <a:rPr lang="en-US" sz="3200" dirty="0">
                <a:solidFill>
                  <a:srgbClr val="006600"/>
                </a:solidFill>
                <a:latin typeface="Calibri" panose="020F0502020204030204" pitchFamily="34" charset="0"/>
              </a:rPr>
              <a:t>Reinvigorate or create new key bridging</a:t>
            </a:r>
            <a:r>
              <a:rPr lang="en-US" sz="3200" b="1" dirty="0">
                <a:solidFill>
                  <a:srgbClr val="006600"/>
                </a:solidFill>
                <a:latin typeface="Calibri" panose="020F0502020204030204" pitchFamily="34" charset="0"/>
              </a:rPr>
              <a:t> </a:t>
            </a:r>
            <a:r>
              <a:rPr lang="en-US" sz="3200" dirty="0">
                <a:solidFill>
                  <a:srgbClr val="006600"/>
                </a:solidFill>
                <a:latin typeface="Calibri" panose="020F0502020204030204" pitchFamily="34" charset="0"/>
              </a:rPr>
              <a:t>institutions</a:t>
            </a:r>
          </a:p>
          <a:p>
            <a:pPr lvl="1">
              <a:buFont typeface="Arial" panose="020B0604020202020204" pitchFamily="34" charset="0"/>
              <a:buChar char="•"/>
            </a:pPr>
            <a:r>
              <a:rPr lang="en-US" sz="3200" b="1" dirty="0">
                <a:solidFill>
                  <a:srgbClr val="006600"/>
                </a:solidFill>
                <a:latin typeface="Calibri" panose="020F0502020204030204" pitchFamily="34" charset="0"/>
              </a:rPr>
              <a:t>Cultivate citizens as wise collaborators</a:t>
            </a:r>
          </a:p>
        </p:txBody>
      </p:sp>
      <p:sp>
        <p:nvSpPr>
          <p:cNvPr id="4" name="TextBox 3"/>
          <p:cNvSpPr txBox="1"/>
          <p:nvPr/>
        </p:nvSpPr>
        <p:spPr>
          <a:xfrm>
            <a:off x="7647709" y="1634836"/>
            <a:ext cx="1351652" cy="369332"/>
          </a:xfrm>
          <a:prstGeom prst="rect">
            <a:avLst/>
          </a:prstGeom>
          <a:noFill/>
        </p:spPr>
        <p:txBody>
          <a:bodyPr wrap="none" rtlCol="0">
            <a:spAutoFit/>
          </a:bodyPr>
          <a:lstStyle/>
          <a:p>
            <a:r>
              <a:rPr lang="en-US" dirty="0"/>
              <a:t>Short term</a:t>
            </a:r>
          </a:p>
        </p:txBody>
      </p:sp>
      <p:sp>
        <p:nvSpPr>
          <p:cNvPr id="5" name="TextBox 4"/>
          <p:cNvSpPr txBox="1"/>
          <p:nvPr/>
        </p:nvSpPr>
        <p:spPr>
          <a:xfrm>
            <a:off x="7792348" y="4641272"/>
            <a:ext cx="1313180" cy="369332"/>
          </a:xfrm>
          <a:prstGeom prst="rect">
            <a:avLst/>
          </a:prstGeom>
          <a:noFill/>
        </p:spPr>
        <p:txBody>
          <a:bodyPr wrap="none" rtlCol="0">
            <a:spAutoFit/>
          </a:bodyPr>
          <a:lstStyle/>
          <a:p>
            <a:r>
              <a:rPr lang="en-US" dirty="0"/>
              <a:t>Long term</a:t>
            </a:r>
          </a:p>
        </p:txBody>
      </p:sp>
      <p:cxnSp>
        <p:nvCxnSpPr>
          <p:cNvPr id="6" name="Straight Arrow Connector 5"/>
          <p:cNvCxnSpPr/>
          <p:nvPr/>
        </p:nvCxnSpPr>
        <p:spPr bwMode="auto">
          <a:xfrm>
            <a:off x="8323535" y="2147455"/>
            <a:ext cx="0" cy="2272145"/>
          </a:xfrm>
          <a:prstGeom prst="straightConnector1">
            <a:avLst/>
          </a:prstGeom>
          <a:solidFill>
            <a:schemeClr val="accent1"/>
          </a:solidFill>
          <a:ln w="9525" cap="flat" cmpd="sng" algn="ctr">
            <a:solidFill>
              <a:schemeClr val="tx1"/>
            </a:solidFill>
            <a:prstDash val="solid"/>
            <a:round/>
            <a:headEnd type="arrow"/>
            <a:tailEnd type="arrow"/>
          </a:ln>
          <a:effectLst/>
        </p:spPr>
      </p:cxnSp>
    </p:spTree>
    <p:custDataLst>
      <p:tags r:id="rId1"/>
    </p:custDataLst>
    <p:extLst>
      <p:ext uri="{BB962C8B-B14F-4D97-AF65-F5344CB8AC3E}">
        <p14:creationId xmlns:p14="http://schemas.microsoft.com/office/powerpoint/2010/main" val="4127908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Brennan’s </a:t>
            </a:r>
            <a:r>
              <a:rPr lang="en-US" i="1" dirty="0"/>
              <a:t>Against Democracy</a:t>
            </a:r>
          </a:p>
        </p:txBody>
      </p:sp>
      <p:sp>
        <p:nvSpPr>
          <p:cNvPr id="3" name="Content Placeholder 2"/>
          <p:cNvSpPr>
            <a:spLocks noGrp="1"/>
          </p:cNvSpPr>
          <p:nvPr>
            <p:ph idx="1"/>
          </p:nvPr>
        </p:nvSpPr>
        <p:spPr/>
        <p:txBody>
          <a:bodyPr/>
          <a:lstStyle/>
          <a:p>
            <a:pPr marL="0" indent="0">
              <a:buNone/>
            </a:pPr>
            <a:r>
              <a:rPr lang="en-US" dirty="0"/>
              <a:t>Three types of citizens:</a:t>
            </a:r>
          </a:p>
          <a:p>
            <a:r>
              <a:rPr lang="en-US" dirty="0"/>
              <a:t>Hobbits</a:t>
            </a:r>
          </a:p>
          <a:p>
            <a:r>
              <a:rPr lang="en-US" dirty="0"/>
              <a:t>Hooligans</a:t>
            </a:r>
          </a:p>
          <a:p>
            <a:r>
              <a:rPr lang="en-US" dirty="0"/>
              <a:t>Vulcans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1409700"/>
            <a:ext cx="30765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1854" y="3983238"/>
            <a:ext cx="3608619" cy="584775"/>
          </a:xfrm>
          <a:prstGeom prst="rect">
            <a:avLst/>
          </a:prstGeom>
          <a:solidFill>
            <a:schemeClr val="bg1"/>
          </a:solidFill>
        </p:spPr>
        <p:txBody>
          <a:bodyPr wrap="square" rtlCol="0">
            <a:spAutoFit/>
          </a:bodyPr>
          <a:lstStyle/>
          <a:p>
            <a:r>
              <a:rPr lang="en-US" sz="3200" b="0" dirty="0"/>
              <a:t>Wise collaborators</a:t>
            </a:r>
          </a:p>
        </p:txBody>
      </p:sp>
      <p:cxnSp>
        <p:nvCxnSpPr>
          <p:cNvPr id="6" name="Straight Connector 5">
            <a:extLst>
              <a:ext uri="{FF2B5EF4-FFF2-40B4-BE49-F238E27FC236}">
                <a16:creationId xmlns:a16="http://schemas.microsoft.com/office/drawing/2014/main" xmlns="" id="{E2FD1C45-E7B9-4D82-840A-7A10346449D6}"/>
              </a:ext>
            </a:extLst>
          </p:cNvPr>
          <p:cNvCxnSpPr/>
          <p:nvPr/>
        </p:nvCxnSpPr>
        <p:spPr bwMode="auto">
          <a:xfrm>
            <a:off x="863600" y="3666478"/>
            <a:ext cx="148898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Arrow Connector 7">
            <a:extLst>
              <a:ext uri="{FF2B5EF4-FFF2-40B4-BE49-F238E27FC236}">
                <a16:creationId xmlns:a16="http://schemas.microsoft.com/office/drawing/2014/main" xmlns="" id="{BE2C36C0-B1C3-4D58-B6EE-9CBF1C5DBDB8}"/>
              </a:ext>
            </a:extLst>
          </p:cNvPr>
          <p:cNvCxnSpPr/>
          <p:nvPr/>
        </p:nvCxnSpPr>
        <p:spPr bwMode="auto">
          <a:xfrm>
            <a:off x="2015231" y="3861786"/>
            <a:ext cx="204186" cy="2396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24215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3491398" y="985344"/>
            <a:ext cx="2128345"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Individually developed subconscious biases</a:t>
            </a:r>
            <a:endParaRPr kumimoji="0" lang="en-US" sz="1800" b="1" i="0" u="none" strike="noStrike" cap="none" normalizeH="0" baseline="0" dirty="0">
              <a:ln>
                <a:noFill/>
              </a:ln>
              <a:solidFill>
                <a:schemeClr val="tx1"/>
              </a:solidFill>
              <a:effectLst/>
              <a:latin typeface="Arial" pitchFamily="34" charset="0"/>
            </a:endParaRPr>
          </a:p>
        </p:txBody>
      </p:sp>
      <p:sp>
        <p:nvSpPr>
          <p:cNvPr id="8" name="Oval 7"/>
          <p:cNvSpPr/>
          <p:nvPr/>
        </p:nvSpPr>
        <p:spPr bwMode="auto">
          <a:xfrm>
            <a:off x="6347696" y="1857044"/>
            <a:ext cx="212834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Negative interaction effects</a:t>
            </a:r>
            <a:endParaRPr kumimoji="0" lang="en-US" sz="1800" b="1" i="0" u="none" strike="noStrike" cap="none" normalizeH="0" baseline="0" dirty="0">
              <a:ln>
                <a:noFill/>
              </a:ln>
              <a:solidFill>
                <a:schemeClr val="tx1"/>
              </a:solidFill>
              <a:effectLst/>
              <a:latin typeface="Arial" pitchFamily="34" charset="0"/>
            </a:endParaRPr>
          </a:p>
        </p:txBody>
      </p:sp>
      <p:sp>
        <p:nvSpPr>
          <p:cNvPr id="9" name="Oval 8"/>
          <p:cNvSpPr/>
          <p:nvPr/>
        </p:nvSpPr>
        <p:spPr bwMode="auto">
          <a:xfrm>
            <a:off x="3636297" y="510953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Arial" pitchFamily="34" charset="0"/>
              </a:rPr>
              <a:t>Impact of the internet</a:t>
            </a:r>
          </a:p>
          <a:p>
            <a:pPr algn="ctr"/>
            <a:endParaRPr kumimoji="0" lang="en-US" sz="1800" b="1" i="0" u="none" strike="noStrike" cap="none" normalizeH="0" baseline="0" dirty="0">
              <a:ln>
                <a:noFill/>
              </a:ln>
              <a:solidFill>
                <a:schemeClr val="tx1"/>
              </a:solidFill>
              <a:effectLst/>
              <a:latin typeface="Arial" pitchFamily="34" charset="0"/>
            </a:endParaRPr>
          </a:p>
        </p:txBody>
      </p:sp>
      <p:sp>
        <p:nvSpPr>
          <p:cNvPr id="10" name="Oval 9"/>
          <p:cNvSpPr/>
          <p:nvPr/>
        </p:nvSpPr>
        <p:spPr bwMode="auto">
          <a:xfrm>
            <a:off x="6590012" y="4189727"/>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The </a:t>
            </a:r>
          </a:p>
          <a:p>
            <a:pPr algn="ctr"/>
            <a:r>
              <a:rPr lang="en-US" dirty="0">
                <a:latin typeface="Calibri" panose="020F0502020204030204" pitchFamily="34" charset="0"/>
              </a:rPr>
              <a:t>Russell </a:t>
            </a:r>
          </a:p>
          <a:p>
            <a:pPr algn="ctr"/>
            <a:r>
              <a:rPr lang="en-US" dirty="0">
                <a:latin typeface="Calibri" panose="020F0502020204030204" pitchFamily="34" charset="0"/>
              </a:rPr>
              <a:t>effect</a:t>
            </a:r>
            <a:endParaRPr kumimoji="0" lang="en-US" sz="1800" b="1" i="0" u="none" strike="noStrike" cap="none" normalizeH="0" baseline="0" dirty="0">
              <a:ln>
                <a:noFill/>
              </a:ln>
              <a:solidFill>
                <a:schemeClr val="tx1"/>
              </a:solidFill>
              <a:effectLst/>
              <a:latin typeface="Arial" pitchFamily="34" charset="0"/>
            </a:endParaRPr>
          </a:p>
        </p:txBody>
      </p:sp>
      <p:sp>
        <p:nvSpPr>
          <p:cNvPr id="11" name="Oval 10"/>
          <p:cNvSpPr/>
          <p:nvPr/>
        </p:nvSpPr>
        <p:spPr bwMode="auto">
          <a:xfrm>
            <a:off x="474757" y="4189727"/>
            <a:ext cx="2128345" cy="179727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Overly</a:t>
            </a:r>
          </a:p>
          <a:p>
            <a:pPr algn="ctr"/>
            <a:r>
              <a:rPr lang="en-US" dirty="0">
                <a:latin typeface="Calibri" panose="020F0502020204030204" pitchFamily="34" charset="0"/>
              </a:rPr>
              <a:t>adversarial</a:t>
            </a:r>
          </a:p>
          <a:p>
            <a:pPr algn="ctr"/>
            <a:r>
              <a:rPr lang="en-US" dirty="0">
                <a:latin typeface="Calibri" panose="020F0502020204030204" pitchFamily="34" charset="0"/>
              </a:rPr>
              <a:t>political system</a:t>
            </a:r>
            <a:endParaRPr lang="en-US" dirty="0"/>
          </a:p>
        </p:txBody>
      </p:sp>
      <p:sp>
        <p:nvSpPr>
          <p:cNvPr id="13" name="Down Arrow 12"/>
          <p:cNvSpPr/>
          <p:nvPr/>
        </p:nvSpPr>
        <p:spPr bwMode="auto">
          <a:xfrm rot="17660408">
            <a:off x="5731619" y="1892165"/>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a:off x="7654185" y="353214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6" name="Down Arrow 15"/>
          <p:cNvSpPr/>
          <p:nvPr/>
        </p:nvSpPr>
        <p:spPr bwMode="auto">
          <a:xfrm rot="13990604">
            <a:off x="2674661" y="1923632"/>
            <a:ext cx="475199" cy="41663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7" name="Down Arrow 16"/>
          <p:cNvSpPr/>
          <p:nvPr/>
        </p:nvSpPr>
        <p:spPr bwMode="auto">
          <a:xfrm rot="6246420">
            <a:off x="2911693" y="5383817"/>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8" name="Down Arrow 17"/>
          <p:cNvSpPr/>
          <p:nvPr/>
        </p:nvSpPr>
        <p:spPr bwMode="auto">
          <a:xfrm rot="10800000">
            <a:off x="1019346" y="3643331"/>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4" name="Down Arrow 13"/>
          <p:cNvSpPr/>
          <p:nvPr/>
        </p:nvSpPr>
        <p:spPr bwMode="auto">
          <a:xfrm rot="4402380">
            <a:off x="6003376" y="526689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20" name="Oval 19"/>
          <p:cNvSpPr/>
          <p:nvPr/>
        </p:nvSpPr>
        <p:spPr bwMode="auto">
          <a:xfrm>
            <a:off x="439805" y="1745385"/>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kumimoji="0" lang="en-US" sz="1800" b="1" i="0" u="none" strike="noStrike" cap="none" normalizeH="0" baseline="0" dirty="0">
              <a:ln>
                <a:noFill/>
              </a:ln>
              <a:solidFill>
                <a:schemeClr val="tx1"/>
              </a:solidFill>
              <a:effectLst/>
              <a:latin typeface="Arial" pitchFamily="34" charset="0"/>
            </a:endParaRPr>
          </a:p>
          <a:p>
            <a:pPr algn="ctr"/>
            <a:r>
              <a:rPr lang="en-US" dirty="0">
                <a:latin typeface="Calibri" panose="020F0502020204030204" pitchFamily="34" charset="0"/>
              </a:rPr>
              <a:t>Media focus on conflict</a:t>
            </a:r>
            <a:endParaRPr lang="en-US" dirty="0">
              <a:latin typeface="Arial" pitchFamily="34" charset="0"/>
            </a:endParaRPr>
          </a:p>
          <a:p>
            <a:pPr algn="ctr"/>
            <a:endParaRPr kumimoji="0" lang="en-US" sz="1800" b="1" i="0" u="none" strike="noStrike" cap="none" normalizeH="0" baseline="0" dirty="0">
              <a:ln>
                <a:noFill/>
              </a:ln>
              <a:solidFill>
                <a:schemeClr val="tx1"/>
              </a:solidFill>
              <a:effectLst/>
              <a:latin typeface="Arial" pitchFamily="34" charset="0"/>
            </a:endParaRPr>
          </a:p>
        </p:txBody>
      </p:sp>
      <p:sp>
        <p:nvSpPr>
          <p:cNvPr id="19" name="Title 1"/>
          <p:cNvSpPr>
            <a:spLocks noGrp="1"/>
          </p:cNvSpPr>
          <p:nvPr>
            <p:ph type="title"/>
          </p:nvPr>
        </p:nvSpPr>
        <p:spPr>
          <a:xfrm>
            <a:off x="166255" y="28060"/>
            <a:ext cx="8686800" cy="1143000"/>
          </a:xfrm>
        </p:spPr>
        <p:txBody>
          <a:bodyPr/>
          <a:lstStyle/>
          <a:p>
            <a:r>
              <a:rPr lang="en-US" sz="3200" b="1" dirty="0">
                <a:solidFill>
                  <a:srgbClr val="006600"/>
                </a:solidFill>
                <a:latin typeface="Calibri" panose="020F0502020204030204" pitchFamily="34" charset="0"/>
              </a:rPr>
              <a:t>The Vicious Cycle of Exaggerated Polarization</a:t>
            </a:r>
          </a:p>
        </p:txBody>
      </p:sp>
    </p:spTree>
    <p:custDataLst>
      <p:tags r:id="rId1"/>
    </p:custDataLst>
    <p:extLst>
      <p:ext uri="{BB962C8B-B14F-4D97-AF65-F5344CB8AC3E}">
        <p14:creationId xmlns:p14="http://schemas.microsoft.com/office/powerpoint/2010/main" val="3336469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 y="0"/>
            <a:ext cx="10072048" cy="1143000"/>
          </a:xfrm>
        </p:spPr>
        <p:txBody>
          <a:bodyPr/>
          <a:lstStyle/>
          <a:p>
            <a:r>
              <a:rPr lang="en-US" sz="3500" b="1" dirty="0">
                <a:solidFill>
                  <a:srgbClr val="006600"/>
                </a:solidFill>
                <a:latin typeface="Calibri" panose="020F0502020204030204" pitchFamily="34" charset="0"/>
              </a:rPr>
              <a:t>The Virtuous Cycle of Authentic Engagement</a:t>
            </a:r>
          </a:p>
        </p:txBody>
      </p:sp>
      <p:sp>
        <p:nvSpPr>
          <p:cNvPr id="7" name="Oval 6"/>
          <p:cNvSpPr/>
          <p:nvPr/>
        </p:nvSpPr>
        <p:spPr bwMode="auto">
          <a:xfrm>
            <a:off x="3368566" y="1194869"/>
            <a:ext cx="2227016" cy="180777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Opportunity for authentic</a:t>
            </a:r>
          </a:p>
          <a:p>
            <a:pPr algn="ctr"/>
            <a:r>
              <a:rPr lang="en-US" dirty="0">
                <a:latin typeface="Calibri" panose="020F0502020204030204" pitchFamily="34" charset="0"/>
              </a:rPr>
              <a:t>e</a:t>
            </a:r>
            <a:r>
              <a:rPr kumimoji="0" lang="en-US" sz="1800" b="1" i="0" u="none" strike="noStrike" cap="none" normalizeH="0" baseline="0" dirty="0">
                <a:ln>
                  <a:noFill/>
                </a:ln>
                <a:solidFill>
                  <a:schemeClr val="tx1"/>
                </a:solidFill>
                <a:effectLst/>
                <a:latin typeface="Calibri" panose="020F0502020204030204" pitchFamily="34" charset="0"/>
              </a:rPr>
              <a:t>ngagement</a:t>
            </a:r>
          </a:p>
          <a:p>
            <a:pPr algn="ctr"/>
            <a:r>
              <a:rPr lang="en-US" dirty="0">
                <a:latin typeface="Calibri" panose="020F0502020204030204" pitchFamily="34" charset="0"/>
              </a:rPr>
              <a:t>(primary at local level)</a:t>
            </a:r>
            <a:endParaRPr kumimoji="0" lang="en-US" sz="1800" b="1" i="0" u="none" strike="noStrike" cap="none" normalizeH="0" baseline="0" dirty="0">
              <a:ln>
                <a:noFill/>
              </a:ln>
              <a:solidFill>
                <a:schemeClr val="tx1"/>
              </a:solidFill>
              <a:effectLst/>
              <a:latin typeface="Calibri" panose="020F0502020204030204" pitchFamily="34" charset="0"/>
            </a:endParaRPr>
          </a:p>
        </p:txBody>
      </p:sp>
      <p:sp>
        <p:nvSpPr>
          <p:cNvPr id="8" name="Oval 7"/>
          <p:cNvSpPr/>
          <p:nvPr/>
        </p:nvSpPr>
        <p:spPr bwMode="auto">
          <a:xfrm>
            <a:off x="5993505" y="2317531"/>
            <a:ext cx="2553595" cy="167508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Development</a:t>
            </a:r>
          </a:p>
          <a:p>
            <a:pPr algn="ctr"/>
            <a:r>
              <a:rPr lang="en-US" dirty="0">
                <a:latin typeface="Calibri" panose="020F0502020204030204" pitchFamily="34" charset="0"/>
              </a:rPr>
              <a:t>of mutual</a:t>
            </a:r>
          </a:p>
          <a:p>
            <a:pPr algn="ctr"/>
            <a:r>
              <a:rPr lang="en-US" dirty="0">
                <a:latin typeface="Calibri" panose="020F0502020204030204" pitchFamily="34" charset="0"/>
              </a:rPr>
              <a:t>understanding</a:t>
            </a:r>
          </a:p>
        </p:txBody>
      </p:sp>
      <p:sp>
        <p:nvSpPr>
          <p:cNvPr id="9" name="Oval 8"/>
          <p:cNvSpPr/>
          <p:nvPr/>
        </p:nvSpPr>
        <p:spPr bwMode="auto">
          <a:xfrm>
            <a:off x="2157248" y="4593021"/>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Greater refinement</a:t>
            </a:r>
          </a:p>
          <a:p>
            <a:pPr algn="ctr"/>
            <a:r>
              <a:rPr lang="en-US" dirty="0">
                <a:latin typeface="Calibri" panose="020F0502020204030204" pitchFamily="34" charset="0"/>
              </a:rPr>
              <a:t>of opinions</a:t>
            </a:r>
          </a:p>
          <a:p>
            <a:pPr algn="ctr"/>
            <a:r>
              <a:rPr lang="en-US" dirty="0">
                <a:latin typeface="Calibri" panose="020F0502020204030204" pitchFamily="34" charset="0"/>
              </a:rPr>
              <a:t>(i.e. learning)</a:t>
            </a:r>
          </a:p>
        </p:txBody>
      </p:sp>
      <p:sp>
        <p:nvSpPr>
          <p:cNvPr id="10" name="Oval 9"/>
          <p:cNvSpPr/>
          <p:nvPr/>
        </p:nvSpPr>
        <p:spPr bwMode="auto">
          <a:xfrm>
            <a:off x="4929333" y="4553223"/>
            <a:ext cx="2128345" cy="178675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Building of trust and respect</a:t>
            </a:r>
          </a:p>
        </p:txBody>
      </p:sp>
      <p:sp>
        <p:nvSpPr>
          <p:cNvPr id="11" name="Oval 10"/>
          <p:cNvSpPr/>
          <p:nvPr/>
        </p:nvSpPr>
        <p:spPr bwMode="auto">
          <a:xfrm>
            <a:off x="562304" y="2317531"/>
            <a:ext cx="2291256" cy="179727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a:latin typeface="Calibri" panose="020F0502020204030204" pitchFamily="34" charset="0"/>
              </a:rPr>
              <a:t>Potential for collaboration and co-creation</a:t>
            </a:r>
          </a:p>
        </p:txBody>
      </p:sp>
      <p:sp>
        <p:nvSpPr>
          <p:cNvPr id="13" name="Down Arrow 12"/>
          <p:cNvSpPr/>
          <p:nvPr/>
        </p:nvSpPr>
        <p:spPr bwMode="auto">
          <a:xfrm rot="18270063">
            <a:off x="5932513" y="204535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5" name="Down Arrow 14"/>
          <p:cNvSpPr/>
          <p:nvPr/>
        </p:nvSpPr>
        <p:spPr bwMode="auto">
          <a:xfrm rot="1931716">
            <a:off x="6442877" y="4070912"/>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6" name="Down Arrow 15"/>
          <p:cNvSpPr/>
          <p:nvPr/>
        </p:nvSpPr>
        <p:spPr bwMode="auto">
          <a:xfrm rot="13990604">
            <a:off x="2611244" y="2045353"/>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7" name="Down Arrow 16"/>
          <p:cNvSpPr/>
          <p:nvPr/>
        </p:nvSpPr>
        <p:spPr bwMode="auto">
          <a:xfrm rot="5400000">
            <a:off x="4376771" y="5159620"/>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
        <p:nvSpPr>
          <p:cNvPr id="18" name="Down Arrow 17"/>
          <p:cNvSpPr/>
          <p:nvPr/>
        </p:nvSpPr>
        <p:spPr bwMode="auto">
          <a:xfrm rot="8813876">
            <a:off x="2001067" y="4070134"/>
            <a:ext cx="484632" cy="57396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5487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dirty="0"/>
              <a:t>The remaining slides were not part of the initial presentation, but may be utilized during the Q&amp;A session.</a:t>
            </a:r>
          </a:p>
        </p:txBody>
      </p:sp>
    </p:spTree>
    <p:extLst>
      <p:ext uri="{BB962C8B-B14F-4D97-AF65-F5344CB8AC3E}">
        <p14:creationId xmlns:p14="http://schemas.microsoft.com/office/powerpoint/2010/main" val="2192077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tLang="en-US"/>
          </a:p>
        </p:txBody>
      </p:sp>
      <p:sp>
        <p:nvSpPr>
          <p:cNvPr id="70659" name="Content Placeholder 2"/>
          <p:cNvSpPr>
            <a:spLocks noGrp="1"/>
          </p:cNvSpPr>
          <p:nvPr>
            <p:ph idx="1"/>
          </p:nvPr>
        </p:nvSpPr>
        <p:spPr/>
        <p:txBody>
          <a:bodyPr/>
          <a:lstStyle/>
          <a:p>
            <a:endParaRPr lang="en-US" altLang="en-US"/>
          </a:p>
        </p:txBody>
      </p:sp>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l="17197" t="9322" r="20715" b="28114"/>
          <a:stretch>
            <a:fillRect/>
          </a:stretch>
        </p:blipFill>
        <p:spPr bwMode="auto">
          <a:xfrm>
            <a:off x="0" y="4349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4"/>
          <p:cNvSpPr txBox="1">
            <a:spLocks noChangeArrowheads="1"/>
          </p:cNvSpPr>
          <p:nvPr/>
        </p:nvSpPr>
        <p:spPr bwMode="auto">
          <a:xfrm>
            <a:off x="776288" y="6488113"/>
            <a:ext cx="7172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Sam Kaner, </a:t>
            </a:r>
            <a:r>
              <a:rPr lang="en-US" altLang="en-US" sz="1800" i="1"/>
              <a:t>Facilitator’s Guide to Participatory Decision-Making</a:t>
            </a:r>
          </a:p>
        </p:txBody>
      </p:sp>
    </p:spTree>
    <p:custDataLst>
      <p:tags r:id="rId1"/>
    </p:custDataLst>
    <p:extLst>
      <p:ext uri="{BB962C8B-B14F-4D97-AF65-F5344CB8AC3E}">
        <p14:creationId xmlns:p14="http://schemas.microsoft.com/office/powerpoint/2010/main" val="2995905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l="17197" t="23009" r="71249" b="28114"/>
          <a:stretch>
            <a:fillRect/>
          </a:stretch>
        </p:blipFill>
        <p:spPr bwMode="auto">
          <a:xfrm>
            <a:off x="769938" y="814388"/>
            <a:ext cx="17018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6"/>
          <p:cNvSpPr txBox="1">
            <a:spLocks noChangeArrowheads="1"/>
          </p:cNvSpPr>
          <p:nvPr/>
        </p:nvSpPr>
        <p:spPr bwMode="auto">
          <a:xfrm>
            <a:off x="2363788" y="1284288"/>
            <a:ext cx="6535737"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Not allowing enough divergent opinion</a:t>
            </a:r>
          </a:p>
          <a:p>
            <a:pPr algn="ctr" eaLnBrk="1" hangingPunct="1">
              <a:spcBef>
                <a:spcPct val="0"/>
              </a:spcBef>
              <a:buFontTx/>
              <a:buNone/>
            </a:pPr>
            <a:endParaRPr lang="en-US" altLang="en-US" sz="2400"/>
          </a:p>
          <a:p>
            <a:pPr algn="ctr" eaLnBrk="1" hangingPunct="1">
              <a:spcBef>
                <a:spcPct val="0"/>
              </a:spcBef>
              <a:buFontTx/>
              <a:buNone/>
            </a:pPr>
            <a:r>
              <a:rPr lang="en-US" altLang="en-US" sz="2400"/>
              <a:t>leads to</a:t>
            </a:r>
          </a:p>
          <a:p>
            <a:pPr algn="ctr" eaLnBrk="1" hangingPunct="1">
              <a:spcBef>
                <a:spcPct val="0"/>
              </a:spcBef>
              <a:buFontTx/>
              <a:buNone/>
            </a:pPr>
            <a:endParaRPr lang="en-US" altLang="en-US" sz="2400"/>
          </a:p>
          <a:p>
            <a:pPr algn="ctr" eaLnBrk="1" hangingPunct="1">
              <a:spcBef>
                <a:spcPct val="0"/>
              </a:spcBef>
              <a:buFontTx/>
              <a:buNone/>
            </a:pPr>
            <a:endParaRPr lang="en-US" altLang="en-US" sz="2400"/>
          </a:p>
          <a:p>
            <a:pPr algn="ctr" eaLnBrk="1" hangingPunct="1">
              <a:spcBef>
                <a:spcPct val="0"/>
              </a:spcBef>
              <a:buFontTx/>
              <a:buNone/>
            </a:pPr>
            <a:endParaRPr lang="en-US" altLang="en-US" sz="2400"/>
          </a:p>
          <a:p>
            <a:pPr algn="ctr" eaLnBrk="1" hangingPunct="1">
              <a:spcBef>
                <a:spcPct val="0"/>
              </a:spcBef>
              <a:buFontTx/>
              <a:buNone/>
            </a:pPr>
            <a:r>
              <a:rPr lang="en-US" altLang="en-US" sz="2400"/>
              <a:t>False consensus</a:t>
            </a:r>
          </a:p>
          <a:p>
            <a:pPr algn="ctr" eaLnBrk="1" hangingPunct="1">
              <a:spcBef>
                <a:spcPct val="0"/>
              </a:spcBef>
              <a:buFontTx/>
              <a:buNone/>
            </a:pPr>
            <a:r>
              <a:rPr lang="en-US" altLang="en-US" sz="2400" b="0"/>
              <a:t>(dissent not heard, wishful thinking supported, </a:t>
            </a:r>
          </a:p>
          <a:p>
            <a:pPr algn="ctr" eaLnBrk="1" hangingPunct="1">
              <a:spcBef>
                <a:spcPct val="0"/>
              </a:spcBef>
              <a:buFontTx/>
              <a:buNone/>
            </a:pPr>
            <a:r>
              <a:rPr lang="en-US" altLang="en-US" sz="2400" b="0"/>
              <a:t>decisions likely either faulty or </a:t>
            </a:r>
          </a:p>
          <a:p>
            <a:pPr algn="ctr" eaLnBrk="1" hangingPunct="1">
              <a:spcBef>
                <a:spcPct val="0"/>
              </a:spcBef>
              <a:buFontTx/>
              <a:buNone/>
            </a:pPr>
            <a:r>
              <a:rPr lang="en-US" altLang="en-US" sz="2400" b="0"/>
              <a:t>Unsustainable, often attracting </a:t>
            </a:r>
          </a:p>
          <a:p>
            <a:pPr algn="ctr" eaLnBrk="1" hangingPunct="1">
              <a:spcBef>
                <a:spcPct val="0"/>
              </a:spcBef>
              <a:buFontTx/>
              <a:buNone/>
            </a:pPr>
            <a:r>
              <a:rPr lang="en-US" altLang="en-US" sz="2400" b="0"/>
              <a:t>strong opposition)</a:t>
            </a:r>
          </a:p>
        </p:txBody>
      </p:sp>
      <p:pic>
        <p:nvPicPr>
          <p:cNvPr id="71684" name="Picture 3"/>
          <p:cNvPicPr>
            <a:picLocks noChangeAspect="1" noChangeArrowheads="1"/>
          </p:cNvPicPr>
          <p:nvPr/>
        </p:nvPicPr>
        <p:blipFill>
          <a:blip r:embed="rId3">
            <a:extLst>
              <a:ext uri="{28A0092B-C50C-407E-A947-70E740481C1C}">
                <a14:useLocalDpi xmlns:a14="http://schemas.microsoft.com/office/drawing/2010/main" val="0"/>
              </a:ext>
            </a:extLst>
          </a:blip>
          <a:srcRect l="73383" t="42670" r="20715" b="45654"/>
          <a:stretch>
            <a:fillRect/>
          </a:stretch>
        </p:blipFill>
        <p:spPr bwMode="auto">
          <a:xfrm>
            <a:off x="8174038" y="2405063"/>
            <a:ext cx="8699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685" name="Straight Arrow Connector 2"/>
          <p:cNvCxnSpPr>
            <a:cxnSpLocks noChangeShapeType="1"/>
          </p:cNvCxnSpPr>
          <p:nvPr/>
        </p:nvCxnSpPr>
        <p:spPr bwMode="auto">
          <a:xfrm flipV="1">
            <a:off x="2471738" y="2843213"/>
            <a:ext cx="5553075" cy="30162"/>
          </a:xfrm>
          <a:prstGeom prst="straightConnector1">
            <a:avLst/>
          </a:prstGeom>
          <a:noFill/>
          <a:ln w="539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530225" y="5549900"/>
            <a:ext cx="8443913"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To avoid false consensus:</a:t>
            </a:r>
          </a:p>
          <a:p>
            <a:pPr algn="ctr" eaLnBrk="1" hangingPunct="1">
              <a:spcBef>
                <a:spcPct val="0"/>
              </a:spcBef>
              <a:buFontTx/>
              <a:buNone/>
            </a:pPr>
            <a:r>
              <a:rPr lang="en-US" altLang="en-US" sz="2400" b="0"/>
              <a:t>Communities need better processes to insure adequate divergent thinking and that voices are heard.</a:t>
            </a:r>
          </a:p>
        </p:txBody>
      </p:sp>
    </p:spTree>
    <p:custDataLst>
      <p:tags r:id="rId1"/>
    </p:custDataLst>
    <p:extLst>
      <p:ext uri="{BB962C8B-B14F-4D97-AF65-F5344CB8AC3E}">
        <p14:creationId xmlns:p14="http://schemas.microsoft.com/office/powerpoint/2010/main" val="4143988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911"/>
          <a:stretch/>
        </p:blipFill>
        <p:spPr bwMode="auto">
          <a:xfrm>
            <a:off x="62588" y="304676"/>
            <a:ext cx="9018824" cy="44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565DAE16-BBDC-4EC1-AF95-897DFF8953BE}"/>
              </a:ext>
            </a:extLst>
          </p:cNvPr>
          <p:cNvSpPr txBox="1"/>
          <p:nvPr/>
        </p:nvSpPr>
        <p:spPr>
          <a:xfrm>
            <a:off x="2336800" y="4792956"/>
            <a:ext cx="4263539" cy="1815882"/>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Key Deliberative Responses</a:t>
            </a:r>
          </a:p>
          <a:p>
            <a:pPr marL="342900" indent="-342900" algn="ctr">
              <a:buAutoNum type="arabicPeriod"/>
            </a:pPr>
            <a:r>
              <a:rPr lang="en-US" sz="2800" dirty="0">
                <a:latin typeface="Calibri" panose="020F0502020204030204" pitchFamily="34" charset="0"/>
                <a:cs typeface="Calibri" panose="020F0502020204030204" pitchFamily="34" charset="0"/>
              </a:rPr>
              <a:t>Prioritizing</a:t>
            </a:r>
          </a:p>
          <a:p>
            <a:pPr marL="342900" indent="-342900" algn="ctr">
              <a:buAutoNum type="arabicPeriod"/>
            </a:pPr>
            <a:r>
              <a:rPr lang="en-US" sz="2800" dirty="0">
                <a:latin typeface="Calibri" panose="020F0502020204030204" pitchFamily="34" charset="0"/>
                <a:cs typeface="Calibri" panose="020F0502020204030204" pitchFamily="34" charset="0"/>
              </a:rPr>
              <a:t>Balancing</a:t>
            </a:r>
          </a:p>
          <a:p>
            <a:pPr marL="342900" indent="-342900" algn="ctr">
              <a:buAutoNum type="arabicPeriod"/>
            </a:pPr>
            <a:r>
              <a:rPr lang="en-US" sz="2800" dirty="0">
                <a:latin typeface="Calibri" panose="020F0502020204030204" pitchFamily="34" charset="0"/>
                <a:cs typeface="Calibri" panose="020F0502020204030204" pitchFamily="34" charset="0"/>
              </a:rPr>
              <a:t>Transcending</a:t>
            </a:r>
          </a:p>
        </p:txBody>
      </p:sp>
    </p:spTree>
    <p:custDataLst>
      <p:tags r:id="rId1"/>
    </p:custDataLst>
    <p:extLst>
      <p:ext uri="{BB962C8B-B14F-4D97-AF65-F5344CB8AC3E}">
        <p14:creationId xmlns:p14="http://schemas.microsoft.com/office/powerpoint/2010/main" val="381237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l="17197" t="20189" r="53174" b="28114"/>
          <a:stretch>
            <a:fillRect/>
          </a:stretch>
        </p:blipFill>
        <p:spPr bwMode="auto">
          <a:xfrm>
            <a:off x="0" y="192088"/>
            <a:ext cx="436403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4"/>
          <p:cNvSpPr txBox="1">
            <a:spLocks noChangeArrowheads="1"/>
          </p:cNvSpPr>
          <p:nvPr/>
        </p:nvSpPr>
        <p:spPr bwMode="auto">
          <a:xfrm>
            <a:off x="4276725" y="1050925"/>
            <a:ext cx="4721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200"/>
              <a:t>Exiting groan zone too early</a:t>
            </a:r>
          </a:p>
          <a:p>
            <a:pPr algn="ctr" eaLnBrk="1" hangingPunct="1">
              <a:spcBef>
                <a:spcPct val="0"/>
              </a:spcBef>
              <a:buFontTx/>
              <a:buNone/>
            </a:pPr>
            <a:r>
              <a:rPr lang="en-US" altLang="en-US" sz="2200"/>
              <a:t>leads to</a:t>
            </a:r>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r>
              <a:rPr lang="en-US" altLang="en-US" sz="2200"/>
              <a:t>False polarization</a:t>
            </a:r>
          </a:p>
          <a:p>
            <a:pPr algn="ctr" eaLnBrk="1" hangingPunct="1">
              <a:spcBef>
                <a:spcPct val="0"/>
              </a:spcBef>
              <a:buFontTx/>
              <a:buNone/>
            </a:pPr>
            <a:r>
              <a:rPr lang="en-US" altLang="en-US" sz="2200" b="0"/>
              <a:t>(sparks misunderstanding, distrust,</a:t>
            </a:r>
          </a:p>
          <a:p>
            <a:pPr algn="ctr" eaLnBrk="1" hangingPunct="1">
              <a:spcBef>
                <a:spcPct val="0"/>
              </a:spcBef>
              <a:buFontTx/>
              <a:buNone/>
            </a:pPr>
            <a:r>
              <a:rPr lang="en-US" altLang="en-US" sz="2200" b="0"/>
              <a:t>unsustainable one-sided solutions,</a:t>
            </a:r>
          </a:p>
          <a:p>
            <a:pPr algn="ctr" eaLnBrk="1" hangingPunct="1">
              <a:spcBef>
                <a:spcPct val="0"/>
              </a:spcBef>
              <a:buFontTx/>
              <a:buNone/>
            </a:pPr>
            <a:r>
              <a:rPr lang="en-US" altLang="en-US" sz="2200" b="0"/>
              <a:t>fact wars develop, spirals of conflict)</a:t>
            </a:r>
          </a:p>
        </p:txBody>
      </p:sp>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l="73383" t="42670" r="20715" b="45654"/>
          <a:stretch>
            <a:fillRect/>
          </a:stretch>
        </p:blipFill>
        <p:spPr bwMode="auto">
          <a:xfrm>
            <a:off x="8274050" y="2008188"/>
            <a:ext cx="8699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30225" y="5380038"/>
            <a:ext cx="8443913" cy="1201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To avoid false polarization:</a:t>
            </a:r>
          </a:p>
          <a:p>
            <a:pPr algn="ctr" eaLnBrk="1" hangingPunct="1">
              <a:spcBef>
                <a:spcPct val="0"/>
              </a:spcBef>
              <a:buFontTx/>
              <a:buNone/>
            </a:pPr>
            <a:r>
              <a:rPr lang="en-US" altLang="en-US" sz="2400" b="0"/>
              <a:t>Communities need better processes to help them work through tough choices. </a:t>
            </a:r>
          </a:p>
        </p:txBody>
      </p:sp>
      <p:cxnSp>
        <p:nvCxnSpPr>
          <p:cNvPr id="72710" name="Straight Arrow Connector 6"/>
          <p:cNvCxnSpPr>
            <a:cxnSpLocks noChangeShapeType="1"/>
          </p:cNvCxnSpPr>
          <p:nvPr/>
        </p:nvCxnSpPr>
        <p:spPr bwMode="auto">
          <a:xfrm>
            <a:off x="4364038" y="2598738"/>
            <a:ext cx="3805237" cy="0"/>
          </a:xfrm>
          <a:prstGeom prst="straightConnector1">
            <a:avLst/>
          </a:prstGeom>
          <a:noFill/>
          <a:ln w="53975" algn="ctr">
            <a:solidFill>
              <a:schemeClr val="tx1"/>
            </a:solidFill>
            <a:round/>
            <a:headEnd/>
            <a:tailEnd type="triangle"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3977636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3">
            <a:extLst>
              <a:ext uri="{28A0092B-C50C-407E-A947-70E740481C1C}">
                <a14:useLocalDpi xmlns:a14="http://schemas.microsoft.com/office/drawing/2010/main" val="0"/>
              </a:ext>
            </a:extLst>
          </a:blip>
          <a:srcRect l="17577" t="21922" r="44620" b="26909"/>
          <a:stretch>
            <a:fillRect/>
          </a:stretch>
        </p:blipFill>
        <p:spPr bwMode="auto">
          <a:xfrm>
            <a:off x="0" y="493713"/>
            <a:ext cx="5567363"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5"/>
          <p:cNvSpPr txBox="1">
            <a:spLocks noChangeArrowheads="1"/>
          </p:cNvSpPr>
          <p:nvPr/>
        </p:nvSpPr>
        <p:spPr bwMode="auto">
          <a:xfrm>
            <a:off x="5567363" y="285750"/>
            <a:ext cx="330835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200"/>
              <a:t>Getting stuck </a:t>
            </a:r>
          </a:p>
          <a:p>
            <a:pPr algn="ctr" eaLnBrk="1" hangingPunct="1">
              <a:spcBef>
                <a:spcPct val="0"/>
              </a:spcBef>
              <a:buFontTx/>
              <a:buNone/>
            </a:pPr>
            <a:r>
              <a:rPr lang="en-US" altLang="en-US" sz="2200"/>
              <a:t>in groan zone</a:t>
            </a:r>
          </a:p>
          <a:p>
            <a:pPr algn="ctr" eaLnBrk="1" hangingPunct="1">
              <a:spcBef>
                <a:spcPct val="0"/>
              </a:spcBef>
              <a:buFontTx/>
              <a:buNone/>
            </a:pPr>
            <a:r>
              <a:rPr lang="en-US" altLang="en-US" sz="2200"/>
              <a:t>leads to</a:t>
            </a:r>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endParaRPr lang="en-US" altLang="en-US" sz="2200"/>
          </a:p>
          <a:p>
            <a:pPr algn="ctr" eaLnBrk="1" hangingPunct="1">
              <a:spcBef>
                <a:spcPct val="0"/>
              </a:spcBef>
              <a:buFontTx/>
              <a:buNone/>
            </a:pPr>
            <a:r>
              <a:rPr lang="en-US" altLang="en-US" sz="2200"/>
              <a:t>Paralysis by</a:t>
            </a:r>
          </a:p>
          <a:p>
            <a:pPr algn="ctr" eaLnBrk="1" hangingPunct="1">
              <a:spcBef>
                <a:spcPct val="0"/>
              </a:spcBef>
              <a:buFontTx/>
              <a:buNone/>
            </a:pPr>
            <a:r>
              <a:rPr lang="en-US" altLang="en-US" sz="2200"/>
              <a:t>Analysis</a:t>
            </a:r>
          </a:p>
          <a:p>
            <a:pPr algn="ctr" eaLnBrk="1" hangingPunct="1">
              <a:spcBef>
                <a:spcPct val="0"/>
              </a:spcBef>
              <a:buFontTx/>
              <a:buNone/>
            </a:pPr>
            <a:r>
              <a:rPr lang="en-US" altLang="en-US" sz="2200" b="0"/>
              <a:t>(no decisions,</a:t>
            </a:r>
          </a:p>
          <a:p>
            <a:pPr algn="ctr" eaLnBrk="1" hangingPunct="1">
              <a:spcBef>
                <a:spcPct val="0"/>
              </a:spcBef>
              <a:buFontTx/>
              <a:buNone/>
            </a:pPr>
            <a:r>
              <a:rPr lang="en-US" altLang="en-US" sz="2200" b="0"/>
              <a:t>frustrations with process,</a:t>
            </a:r>
          </a:p>
          <a:p>
            <a:pPr algn="ctr" eaLnBrk="1" hangingPunct="1">
              <a:spcBef>
                <a:spcPct val="0"/>
              </a:spcBef>
              <a:buFontTx/>
              <a:buNone/>
            </a:pPr>
            <a:r>
              <a:rPr lang="en-US" altLang="en-US" sz="2200" b="0"/>
              <a:t>chilling effect for </a:t>
            </a:r>
          </a:p>
          <a:p>
            <a:pPr algn="ctr" eaLnBrk="1" hangingPunct="1">
              <a:spcBef>
                <a:spcPct val="0"/>
              </a:spcBef>
              <a:buFontTx/>
              <a:buNone/>
            </a:pPr>
            <a:r>
              <a:rPr lang="en-US" altLang="en-US" sz="2200" b="0"/>
              <a:t>future engagement)</a:t>
            </a:r>
          </a:p>
        </p:txBody>
      </p:sp>
      <p:pic>
        <p:nvPicPr>
          <p:cNvPr id="74756" name="Picture 3"/>
          <p:cNvPicPr>
            <a:picLocks noChangeAspect="1" noChangeArrowheads="1"/>
          </p:cNvPicPr>
          <p:nvPr/>
        </p:nvPicPr>
        <p:blipFill>
          <a:blip r:embed="rId3">
            <a:extLst>
              <a:ext uri="{28A0092B-C50C-407E-A947-70E740481C1C}">
                <a14:useLocalDpi xmlns:a14="http://schemas.microsoft.com/office/drawing/2010/main" val="0"/>
              </a:ext>
            </a:extLst>
          </a:blip>
          <a:srcRect l="73383" t="42670" r="20715" b="45654"/>
          <a:stretch>
            <a:fillRect/>
          </a:stretch>
        </p:blipFill>
        <p:spPr bwMode="auto">
          <a:xfrm>
            <a:off x="8274050" y="2405063"/>
            <a:ext cx="8699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57" name="Straight Arrow Connector 7"/>
          <p:cNvCxnSpPr>
            <a:cxnSpLocks noChangeShapeType="1"/>
          </p:cNvCxnSpPr>
          <p:nvPr/>
        </p:nvCxnSpPr>
        <p:spPr bwMode="auto">
          <a:xfrm>
            <a:off x="5567363" y="2816225"/>
            <a:ext cx="593725" cy="0"/>
          </a:xfrm>
          <a:prstGeom prst="straightConnector1">
            <a:avLst/>
          </a:prstGeom>
          <a:noFill/>
          <a:ln w="539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4758" name="Straight Connector 4"/>
          <p:cNvCxnSpPr>
            <a:cxnSpLocks noChangeShapeType="1"/>
          </p:cNvCxnSpPr>
          <p:nvPr/>
        </p:nvCxnSpPr>
        <p:spPr bwMode="auto">
          <a:xfrm>
            <a:off x="6161088" y="2405063"/>
            <a:ext cx="0" cy="8239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169863" y="5480050"/>
            <a:ext cx="8804275"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To avoid paralysis by analysis:</a:t>
            </a:r>
          </a:p>
          <a:p>
            <a:pPr algn="ctr" eaLnBrk="1" hangingPunct="1">
              <a:spcBef>
                <a:spcPct val="0"/>
              </a:spcBef>
              <a:buFontTx/>
              <a:buNone/>
            </a:pPr>
            <a:r>
              <a:rPr lang="en-US" altLang="en-US" sz="2400" b="0"/>
              <a:t>Communities need better processes for collaboration and moving from talk to action</a:t>
            </a:r>
          </a:p>
        </p:txBody>
      </p:sp>
    </p:spTree>
    <p:custDataLst>
      <p:tags r:id="rId1"/>
    </p:custDataLst>
    <p:extLst>
      <p:ext uri="{BB962C8B-B14F-4D97-AF65-F5344CB8AC3E}">
        <p14:creationId xmlns:p14="http://schemas.microsoft.com/office/powerpoint/2010/main" val="2388189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nherbal.com/wp-content/uploads/2013/02/O-food-photos-overview-161.jpg"/>
          <p:cNvPicPr>
            <a:picLocks noChangeAspect="1" noChangeArrowheads="1"/>
          </p:cNvPicPr>
          <p:nvPr/>
        </p:nvPicPr>
        <p:blipFill>
          <a:blip r:embed="rId3">
            <a:extLst>
              <a:ext uri="{28A0092B-C50C-407E-A947-70E740481C1C}">
                <a14:useLocalDpi xmlns:a14="http://schemas.microsoft.com/office/drawing/2010/main" val="0"/>
              </a:ext>
            </a:extLst>
          </a:blip>
          <a:srcRect l="-15" t="-2" r="4082" b="2"/>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p:cNvSpPr txBox="1">
            <a:spLocks noChangeArrowheads="1"/>
          </p:cNvSpPr>
          <p:nvPr/>
        </p:nvSpPr>
        <p:spPr bwMode="auto">
          <a:xfrm>
            <a:off x="2571750" y="990600"/>
            <a:ext cx="385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Calibri" pitchFamily="34" charset="0"/>
              </a:rPr>
              <a:t>WE WANT OUR FOOD TO BE:</a:t>
            </a:r>
          </a:p>
        </p:txBody>
      </p:sp>
      <p:sp>
        <p:nvSpPr>
          <p:cNvPr id="16388" name="TextBox 4"/>
          <p:cNvSpPr txBox="1">
            <a:spLocks noChangeArrowheads="1"/>
          </p:cNvSpPr>
          <p:nvPr/>
        </p:nvSpPr>
        <p:spPr bwMode="auto">
          <a:xfrm>
            <a:off x="2586038" y="1481138"/>
            <a:ext cx="6953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Fresh</a:t>
            </a:r>
          </a:p>
        </p:txBody>
      </p:sp>
      <p:sp>
        <p:nvSpPr>
          <p:cNvPr id="16389" name="TextBox 6"/>
          <p:cNvSpPr txBox="1">
            <a:spLocks noChangeArrowheads="1"/>
          </p:cNvSpPr>
          <p:nvPr/>
        </p:nvSpPr>
        <p:spPr bwMode="auto">
          <a:xfrm>
            <a:off x="1125538" y="1493838"/>
            <a:ext cx="13192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Inexpensive</a:t>
            </a:r>
          </a:p>
        </p:txBody>
      </p:sp>
      <p:sp>
        <p:nvSpPr>
          <p:cNvPr id="16390" name="TextBox 8"/>
          <p:cNvSpPr txBox="1">
            <a:spLocks noChangeArrowheads="1"/>
          </p:cNvSpPr>
          <p:nvPr/>
        </p:nvSpPr>
        <p:spPr bwMode="auto">
          <a:xfrm>
            <a:off x="968375" y="2057400"/>
            <a:ext cx="289877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Convenient</a:t>
            </a:r>
          </a:p>
          <a:p>
            <a:pPr eaLnBrk="1" hangingPunct="1">
              <a:spcBef>
                <a:spcPct val="0"/>
              </a:spcBef>
              <a:buFontTx/>
              <a:buNone/>
            </a:pPr>
            <a:r>
              <a:rPr lang="en-US" altLang="en-US" sz="1800">
                <a:latin typeface="Calibri" pitchFamily="34" charset="0"/>
              </a:rPr>
              <a:t>(Accessible, Easy to prepare)</a:t>
            </a:r>
          </a:p>
        </p:txBody>
      </p:sp>
      <p:sp>
        <p:nvSpPr>
          <p:cNvPr id="16391" name="TextBox 9"/>
          <p:cNvSpPr txBox="1">
            <a:spLocks noChangeArrowheads="1"/>
          </p:cNvSpPr>
          <p:nvPr/>
        </p:nvSpPr>
        <p:spPr bwMode="auto">
          <a:xfrm>
            <a:off x="7069138" y="1493838"/>
            <a:ext cx="10493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Delicious</a:t>
            </a:r>
          </a:p>
        </p:txBody>
      </p:sp>
      <p:sp>
        <p:nvSpPr>
          <p:cNvPr id="16392" name="TextBox 10"/>
          <p:cNvSpPr txBox="1">
            <a:spLocks noChangeArrowheads="1"/>
          </p:cNvSpPr>
          <p:nvPr/>
        </p:nvSpPr>
        <p:spPr bwMode="auto">
          <a:xfrm>
            <a:off x="5676900" y="1481138"/>
            <a:ext cx="13192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Long lasting</a:t>
            </a:r>
          </a:p>
        </p:txBody>
      </p:sp>
      <p:sp>
        <p:nvSpPr>
          <p:cNvPr id="16393" name="TextBox 11"/>
          <p:cNvSpPr txBox="1">
            <a:spLocks noChangeArrowheads="1"/>
          </p:cNvSpPr>
          <p:nvPr/>
        </p:nvSpPr>
        <p:spPr bwMode="auto">
          <a:xfrm>
            <a:off x="3511550" y="1479550"/>
            <a:ext cx="11541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Nutritious</a:t>
            </a:r>
          </a:p>
        </p:txBody>
      </p:sp>
      <p:sp>
        <p:nvSpPr>
          <p:cNvPr id="16394" name="TextBox 13"/>
          <p:cNvSpPr txBox="1">
            <a:spLocks noChangeArrowheads="1"/>
          </p:cNvSpPr>
          <p:nvPr/>
        </p:nvSpPr>
        <p:spPr bwMode="auto">
          <a:xfrm>
            <a:off x="4095750" y="2032000"/>
            <a:ext cx="23431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Ethically grown</a:t>
            </a:r>
          </a:p>
          <a:p>
            <a:pPr eaLnBrk="1" hangingPunct="1">
              <a:spcBef>
                <a:spcPct val="0"/>
              </a:spcBef>
              <a:buFontTx/>
              <a:buNone/>
            </a:pPr>
            <a:r>
              <a:rPr lang="en-US" altLang="en-US" sz="1800">
                <a:latin typeface="Calibri" pitchFamily="34" charset="0"/>
              </a:rPr>
              <a:t>(labor/animal welfare)</a:t>
            </a:r>
          </a:p>
        </p:txBody>
      </p:sp>
      <p:sp>
        <p:nvSpPr>
          <p:cNvPr id="16395" name="TextBox 15"/>
          <p:cNvSpPr txBox="1">
            <a:spLocks noChangeArrowheads="1"/>
          </p:cNvSpPr>
          <p:nvPr/>
        </p:nvSpPr>
        <p:spPr bwMode="auto">
          <a:xfrm>
            <a:off x="4900613" y="1479550"/>
            <a:ext cx="5905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Safe</a:t>
            </a:r>
          </a:p>
        </p:txBody>
      </p:sp>
      <p:sp>
        <p:nvSpPr>
          <p:cNvPr id="16396" name="TextBox 16"/>
          <p:cNvSpPr txBox="1">
            <a:spLocks noChangeArrowheads="1"/>
          </p:cNvSpPr>
          <p:nvPr/>
        </p:nvSpPr>
        <p:spPr bwMode="auto">
          <a:xfrm>
            <a:off x="4691063" y="2787650"/>
            <a:ext cx="2090737"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Calibri" pitchFamily="34" charset="0"/>
              </a:rPr>
              <a:t>Grown and delivered in a environmentally responsible manner</a:t>
            </a:r>
          </a:p>
        </p:txBody>
      </p:sp>
      <p:sp>
        <p:nvSpPr>
          <p:cNvPr id="16397" name="TextBox 18"/>
          <p:cNvSpPr txBox="1">
            <a:spLocks noChangeArrowheads="1"/>
          </p:cNvSpPr>
          <p:nvPr/>
        </p:nvSpPr>
        <p:spPr bwMode="auto">
          <a:xfrm>
            <a:off x="239713" y="2787650"/>
            <a:ext cx="20574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Calibri" pitchFamily="34" charset="0"/>
              </a:rPr>
              <a:t>Supportive of a local economy</a:t>
            </a:r>
          </a:p>
        </p:txBody>
      </p:sp>
      <p:sp>
        <p:nvSpPr>
          <p:cNvPr id="16398" name="TextBox 19"/>
          <p:cNvSpPr txBox="1">
            <a:spLocks noChangeArrowheads="1"/>
          </p:cNvSpPr>
          <p:nvPr/>
        </p:nvSpPr>
        <p:spPr bwMode="auto">
          <a:xfrm>
            <a:off x="968375" y="276225"/>
            <a:ext cx="6588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t>FOOD AS A WICKED PROBLEM</a:t>
            </a:r>
          </a:p>
        </p:txBody>
      </p:sp>
      <p:sp>
        <p:nvSpPr>
          <p:cNvPr id="16399" name="TextBox 20"/>
          <p:cNvSpPr txBox="1">
            <a:spLocks noChangeArrowheads="1"/>
          </p:cNvSpPr>
          <p:nvPr/>
        </p:nvSpPr>
        <p:spPr bwMode="auto">
          <a:xfrm>
            <a:off x="6565900" y="2057400"/>
            <a:ext cx="12001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Calibri" pitchFamily="34" charset="0"/>
              </a:rPr>
              <a:t>Our choice</a:t>
            </a:r>
          </a:p>
        </p:txBody>
      </p:sp>
      <p:sp>
        <p:nvSpPr>
          <p:cNvPr id="16400" name="TextBox 21"/>
          <p:cNvSpPr txBox="1">
            <a:spLocks noChangeArrowheads="1"/>
          </p:cNvSpPr>
          <p:nvPr/>
        </p:nvSpPr>
        <p:spPr bwMode="auto">
          <a:xfrm>
            <a:off x="2474913" y="2787650"/>
            <a:ext cx="20574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Calibri" pitchFamily="34" charset="0"/>
              </a:rPr>
              <a:t>Supportive of a agriculture community</a:t>
            </a:r>
          </a:p>
        </p:txBody>
      </p:sp>
      <p:sp>
        <p:nvSpPr>
          <p:cNvPr id="16401" name="TextBox 22"/>
          <p:cNvSpPr txBox="1">
            <a:spLocks noChangeArrowheads="1"/>
          </p:cNvSpPr>
          <p:nvPr/>
        </p:nvSpPr>
        <p:spPr bwMode="auto">
          <a:xfrm>
            <a:off x="6934200" y="2787650"/>
            <a:ext cx="2090738"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latin typeface="Calibri" pitchFamily="34" charset="0"/>
              </a:rPr>
              <a:t>Supportive of efforts to reduce hunger locally and globally</a:t>
            </a:r>
          </a:p>
        </p:txBody>
      </p:sp>
    </p:spTree>
    <p:custDataLst>
      <p:tags r:id="rId1"/>
    </p:custDataLst>
    <p:extLst>
      <p:ext uri="{BB962C8B-B14F-4D97-AF65-F5344CB8AC3E}">
        <p14:creationId xmlns:p14="http://schemas.microsoft.com/office/powerpoint/2010/main" val="4281546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0"/>
  <p:tag name="INCORRECTPOINTVALUE" val="0"/>
  <p:tag name="AUTOADJUSTPARTRANGE" val="True"/>
  <p:tag name="FIBNUMRESULTS" val="5"/>
  <p:tag name="PRRESPONSE2" val="9"/>
  <p:tag name="PRRESPONSE6" val="5"/>
  <p:tag name="PRRESPONSE10" val="1"/>
  <p:tag name="CSVFORMAT" val="0"/>
  <p:tag name="RESPCOUNTERFORMAT" val="0"/>
  <p:tag name="REVIEWONLY" val="False"/>
  <p:tag name="RACEANIMATIONSPEED" val="3"/>
  <p:tag name="BUBBLENAMEVISIBLE" val="True"/>
  <p:tag name="CUSTOMGRIDBACKCOLOR" val="-722948"/>
  <p:tag name="USESCHEMECOLORS" val="True"/>
  <p:tag name="GRIDROTATIONINTERVAL" val="2"/>
  <p:tag name="CHARTCOLORS" val="1"/>
  <p:tag name="INCLUDEPPT" val="True"/>
  <p:tag name="REALTIMEBACKUPPATH" val="(None)"/>
  <p:tag name="FIBDISPLAYRESULTS" val="True"/>
  <p:tag name="PRRESPONSE3" val="8"/>
  <p:tag name="PRRESPONSE8" val="3"/>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POWERPOINTVERSION" val="14.0"/>
  <p:tag name="TASKPANEKEY" val="ae643658-b4fe-4aa9-a06c-4bb5230be4c9"/>
  <p:tag name="LUIDIAENABLED" val="False"/>
  <p:tag name="EXPANDSHOWBAR" val="True"/>
  <p:tag name="TPPRESENTATIONGUID" val="c1f5f876-9c3a-46fb-9f09-c9158c58fb80"/>
  <p:tag name="WASPOLLED" val="09A98C89C75C40A7B99E2D0FD9466DBB"/>
  <p:tag name="TPVERSION" val="8"/>
  <p:tag name="TPFULLVERSION" val="8.5.2.3"/>
  <p:tag name="PPTVERSION" val="16"/>
  <p:tag name="TPOS" val="2"/>
  <p:tag name="TPLASTSAVEVERSION" val="6.3 PC"/>
</p:tagLst>
</file>

<file path=ppt/tags/tag10.xml><?xml version="1.0" encoding="utf-8"?>
<p:tagLst xmlns:a="http://schemas.openxmlformats.org/drawingml/2006/main" xmlns:r="http://schemas.openxmlformats.org/officeDocument/2006/relationships" xmlns:p="http://schemas.openxmlformats.org/presentationml/2006/main">
  <p:tag name="DELIMITERS" val="3.1"/>
  <p:tag name="TIMING" val="|1.4|31.1"/>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DELIMITERS" val="3.1"/>
  <p:tag name="TIMING" val="|1.4|31.1"/>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SLIDEID" val="C4F898B5E7E14040ACF000CB1969CDAB"/>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Which is most important to you? (choose only one)"/>
  <p:tag name="ANSWERSALIAS" val="Justice|smicln|Security/safety|smicln|Equality|smicln|Freedom (for us)|smicln|Freedom (future generations)"/>
  <p:tag name="CHARTCOLORINDICES" val="10,3,11,14,13,23,46,9,5,16,10,3"/>
  <p:tag name="SLIDEORDER" val="9"/>
  <p:tag name="SLIDEGUID" val="C241EA5BCB3F4B1C981E4FC3D52810C3"/>
  <p:tag name="VALUES" val="No Value|smicln|No Value|smicln|No Value|smicln|No Value|smicln|No Value"/>
  <p:tag name="RESPONSESGATHERED" val="True"/>
  <p:tag name="TOTALRESPONSES" val="28"/>
  <p:tag name="RESPONSECOUNT" val="28"/>
  <p:tag name="SLICED" val="False"/>
  <p:tag name="RESPONSES" val="4;4;5;2;2;2;3;4;3;4;3;4;2;2;1;5;2;2;4;2;2;3;5;2;3;2;2;4;"/>
  <p:tag name="CHARTSTRINGSTD" val="1 12 5 7 3"/>
  <p:tag name="CHARTSTRINGREV" val="3 7 5 12 1"/>
  <p:tag name="CHARTSTRINGSTDPER" val="0.0357142857142857 0.428571428571429 0.178571428571429 0.25 0.107142857142857"/>
  <p:tag name="CHARTSTRINGREVPER" val="0.107142857142857 0.25 0.178571428571429 0.428571428571429 0.0357142857142857"/>
  <p:tag name="ANONYMOUSTEMP" val="False"/>
  <p:tag name="TYPE" val="MultiChoiceSlide"/>
  <p:tag name="TPQUESTIONXML" val="﻿&lt;?xml version=&quot;1.0&quot; encoding=&quot;utf-8&quot;?&gt;&#10;&lt;questionlist&gt;&#10;    &lt;properties&gt;&#10;        &lt;guid&gt;2D78858973DB4CC4BD23A58B4B72C051&lt;/guid&gt;&#10;        &lt;description /&gt;&#10;        &lt;date&gt;6/12/2018 2:02:0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AD460E816F74D3D804D3C8BE4216341&lt;/guid&gt;&#10;            &lt;repollguid&gt;C21A5742B0234965BA96CFDD2869D08D&lt;/repollguid&gt;&#10;            &lt;sourceid&gt;0860511FE74D43F1A5354B872DBE297E&lt;/sourceid&gt;&#10;            &lt;questiontext&gt;Which is most important to you?(choose only on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E3CC5535501F4954B31E50378CB837E3&lt;/guid&gt;&#10;                    &lt;answertext&gt;Justice &lt;/answertext&gt;&#10;                    &lt;valuetype&gt;0&lt;/valuetype&gt;&#10;                &lt;/answer&gt;&#10;                &lt;answer&gt;&#10;                    &lt;guid&gt;346BA836A0104625B82C16E023B2C705&lt;/guid&gt;&#10;                    &lt;answertext&gt;Security/safety &lt;/answertext&gt;&#10;                    &lt;valuetype&gt;0&lt;/valuetype&gt;&#10;                &lt;/answer&gt;&#10;                &lt;answer&gt;&#10;                    &lt;guid&gt;1F44C0904BEE4FD58CC35813F414D79F&lt;/guid&gt;&#10;                    &lt;answertext&gt;Equality &lt;/answertext&gt;&#10;                    &lt;valuetype&gt;0&lt;/valuetype&gt;&#10;                &lt;/answer&gt;&#10;                &lt;answer&gt;&#10;                    &lt;guid&gt;D7963949C0E5436F904E6D82C3A810B2&lt;/guid&gt;&#10;                    &lt;answertext&gt;Freedom (for us) &lt;/answertext&gt;&#10;                    &lt;valuetype&gt;0&lt;/valuetype&gt;&#10;                &lt;/answer&gt;&#10;                &lt;answer&gt;&#10;                    &lt;guid&gt;602A50FC2D5844618687FBFD55C641C1&lt;/guid&gt;&#10;                    &lt;answertext&gt;Freedom (future generation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RESULTS" val="Which is most important to you?(choose only one)[;crlf;]28[;]29[;]28[;]False[;]0[;][;crlf;]3.39285714285714[;]3.5[;]1.4961685761181[;]2.23852040816327[;crlf;]5[;]0[;]Justice1[;]Justice[;][;crlf;]3[;]0[;]Security/safety2[;]Security/safety[;][;crlf;]6[;]0[;]Equality3[;]Equality[;][;crlf;]4[;]0[;]Freedom (for us)4[;]Freedom (for us)[;][;crlf;]10[;]0[;]Freedom (future generations)5[;]Freedom (future generations)[;]"/>
  <p:tag name="HASRESULTS" val="True"/>
  <p:tag name="LIVECHARTING" val="False"/>
  <p:tag name="AUTOOPENPOLL" val="True"/>
  <p:tag name="AUTOFORMATCHART" val="Tru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3"/>
  <p:tag name="LABELFORMAT" val="1"/>
  <p:tag name="COLORTYPE" val="SCHEME"/>
  <p:tag name="DEFINEDCOLORS" val="3,6,10,45,32,50,13,4,9,55,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78"/>
  <p:tag name="FONTSIZE" val="32"/>
  <p:tag name="BULLETTYPE" val="ppBulletArabicPeriod"/>
  <p:tag name="ANSWERTEXT" val="Justice&#10;Security/safety&#10;Equality&#10;Freedom (for us)&#10;Freedom (future generations)"/>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SLIDEID" val="C4F898B5E7E14040ACF000CB1969CDAB"/>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CHARTCOLORINDICES" val="10,3,11,14,13,23,46,9,5,16,10,3"/>
  <p:tag name="QUESTIONALIAS" val="Which is least important to you? (choose only one)"/>
  <p:tag name="ANSWERSALIAS" val="Justice|smicln|Security/safety|smicln|Equality|smicln|Freedom (for us)|smicln|Freedom (future generations)"/>
  <p:tag name="SLIDEORDER" val="10"/>
  <p:tag name="SLIDEGUID" val="C34B04FD97C74145B963C0F7808E0296"/>
  <p:tag name="VALUES" val="No Value|smicln|No Value|smicln|No Value|smicln|No Value|smicln|No Value"/>
  <p:tag name="RESPONSESGATHERED" val="True"/>
  <p:tag name="TOTALRESPONSES" val="27"/>
  <p:tag name="RESPONSECOUNT" val="27"/>
  <p:tag name="SLICED" val="False"/>
  <p:tag name="RESPONSES" val="3;5;5;4;5;5;5;3;1;1;5;3;3;3;4;3;3;-;5;5;5;4;1;1;2;3;5;5;"/>
  <p:tag name="CHARTSTRINGSTD" val="4 1 8 3 11"/>
  <p:tag name="CHARTSTRINGREV" val="11 3 8 1 4"/>
  <p:tag name="CHARTSTRINGSTDPER" val="0.148148148148148 0.037037037037037 0.296296296296296 0.111111111111111 0.407407407407407"/>
  <p:tag name="CHARTSTRINGREVPER" val="0.407407407407407 0.111111111111111 0.296296296296296 0.037037037037037 0.148148148148148"/>
  <p:tag name="ANONYMOUSTEMP" val="False"/>
  <p:tag name="TYPE" val="MultiChoiceSlide"/>
  <p:tag name="TPQUESTIONXML" val="﻿&lt;?xml version=&quot;1.0&quot; encoding=&quot;utf-8&quot;?&gt;&#10;&lt;questionlist&gt;&#10;    &lt;properties&gt;&#10;        &lt;guid&gt;134AD9BB55A143819DB99D48EF6522A6&lt;/guid&gt;&#10;        &lt;description /&gt;&#10;        &lt;date&gt;6/12/2018 2:02:0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AC6576DF68B4A73950024E4D393A416&lt;/guid&gt;&#10;            &lt;repollguid&gt;662E0951023341709F09A99598984FF9&lt;/repollguid&gt;&#10;            &lt;sourceid&gt;31DD860F522D4BA597FF68C96EFB7F8D&lt;/sourceid&gt;&#10;            &lt;questiontext&gt;Which is least important to you?(choose only on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7A864BE55B3843A084E2B425FDCC0409&lt;/guid&gt;&#10;                    &lt;answertext&gt;Justice &lt;/answertext&gt;&#10;                    &lt;valuetype&gt;0&lt;/valuetype&gt;&#10;                &lt;/answer&gt;&#10;                &lt;answer&gt;&#10;                    &lt;guid&gt;6C6DEE4D00104240B55650D010D1B556&lt;/guid&gt;&#10;                    &lt;answertext&gt;Security/safety &lt;/answertext&gt;&#10;                    &lt;valuetype&gt;0&lt;/valuetype&gt;&#10;                &lt;/answer&gt;&#10;                &lt;answer&gt;&#10;                    &lt;guid&gt;9CF7489113704BFD871F9D81922613E7&lt;/guid&gt;&#10;                    &lt;answertext&gt;Equality &lt;/answertext&gt;&#10;                    &lt;valuetype&gt;0&lt;/valuetype&gt;&#10;                &lt;/answer&gt;&#10;                &lt;answer&gt;&#10;                    &lt;guid&gt;9B0E9FC0B95B4FD4A2373B6828740F83&lt;/guid&gt;&#10;                    &lt;answertext&gt;Freedom (for us) &lt;/answertext&gt;&#10;                    &lt;valuetype&gt;0&lt;/valuetype&gt;&#10;                &lt;/answer&gt;&#10;                &lt;answer&gt;&#10;                    &lt;guid&gt;9F54D3ACFCBE4ED79999BAEC3834B88B&lt;/guid&gt;&#10;                    &lt;answertext&gt;Freedom (future generation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RESULTS" val="Which is least important to you?(choose only one)[;crlf;]27[;]30[;]27[;]False[;]0[;][;crlf;]2.74074074074074[;]2[;]1.17355403835221[;]1.37722908093278[;crlf;]3[;]0[;]Justice1[;]Justice[;][;crlf;]11[;]0[;]Security/safety2[;]Security/safety[;][;crlf;]6[;]0[;]Equality3[;]Equality[;][;crlf;]4[;]0[;]Freedom (for us)4[;]Freedom (for us)[;][;crlf;]3[;]0[;]Freedom (future generations)5[;]Freedom (future generations)[;]"/>
  <p:tag name="HASRESULTS" val="True"/>
  <p:tag name="LIVECHARTING" val="False"/>
  <p:tag name="AUTOOPENPOLL" val="True"/>
  <p:tag name="AUTOFORMATCHART" val="True"/>
</p:tagLst>
</file>

<file path=ppt/tags/tag23.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3"/>
  <p:tag name="LABELFORMAT" val="1"/>
  <p:tag name="COLORTYPE" val="SCHEME"/>
  <p:tag name="DEFINEDCOLORS" val="3,6,10,45,32,50,13,4,9,55,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78"/>
  <p:tag name="FONTSIZE" val="32"/>
  <p:tag name="BULLETTYPE" val="ppBulletArabicPeriod"/>
  <p:tag name="ANSWERTEXT" val="Justice&#10;Security/safety&#10;Equality&#10;Freedom (for us)&#10;Freedom (future generations)"/>
  <p:tag name="ZEROBASED" val="False"/>
</p:tagLst>
</file>

<file path=ppt/tags/tag25.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DELIMITERS" val="3.1"/>
  <p:tag name="TIMING" val="|1.4|31.1"/>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ID" val="F742E92265CC4D318A9A0DE1C31E1594"/>
  <p:tag name="SLIDETYPE" val="Q"/>
  <p:tag name="DEMOGRAPHIC" val="False"/>
  <p:tag name="TEAMASSIGN" val="False"/>
  <p:tag name="SPEEDSCORING" val="False"/>
  <p:tag name="CORRECTPOINTVALUE" val="1"/>
  <p:tag name="INCORRECTPOINTVALUE" val="0"/>
  <p:tag name="ZEROBASED" val="False"/>
  <p:tag name="AUTOADVANCE" val="False"/>
  <p:tag name="DELIMITERS" val="3.1"/>
  <p:tag name="VALUEFORMAT" val="0"/>
  <p:tag name="ANSWERSALIAS" val="High quality, informed|smicln|Mean-spirited|smicln|Polarized|smicln|Involves a broad range of voices|smicln|Simplistic|smicln|Dominated by a few loud voices|smicln|Dominated by experts|smicln|Robust|smicln|Weak/limited, people are apathetic|smicln|(press 0) Productive"/>
  <p:tag name="CHARTCOLORINDICES" val="34,15,34,15,34,15,34,15,34,15,10,3"/>
  <p:tag name="NUMRESPONSES" val="3"/>
  <p:tag name="QUESTIONALIAS" val="Which statements best describe your view of the current quality of public discussion and debate? (choose up to three)"/>
  <p:tag name="SLIDEORDER" val="2"/>
  <p:tag name="SLIDEGUID" val="7318BFA792D649B3B242009F825841E9"/>
  <p:tag name="VALUES" val="No Value|smicln|No Value|smicln|No Value|smicln|No Value|smicln|No Value|smicln|No Value|smicln|No Value|smicln|No Value|smicln|No Value|smicln|No Value"/>
  <p:tag name="RESPONSESGATHERED" val="True"/>
  <p:tag name="TOTALRESPONSES" val="28"/>
  <p:tag name="RESPONSECOUNT" val="28"/>
  <p:tag name="SLICED" val="False"/>
  <p:tag name="RESPONSES" val="362;962;972;643;764;369;396;263;276;926;629;62;653;506;352;396;913;876;751;763;6;632;963;563;2;296;6;6;"/>
  <p:tag name="CHARTSTRINGSTD" val="2 12 13 2 5 23 6 1 10 1"/>
  <p:tag name="CHARTSTRINGREV" val="1 10 1 6 23 5 2 13 12 2"/>
  <p:tag name="CHARTSTRINGSTDPER" val="0.0714285714285714 0.428571428571429 0.464285714285714 0.0714285714285714 0.178571428571429 0.821428571428571 0.214285714285714 0.0357142857142857 0.357142857142857 0.0357142857142857"/>
  <p:tag name="CHARTSTRINGREVPER" val="0.0357142857142857 0.357142857142857 0.0357142857142857 0.214285714285714 0.821428571428571 0.178571428571429 0.0714285714285714 0.464285714285714 0.428571428571429 0.0714285714285714"/>
  <p:tag name="ANONYMOUSTEMP" val="False"/>
  <p:tag name="TYPE" val="MultiChoiceSlide"/>
  <p:tag name="TPQUESTIONXML" val="﻿&lt;?xml version=&quot;1.0&quot; encoding=&quot;utf-8&quot;?&gt;&#10;&lt;questionlist&gt;&#10;    &lt;properties&gt;&#10;        &lt;guid&gt;8DE39672697747B2A7F81E3B1D96D020&lt;/guid&gt;&#10;        &lt;description /&gt;&#10;        &lt;date&gt;6/12/2018 2:02: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E0084977B34E1B912D9F6020E01DF3&lt;/guid&gt;&#10;            &lt;repollguid&gt;2E32BEC6DA4C4BF5B55B14B4981BC8DD&lt;/repollguid&gt;&#10;            &lt;sourceid&gt;3E266278A40841728714261609394373&lt;/sourceid&gt;&#10;            &lt;questiontext&gt;Which statements best describe your view of the current quality of public discussion and debate?(choose up to three)&lt;/questiontext&gt;&#10;            &lt;showresults&gt;True&lt;/showresults&gt;&#10;            &lt;responsegrid&gt;0&lt;/responsegrid&gt;&#10;            &lt;countdowntimer&gt;False&lt;/countdowntimer&gt;&#10;            &lt;correctvalue&gt;1&lt;/correctvalue&gt;&#10;            &lt;incorrectvalue&gt;0&lt;/incorrectvalue&gt;&#10;            &lt;responselimit&gt;3&lt;/responselimit&gt;&#10;            &lt;bulletstyle&gt;0&lt;/bulletstyle&gt;&#10;            &lt;answers&gt;&#10;                &lt;answer&gt;&#10;                    &lt;guid&gt;3F64B8DEC41642ECA062363C481DF1C1&lt;/guid&gt;&#10;                    &lt;answertext&gt;High quality, informed &lt;/answertext&gt;&#10;                    &lt;valuetype&gt;0&lt;/valuetype&gt;&#10;                &lt;/answer&gt;&#10;                &lt;answer&gt;&#10;                    &lt;guid&gt;BBEBF79BCEAE4BD49BA5C1410537089B&lt;/guid&gt;&#10;                    &lt;answertext&gt;Mean-spirited &lt;/answertext&gt;&#10;                    &lt;valuetype&gt;0&lt;/valuetype&gt;&#10;                &lt;/answer&gt;&#10;                &lt;answer&gt;&#10;                    &lt;guid&gt;69AAF7D216FA41D684A061D0883BAC0C&lt;/guid&gt;&#10;                    &lt;answertext&gt;Polarized &lt;/answertext&gt;&#10;                    &lt;valuetype&gt;0&lt;/valuetype&gt;&#10;                &lt;/answer&gt;&#10;                &lt;answer&gt;&#10;                    &lt;guid&gt;7D55C132B0E04A119B73932B93651EAD&lt;/guid&gt;&#10;                    &lt;answertext&gt;Involves a broad range of voices &lt;/answertext&gt;&#10;                    &lt;valuetype&gt;0&lt;/valuetype&gt;&#10;                &lt;/answer&gt;&#10;                &lt;answer&gt;&#10;                    &lt;guid&gt;844329252D5146968B2983890DE707FE&lt;/guid&gt;&#10;                    &lt;answertext&gt;Simplistic &lt;/answertext&gt;&#10;                    &lt;valuetype&gt;0&lt;/valuetype&gt;&#10;                &lt;/answer&gt;&#10;                &lt;answer&gt;&#10;                    &lt;guid&gt;174DECC830154D2F8E2250710D650476&lt;/guid&gt;&#10;                    &lt;answertext&gt;Dominated by a few loud voices &lt;/answertext&gt;&#10;                    &lt;valuetype&gt;0&lt;/valuetype&gt;&#10;                &lt;/answer&gt;&#10;                &lt;answer&gt;&#10;                    &lt;guid&gt;0978ED5259E8482B83AD960966ED263C&lt;/guid&gt;&#10;                    &lt;answertext&gt;Dominated by experts &lt;/answertext&gt;&#10;                    &lt;valuetype&gt;0&lt;/valuetype&gt;&#10;                &lt;/answer&gt;&#10;                &lt;answer&gt;&#10;                    &lt;guid&gt;76E4894FC8AD451C8ED34528FBA0407F&lt;/guid&gt;&#10;                    &lt;answertext&gt;Robust &lt;/answertext&gt;&#10;                    &lt;valuetype&gt;0&lt;/valuetype&gt;&#10;                &lt;/answer&gt;&#10;                &lt;answer&gt;&#10;                    &lt;guid&gt;7836917AA5C64F6A9F856A9642735861&lt;/guid&gt;&#10;                    &lt;answertext&gt;Weak/limited, people are apathetic &lt;/answertext&gt;&#10;                    &lt;valuetype&gt;0&lt;/valuetype&gt;&#10;                &lt;/answer&gt;&#10;                &lt;answer&gt;&#10;                    &lt;guid&gt;9ED6CBEBD5084BFABBDB99F56708C15D&lt;/guid&gt;&#10;                    &lt;answertext&gt;(press 0) Productiv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RESULTS" val="Which statements best describe your view of the current quality of public discussion and debate?(choose up to three)[;crlf;]26[;]26[;]60[;]False[;]0[;][;crlf;]4.2[;]3[;]2.06397674405503[;]4.26[;crlf;]2[;]0[;]High quality, informed1[;]High quality, informed[;][;crlf;]9[;]0[;]Mean-spirited2[;]Mean-spirited[;][;crlf;]22[;]0[;]Polarized3[;]Polarized[;][;crlf;]2[;]0[;]Involves a broad range of voices4[;]Involves a broad range of voices[;][;crlf;]6[;]0[;]Simplistic5[;]Simplistic[;][;crlf;]14[;]0[;]Dominated by a few loud voices6[;]Dominated by a few loud voices[;][;crlf;]1[;]0[;]Dominated by experts7[;]Dominated by experts[;][;crlf;]0[;]0[;]Robust8[;]Robust[;][;crlf;]3[;]0[;]Weak/limited, people are apathetic9[;]Weak/limited, people are apathetic[;][;crlf;]1[;]0[;](press 0) Productive0[;](press 0) Productive[;]"/>
  <p:tag name="HASRESULTS" val="True"/>
  <p:tag name="LIVECHARTING" val="False"/>
  <p:tag name="AUTOOPENPOLL" val="True"/>
  <p:tag name="AUTOFORMATCHART" val="Tru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CHARTTYPE" val="3"/>
  <p:tag name="TYPE" val="1"/>
  <p:tag name="LABELFORMAT" val="1"/>
  <p:tag name="CHARTFORMAT" val="UEsDBBQABgAIAAAAIQAncm1TAQEAANABAAATAAAAW0NvbnRlbnRfVHlwZXNdLnhtbHyRTU/DMAyG70j8hyhX1KRwQAi13YGPI3AYP8AkbhstX0qysf173HZIMA0uUWL7ff3EblZ7Z9kOUzbBt/xa1JyhV0EbP7T8ff1c3XGWC3gNNnhs+QEzX3WXF836EDEzUvvc8rGUeC9lViM6yCJE9JTpQ3JQ6JkGGUFtYEB5U9e3UgVf0JeqTB68ax6xh60t7GlP4YXkw0XOHpa6qVXLjZv0U1yeVSS0+UQCMVqjoNDf5M7rE67qyCRIOdfk0cR8ReB/dJgyv5l+NjjqXmmYyWhkb5DKCzgil2qk+3KK/03OUIa+Nwp1UFtHMxM6wSctx1kxu37jynkf3RcAAAD//wMAUEsDBBQABgAIAAAAIQAZqpLz0QAAALMBAAALAAAAX3JlbHMvLnJlbHOskMuKAjEQRfcD/kOovV3dLkQG025EcCv6ATVJdXew8yCJon9vnNlMizCbWRaXOvdw15ubHcWVYzLeSWiqGgQ75bVxvYTTcTdfgUiZnKbRO5Zw5wSbdvaxPvBIuTylwYQkCsUlCUPO4RMxqYEtpcoHdiXpfLSUyxl7DKTO1DMu6nqJ8TcD2glT7LWEuNcLEMd7KM1/s33XGcVbry6WXX5TgcaW7gKk2HOWoAaKGS1rQz9RU33ZAPjepPlPk6nrq9K3WFWme7rgZOr2AQAA//8DAFBLAwQUAAYACAAAACEAFUzMYRIFAADkEAAADwAAAGNoYXJ0L2NoYXJ0LnhtbOxY32/jNgx+H7D/wfB7mji/2gZND0m6bodrr0XbuwF7U2za0SJLniSnyQ3730daspO0xd2h6QF72FMVkqIl8uNHqmfv1rkIVqANV3IcRkedMAAZq4TLbBx+erhsnYSBsUwmTCgJ43ADJnx3/vNPZ/EoXjBt7wsWQ4BOpBnF43BhbTFqt028gJyZI1WARF2qdM4s/tRZO9HsEZ3not3tdIbtyknoHbBXOMgZl/V+/T37VZryGC5UXOYgrTuFBsEsRsAseGHCc7xcwixEp51+sGJiHHbCNgkFk5kTgGx9undCrUqZQDJTWmIYd+zzeDQRFrREVzMlLX7N3zP/rkjlTC/LohWrvMDDzbngdlMdFw+IvmcLhfcI7uCvkmsw4zCO+nUgcPksFDmPtTIqtUfose2iUGeD3B63T9pdnw+8bNQfGbsR4C4Udbp023bz3eoIl0yIOYuXFJsd48Z0q6eNT4NBu2Khr1lxs9KHQ2ieReNQ2CgM7BpXyRJX86xLsi7JcJUsccXiGDOBFn5RS1DvJI1Nr5b0ahuMqrPBSLvFoJYMasmwlgzDYCG4XGIm6E8YpEr85gT1yiGoqgGKBiuteuBWwAUIsJD42DurQig70cDIULCNKm2FyTnTMypEEuP6gmu3C9duX4YALbDinDgWpUFMQuKUK6Y3MyVUDdzIiQ1o8seTtdvl8a90At69l3CJ3GHfpx8hQ4yuPFq8MrmaC0N+THF7eILPz9hIqksuxKFsgXFjIyEPdbM9EFUGeSQJpCnE9srUtf5qTiOnLnQUQorlrfL0wuWUGfCpWqjHK8hAJh9gs5ctg5rPDNmdGKxOLMpmzH5k+X6qyPYe9IvyW9BUMc98T8v5XMA9//Lc1RUwRMoVl7BLiPEI1hQZug+uglLzcfj37JfhoHc8iVoXw8tZq58OB63Ti9Ooddzt9mf90/7gZDr9Z0tsWHBPmsw3iC3aJbXBTulEgxFd++WzYujxiFUK6kOjqEF0zKpbGKvvIHWZ8iKMNt1PlnmjqUSUS1dVjRP39W+mzlcTWf/Q1O3eL2PF7zyxC5f0Xs9hja3fe04adE96ne5gUFE9Ete+otfrDWkHetylJ4zQZE3BeWK+9WNihgSZkY3SHEFXdWV3iJytr7HV+7LYGiYVV+6hk62bUhHu5JiOy9wiA9MgMlMJTjK/AvZrJnC8USUCHMG6hKQplJz9qfQDj5fX2IWdc2Rc5yzn8qlO4nDklBb37NbqVvNmLHg4dQWP43DYG3RwkqhJleLqOIyQioRNSaCJwUx8E6hyXqfW6+r6ps71B2jlYkC/XMw87Yi5mIhMOllsfWdC6U2aGvDUEnU80qW6LoXlVyuBgdxJLB6sgRDW1ItY2p7vq1ji8pqtm2zuf2Nn49ex5eHwP7bqYd7N4q/G1pYHKty9jK1KNQX7CODxNHc/KJuIkAYYb1ZubzZ0NIWFi91pjtafubmRwjdwXzUJN8UU3xxLM/Ft1BSsYkCsUOwGF1ge5gYHMMTyPoSbifK/F4QfNXk1wY1Hdv1G4+ZcJZvG1SGDHF7a2PvqOeWeyoc5K95idK0ono0SSO/wjuYLtr4Tx8DYB7wSp8pbphkZ0Nt3HDbvXrKp6o2CTa2i0Fzae7AW+3c19C+qGfBSKXxuYGmiBcsAu2nGpQnm+KY+OsY3Ez2uj47DQPu/tla47fQLX19p5cX9aHzhx8rCFf2TjyMWqgqo/jlx/i8AAAD//wMAUEsDBBQABgAIAAAAIQAM1tMiVgEAADYbAAAWAAAAY2hhcnQvbWVkaWEvaW1hZ2UxLmJtcOyYwW2EMBBFSQM5r5QGckwuFLD3VJBaUkBuHJFy4EQLVLAtbBmpgQw40Y4+4mtsjYhXGguQv23mP384sHt+a5+atbVyfZbz5fd8aE7SS+3y2DTL+de6rvuspiWYuZqWgqkGZ66cp+/747PSppCPyON5tGnlPNev9wMOeAQknwNgxCJ4eM73m8/rx3fZAVvOkuR9LoORu7IAYHHwQCAgST5jZoPKZTJ4eG6RT3E+OjpexHFWm0ofpKORsRQAgDQWcVwGACAdjYylAACksYjjMgAA6WhkLAUAWvLvKD5rdN8u0wDS15I78tmtkXFEA6w4t99c3JHPGt23y4Jnm4keIfkUf6/m3hg8PLE7zSfz83nU2yzuk/c5eCTVyIe/WiQfPcWLOM5qU+mDdDQylgIALadpMhZxXKZNl3T+4z/eve0Ez14yaVzyGYYhpVTDVWB+AAAA//8DAFBLAQItABQABgAIAAAAIQAncm1TAQEAANABAAATAAAAAAAAAAAAAAAAAAAAAABbQ29udGVudF9UeXBlc10ueG1sUEsBAi0AFAAGAAgAAAAhABmqkvPRAAAAswEAAAsAAAAAAAAAAAAAAAAAMgEAAF9yZWxzLy5yZWxzUEsBAi0AFAAGAAgAAAAhABVMzGESBQAA5BAAAA8AAAAAAAAAAAAAAAAALAIAAGNoYXJ0L2NoYXJ0LnhtbFBLAQItABQABgAIAAAAIQAM1tMiVgEAADYbAAAWAAAAAAAAAAAAAAAAAGsHAABjaGFydC9tZWRpYS9pbWFnZTEuYm1wUEsFBgAAAAAEAAQA+wAAAPUIAAAAAA=="/>
  <p:tag name="RGBCOLORS" val="-8323073,-4144960,-8323073,-4144960,-8323073,-4144960,-8323073,-4144960,-8323073,-4144960,-16777216"/>
  <p:tag name="COLORTYPE" val="DEFINED"/>
  <p:tag name="DEFINEDCOLORS" val="-8323073,-4144960,-8323073,-4144960,-8323073,-4144960,-8323073,-4144960,-8323073,-4144960,-16777216"/>
  <p:tag name="NUMBERFORMAT" val="3"/>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205"/>
  <p:tag name="FONTSIZE" val="24"/>
  <p:tag name="BULLETTYPE" val="ppBulletArabicPeriod"/>
  <p:tag name="ANSWERTEXT" val="High quality, informed&#10;Mean-spirited&#10;Polarized&#10;Involves a broad range of voices&#10;Simplistic&#10;Dominated by a few loud voices&#10;Dominated by experts&#10;Robust&#10;Weak/limited, people are apathetic&#10;(press 0) Productive"/>
  <p:tag name="ZEROBASED"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DELIMITERS" val="3.1"/>
  <p:tag name="TIMING" val="|7.6|2.4|0.6|0.4|0.3"/>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80.xml><?xml version="1.0" encoding="utf-8"?>
<p:tagLst xmlns:a="http://schemas.openxmlformats.org/drawingml/2006/main" xmlns:r="http://schemas.openxmlformats.org/officeDocument/2006/relationships" xmlns:p="http://schemas.openxmlformats.org/presentationml/2006/main">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28249</TotalTime>
  <Words>2924</Words>
  <Application>Microsoft Office PowerPoint</Application>
  <PresentationFormat>On-screen Show (4:3)</PresentationFormat>
  <Paragraphs>639</Paragraphs>
  <Slides>81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MS PGothic</vt:lpstr>
      <vt:lpstr>Arial</vt:lpstr>
      <vt:lpstr>Calibri</vt:lpstr>
      <vt:lpstr>Cambria</vt:lpstr>
      <vt:lpstr>Georgia</vt:lpstr>
      <vt:lpstr>Times</vt:lpstr>
      <vt:lpstr>Times New Roman</vt:lpstr>
      <vt:lpstr>Wingdings</vt:lpstr>
      <vt:lpstr>Default Design</vt:lpstr>
      <vt:lpstr>PowerPoint Presentation</vt:lpstr>
      <vt:lpstr>Which statements best describe your view of the current quality of public discussion and debate? (choose up to three)</vt:lpstr>
      <vt:lpstr>CPD Projects, 2006-2018</vt:lpstr>
      <vt:lpstr>PowerPoint Presentation</vt:lpstr>
      <vt:lpstr>Applications to Municipalities</vt:lpstr>
      <vt:lpstr>Overview: Three Key Arguments</vt:lpstr>
      <vt:lpstr>PowerPoint Presentation</vt:lpstr>
      <vt:lpstr>PowerPoint Presentation</vt:lpstr>
      <vt:lpstr>PowerPoint Presentation</vt:lpstr>
      <vt:lpstr>PowerPoint Presentation</vt:lpstr>
      <vt:lpstr>PowerPoint Presentation</vt:lpstr>
      <vt:lpstr>Capitalism or Sustainability  as a Wicked Problem</vt:lpstr>
      <vt:lpstr>PowerPoint Presentation</vt:lpstr>
      <vt:lpstr>PowerPoint Presentation</vt:lpstr>
      <vt:lpstr>PowerPoint Presentation</vt:lpstr>
      <vt:lpstr>Which is most important to you? (choose only one)</vt:lpstr>
      <vt:lpstr>Which is least important to you? (choose only one)</vt:lpstr>
      <vt:lpstr>Inherent Democratic Tensions</vt:lpstr>
      <vt:lpstr>PowerPoint Presentation</vt:lpstr>
      <vt:lpstr>Overview: Three Key Arguments</vt:lpstr>
      <vt:lpstr>PowerPoint Presentation</vt:lpstr>
      <vt:lpstr>What Are We Learning from Brain Science and Social Psychology?</vt:lpstr>
      <vt:lpstr>What We Are Learning from Brain Science and Social Psychology?</vt:lpstr>
      <vt:lpstr>What We Are Learning from Brain Science and Social Psychology?</vt:lpstr>
      <vt:lpstr>What We Are Learning from Brain Science and Social Psychology?</vt:lpstr>
      <vt:lpstr>What We Are Learning from Brain Science and Social Psychology?</vt:lpstr>
      <vt:lpstr>How we interpret new evidence  </vt:lpstr>
      <vt:lpstr>What We Are Learning from Brain Science and Social Psychology?</vt:lpstr>
      <vt:lpstr>What We Are Learning from Brain Science and Social Psychology?</vt:lpstr>
      <vt:lpstr>PowerPoint Presentation</vt:lpstr>
      <vt:lpstr>What We Are Learning from Brain Science and Social Psychology?</vt:lpstr>
      <vt:lpstr>What We Are Learning from Brain Science and Social Psychology?</vt:lpstr>
      <vt:lpstr>What We Are Learning from Brain Science</vt:lpstr>
      <vt:lpstr>The Vicious Cycle of Exaggerated Polarization</vt:lpstr>
      <vt:lpstr>The Vicious Cycle of Exaggerated Polarization</vt:lpstr>
      <vt:lpstr>Negative Interaction Effects </vt:lpstr>
      <vt:lpstr>PowerPoint Presentation</vt:lpstr>
      <vt:lpstr>PowerPoint Presentation</vt:lpstr>
      <vt:lpstr>Overview: Three Key Arguments</vt:lpstr>
      <vt:lpstr>PowerPoint Presentation</vt:lpstr>
      <vt:lpstr>The Vicious Cycle of Exaggerated Polarization</vt:lpstr>
      <vt:lpstr>The Vicious Cycle of Exaggerated Polarization</vt:lpstr>
      <vt:lpstr>Drawbacks of an  Overly-Adversarial Political System</vt:lpstr>
      <vt:lpstr>Overview: Three Key Arguments</vt:lpstr>
      <vt:lpstr>The Problem We Face</vt:lpstr>
      <vt:lpstr>Consider our Typical Public Processes</vt:lpstr>
      <vt:lpstr>PowerPoint Presentation</vt:lpstr>
      <vt:lpstr>Key Problems with our  Typical Public Processes</vt:lpstr>
      <vt:lpstr>The Vicious Cycle of Exaggerated Polarization</vt:lpstr>
      <vt:lpstr>Why Experts Can’t Save Us (though they can certainly help when used well)</vt:lpstr>
      <vt:lpstr>Overview: Three Key Arguments</vt:lpstr>
      <vt:lpstr>Key Steps for  Local Communities</vt:lpstr>
      <vt:lpstr>The Wicked Problems Mindset</vt:lpstr>
      <vt:lpstr>Traditional v. Facilitative Leadership</vt:lpstr>
      <vt:lpstr>The Wicked Problems Mindset</vt:lpstr>
      <vt:lpstr>Key Steps for  Local Communities</vt:lpstr>
      <vt:lpstr>What We Are Learning from Brain Science</vt:lpstr>
      <vt:lpstr>What We Are Learning from Social Psychology and Brain Science</vt:lpstr>
      <vt:lpstr>What We Are Learning from Social Psychology and Brain Science</vt:lpstr>
      <vt:lpstr>PowerPoint Presentation</vt:lpstr>
      <vt:lpstr>Key Steps for  Local Communities</vt:lpstr>
      <vt:lpstr>What is Deliberative Engagement? </vt:lpstr>
      <vt:lpstr>Key Components of Deliberative Engagement</vt:lpstr>
      <vt:lpstr>PowerPoint Presentation</vt:lpstr>
      <vt:lpstr>PowerPoint Presentation</vt:lpstr>
      <vt:lpstr>PowerPoint Presentation</vt:lpstr>
      <vt:lpstr>PowerPoint Presentation</vt:lpstr>
      <vt:lpstr>Key Components of Deliberative Engagement</vt:lpstr>
      <vt:lpstr>The Four Key Shifts  of Deliberative Engagement</vt:lpstr>
      <vt:lpstr>Key Steps for  Local Communities</vt:lpstr>
      <vt:lpstr>Institutional Troubles Bridging v. Polarizing Institutions</vt:lpstr>
      <vt:lpstr>Institutional Troubles Bridging v. Polarizing Institutions</vt:lpstr>
      <vt:lpstr>Key Steps for  Local Communities</vt:lpstr>
      <vt:lpstr>Brennan’s Against Democracy</vt:lpstr>
      <vt:lpstr>The Vicious Cycle of Exaggerated Polarization</vt:lpstr>
      <vt:lpstr>The Virtuous Cycle of Authentic Engagement</vt:lpstr>
      <vt:lpstr>PowerPoint Presentation</vt:lpstr>
      <vt:lpstr>PowerPoint Presentation</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mcarcas</dc:creator>
  <cp:lastModifiedBy>Marcia Conner</cp:lastModifiedBy>
  <cp:revision>414</cp:revision>
  <cp:lastPrinted>2019-03-04T20:48:43Z</cp:lastPrinted>
  <dcterms:created xsi:type="dcterms:W3CDTF">2007-08-03T12:43:56Z</dcterms:created>
  <dcterms:modified xsi:type="dcterms:W3CDTF">2019-04-02T21:24:23Z</dcterms:modified>
</cp:coreProperties>
</file>